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57" r:id="rId11"/>
    <p:sldId id="267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40"/>
    <p:restoredTop sz="94646"/>
  </p:normalViewPr>
  <p:slideViewPr>
    <p:cSldViewPr snapToGrid="0" snapToObjects="1">
      <p:cViewPr varScale="1">
        <p:scale>
          <a:sx n="86" d="100"/>
          <a:sy n="86" d="100"/>
        </p:scale>
        <p:origin x="82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8747-4367-4BD2-8D51-C97E202738E2}" type="datetime1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899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69668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022763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6961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7569359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93120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833E-1B6D-415F-AD29-75AE8C43BD0D}" type="datetime1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5806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596F-08A7-4B70-989A-F2B1CF31E66B}" type="datetime1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246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5A3C-5767-4844-A0A3-83778C2E5409}" type="datetime1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354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07A8-A5CF-4D38-AB86-7EDDA87A85D4}" type="datetime1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496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D27C-8599-43EF-BA1D-14DDC1946E06}" type="datetime1">
              <a:rPr lang="en-US" smtClean="0"/>
              <a:t>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093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3D99-809A-49C0-96E5-4250D0B498EE}" type="datetime1">
              <a:rPr lang="en-US" smtClean="0"/>
              <a:t>1/30/2020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663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E9B-B678-4EFB-BB7D-A4370204A0B0}" type="datetime1">
              <a:rPr lang="en-US" smtClean="0"/>
              <a:t>1/30/2020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88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812DA-F765-4142-A6A3-A8ED7235E082}" type="datetime1">
              <a:rPr lang="en-US" smtClean="0"/>
              <a:t>1/30/2020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507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77FD-7DE6-41D4-930D-AC99F5AFE54E}" type="datetime1">
              <a:rPr lang="en-US" smtClean="0"/>
              <a:t>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51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5526-7079-4B7B-987C-1B5FAE11A0FF}" type="datetime1">
              <a:rPr lang="en-US" smtClean="0"/>
              <a:t>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902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ED0CC-082F-4160-86E5-0D6041F12778}" type="datetime1">
              <a:rPr lang="en-US" smtClean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michigan.quitlogix.org/en-US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mokefree.gov/tools-tips/how-to-quit/using-nicotine-replacement-therapy" TargetMode="External"/><Relationship Id="rId2" Type="http://schemas.openxmlformats.org/officeDocument/2006/relationships/hyperlink" Target="https://www.lung.org/stop-smoking/i-want-to-quit/benefits-of-quitting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ahrq.gov/prevention/guidelines/tobacco/5steps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899CB-3318-EF48-9DDD-EE34DCC1B9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199" y="4571999"/>
            <a:ext cx="7673801" cy="1087656"/>
          </a:xfrm>
        </p:spPr>
        <p:txBody>
          <a:bodyPr>
            <a:normAutofit/>
          </a:bodyPr>
          <a:lstStyle/>
          <a:p>
            <a:pPr algn="l"/>
            <a:r>
              <a:rPr lang="en-US" sz="6000" dirty="0"/>
              <a:t>Smoking Cessation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EEC180-D9B6-DF48-911C-7F7E5263CF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4795" y="5659655"/>
            <a:ext cx="7599205" cy="611896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Campus Health Center 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ADB6899B-B68D-F542-B18E-C8601A2711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1" y="1811902"/>
            <a:ext cx="7625162" cy="244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906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40C27-B94F-A74C-A5EF-861AEF68A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Benefits of Quitting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525F46-C95F-D74C-8446-F06386DD6D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Over time:</a:t>
            </a:r>
          </a:p>
          <a:p>
            <a:pPr lvl="1"/>
            <a:r>
              <a:rPr lang="en-US" dirty="0"/>
              <a:t>20 minutes – heart rate returns to normal levels</a:t>
            </a:r>
          </a:p>
          <a:p>
            <a:pPr lvl="1"/>
            <a:r>
              <a:rPr lang="en-US" dirty="0"/>
              <a:t>12 to 24 hours – reduced risk of a heart attack &amp; carbon monoxide levels drop</a:t>
            </a:r>
          </a:p>
          <a:p>
            <a:pPr lvl="1"/>
            <a:r>
              <a:rPr lang="en-US" dirty="0"/>
              <a:t>2 weeks to 3 months – lung functions start to improve </a:t>
            </a:r>
          </a:p>
          <a:p>
            <a:pPr lvl="1"/>
            <a:r>
              <a:rPr lang="en-US" dirty="0"/>
              <a:t>1 to 9 months – a decrease in coughing and shortness of breath </a:t>
            </a:r>
          </a:p>
          <a:p>
            <a:pPr lvl="1"/>
            <a:r>
              <a:rPr lang="en-US" dirty="0"/>
              <a:t>1 year – risk of coronary heart disease is half that of a smoker’s</a:t>
            </a:r>
          </a:p>
          <a:p>
            <a:pPr lvl="1"/>
            <a:r>
              <a:rPr lang="en-US" dirty="0"/>
              <a:t>5 to 15 years – risk of having a stroke is reduced; dying from lung cancer or getting cancer of the mouth, throat, or esophagus is half that of a smoker’s </a:t>
            </a:r>
          </a:p>
        </p:txBody>
      </p:sp>
    </p:spTree>
    <p:extLst>
      <p:ext uri="{BB962C8B-B14F-4D97-AF65-F5344CB8AC3E}">
        <p14:creationId xmlns:p14="http://schemas.microsoft.com/office/powerpoint/2010/main" val="1388757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C1E05-E724-4770-BD19-938F4CF4D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 help quitting?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96A654-7AEC-405A-BC4D-B71E6240F7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208293"/>
            <a:ext cx="8596668" cy="3880773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b="1" dirty="0"/>
              <a:t>Michigan Tobacco Quitline 1-800-QUIT-NOW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Free service from Michigan Department of Health and Human Services</a:t>
            </a:r>
          </a:p>
          <a:p>
            <a:r>
              <a:rPr lang="en-US" dirty="0"/>
              <a:t>Special services for pregnant women, non-English speaking individuals, Deaf or hard-of-hearing individuals, American Indian individuals</a:t>
            </a:r>
          </a:p>
          <a:p>
            <a:r>
              <a:rPr lang="en-US" dirty="0"/>
              <a:t>Under 18? Call or text “start my quit” to 1-855-891-9989</a:t>
            </a:r>
          </a:p>
          <a:p>
            <a:r>
              <a:rPr lang="en-US" dirty="0"/>
              <a:t>For more information visit </a:t>
            </a:r>
            <a:r>
              <a:rPr lang="en-US" dirty="0">
                <a:hlinkClick r:id="rId2"/>
              </a:rPr>
              <a:t>https://michigan.quitlogix.org/en-US/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820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BF3C7-DA90-8249-AB9B-14F2CA4C0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780613-3C44-724E-8BC7-B89EFDBB0C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</a:rPr>
              <a:t>Benefits of Quitting Smoking. (2019, August 7). Retrieved December 9, 2019, from </a:t>
            </a:r>
            <a:r>
              <a:rPr lang="en-US" dirty="0">
                <a:effectLst/>
                <a:hlinkClick r:id="rId2"/>
              </a:rPr>
              <a:t>https://www.lung.org/stop-smoking/i-want-to-quit/benefits-of-quitting.html</a:t>
            </a:r>
            <a:r>
              <a:rPr lang="en-US" dirty="0">
                <a:effectLst/>
              </a:rPr>
              <a:t>. </a:t>
            </a:r>
          </a:p>
          <a:p>
            <a:r>
              <a:rPr lang="en-US" dirty="0">
                <a:effectLst/>
              </a:rPr>
              <a:t>Using Nicotine Replacement Therapy: </a:t>
            </a:r>
            <a:r>
              <a:rPr lang="en-US" dirty="0" err="1">
                <a:effectLst/>
              </a:rPr>
              <a:t>Smokefree</a:t>
            </a:r>
            <a:r>
              <a:rPr lang="en-US" dirty="0">
                <a:effectLst/>
              </a:rPr>
              <a:t>. (n.d.). Retrieved December 10, 2019, from </a:t>
            </a:r>
            <a:r>
              <a:rPr lang="en-US" dirty="0">
                <a:effectLst/>
                <a:hlinkClick r:id="rId3"/>
              </a:rPr>
              <a:t>https://smokefree.gov/tools-tips/how-to-quit/using-nicotine-replacement-therapy</a:t>
            </a:r>
            <a:r>
              <a:rPr lang="en-US" dirty="0">
                <a:effectLst/>
              </a:rPr>
              <a:t>. </a:t>
            </a:r>
          </a:p>
          <a:p>
            <a:r>
              <a:rPr lang="en-US" dirty="0" err="1">
                <a:effectLst/>
              </a:rPr>
              <a:t>Wadgave</a:t>
            </a:r>
            <a:r>
              <a:rPr lang="en-US" dirty="0">
                <a:effectLst/>
              </a:rPr>
              <a:t>, U., &amp; Nagesh, L. (2016). Nicotine Replacement Therapy: An Overview. </a:t>
            </a:r>
            <a:r>
              <a:rPr lang="en-US" i="1" dirty="0">
                <a:effectLst/>
              </a:rPr>
              <a:t>International journal of health sciences</a:t>
            </a:r>
            <a:r>
              <a:rPr lang="en-US" dirty="0">
                <a:effectLst/>
              </a:rPr>
              <a:t>, </a:t>
            </a:r>
            <a:r>
              <a:rPr lang="en-US" i="1" dirty="0">
                <a:effectLst/>
              </a:rPr>
              <a:t>10</a:t>
            </a:r>
            <a:r>
              <a:rPr lang="en-US" dirty="0">
                <a:effectLst/>
              </a:rPr>
              <a:t>(3), 425–435. </a:t>
            </a:r>
          </a:p>
          <a:p>
            <a:r>
              <a:rPr lang="en-US" dirty="0">
                <a:effectLst/>
              </a:rPr>
              <a:t>Five Major Steps to Intervention (The "5 A's"). (n.d.). Retrieved December 27, 2019, from </a:t>
            </a:r>
            <a:r>
              <a:rPr lang="en-US" dirty="0">
                <a:effectLst/>
                <a:hlinkClick r:id="rId4"/>
              </a:rPr>
              <a:t>https://www.ahrq.gov/prevention/guidelines/tobacco/5steps.html</a:t>
            </a:r>
            <a:r>
              <a:rPr lang="en-US" dirty="0">
                <a:effectLst/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676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D82D4-F316-E34F-B1B7-52B665BCA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Quit Smoking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E2D6C-B231-E849-AE0E-D0D71C1EB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Going cold turkey</a:t>
            </a:r>
          </a:p>
          <a:p>
            <a:pPr lvl="1"/>
            <a:r>
              <a:rPr lang="en-US" dirty="0"/>
              <a:t>Around 90% try quitting without any aid, therapy, or medicine</a:t>
            </a:r>
          </a:p>
          <a:p>
            <a:r>
              <a:rPr lang="en-US" dirty="0"/>
              <a:t>Medications </a:t>
            </a:r>
          </a:p>
          <a:p>
            <a:pPr lvl="1"/>
            <a:r>
              <a:rPr lang="en-US" dirty="0"/>
              <a:t>Nicotine replacement products</a:t>
            </a:r>
          </a:p>
          <a:p>
            <a:r>
              <a:rPr lang="en-US" dirty="0"/>
              <a:t>Counseling </a:t>
            </a:r>
          </a:p>
          <a:p>
            <a:pPr lvl="1"/>
            <a:r>
              <a:rPr lang="en-US" dirty="0"/>
              <a:t>Working with a counselor to find ways not to smoke and figure out the triggers that could lead to smoking again </a:t>
            </a:r>
          </a:p>
          <a:p>
            <a:endParaRPr lang="en-US" dirty="0"/>
          </a:p>
          <a:p>
            <a:pPr marL="369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0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9A6FC-C4CB-BE46-9147-290D11B28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900" y="643467"/>
            <a:ext cx="3946393" cy="195629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600"/>
              <a:t>Nicotine Replacement Therapy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D58FE-0D40-D741-B604-996E4C0201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33257" y="572756"/>
            <a:ext cx="6737071" cy="2311121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1400" dirty="0"/>
              <a:t>Most commonly used way to reduce withdrawal feelings by giving small amounts of nicotine to slowly reduce the urge to smoke</a:t>
            </a:r>
          </a:p>
          <a:p>
            <a:pPr>
              <a:lnSpc>
                <a:spcPct val="90000"/>
              </a:lnSpc>
            </a:pPr>
            <a:r>
              <a:rPr lang="en-US" sz="1400" dirty="0"/>
              <a:t>Types of nicotine replacement therapy include:</a:t>
            </a:r>
          </a:p>
          <a:p>
            <a:pPr lvl="1">
              <a:lnSpc>
                <a:spcPct val="90000"/>
              </a:lnSpc>
            </a:pPr>
            <a:r>
              <a:rPr lang="en-US" sz="1400" dirty="0"/>
              <a:t>Nicotine Patch </a:t>
            </a:r>
          </a:p>
          <a:p>
            <a:pPr lvl="1">
              <a:lnSpc>
                <a:spcPct val="90000"/>
              </a:lnSpc>
            </a:pPr>
            <a:r>
              <a:rPr lang="en-US" sz="1400" dirty="0"/>
              <a:t>Nicotine Gum </a:t>
            </a:r>
          </a:p>
          <a:p>
            <a:pPr lvl="1">
              <a:lnSpc>
                <a:spcPct val="90000"/>
              </a:lnSpc>
            </a:pPr>
            <a:r>
              <a:rPr lang="en-US" sz="1400" dirty="0"/>
              <a:t>Nicotine Lozenge </a:t>
            </a:r>
          </a:p>
          <a:p>
            <a:pPr lvl="1">
              <a:lnSpc>
                <a:spcPct val="90000"/>
              </a:lnSpc>
            </a:pPr>
            <a:r>
              <a:rPr lang="en-US" sz="1400" dirty="0"/>
              <a:t>Inhaler </a:t>
            </a:r>
          </a:p>
          <a:p>
            <a:pPr lvl="1">
              <a:lnSpc>
                <a:spcPct val="90000"/>
              </a:lnSpc>
            </a:pPr>
            <a:r>
              <a:rPr lang="en-US" sz="1400" dirty="0"/>
              <a:t>Nasal spray </a:t>
            </a:r>
          </a:p>
        </p:txBody>
      </p:sp>
      <p:pic>
        <p:nvPicPr>
          <p:cNvPr id="6" name="Content Placeholder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4428836F-1D2A-454E-AC79-6DFADFB83A2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3468" y="3154061"/>
            <a:ext cx="10926860" cy="270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86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D8BEA-FF03-3842-96DE-79398D0FB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6" y="643465"/>
            <a:ext cx="3382638" cy="137060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000" dirty="0"/>
              <a:t>Nicotine Patch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B86C9B-4792-A44D-9D60-5896C5FD07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3796" y="2247153"/>
            <a:ext cx="3358084" cy="354404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 dirty="0"/>
              <a:t>Also known as transdermal patch are applied to the skin and steadily deliver small amounts of nicotine </a:t>
            </a:r>
          </a:p>
          <a:p>
            <a:r>
              <a:rPr lang="en-US" sz="1800" dirty="0"/>
              <a:t>Available in different doses delivering between 5mg and 22mg of nicotine over 24-hour period </a:t>
            </a:r>
          </a:p>
          <a:p>
            <a:r>
              <a:rPr lang="en-US" sz="1800" dirty="0"/>
              <a:t>No need for a prescription </a:t>
            </a:r>
          </a:p>
        </p:txBody>
      </p:sp>
      <p:pic>
        <p:nvPicPr>
          <p:cNvPr id="6" name="Content Placeholder 5" descr="A picture containing person, tattoo, woman, food&#10;&#10;Description automatically generated">
            <a:extLst>
              <a:ext uri="{FF2B5EF4-FFF2-40B4-BE49-F238E27FC236}">
                <a16:creationId xmlns:a16="http://schemas.microsoft.com/office/drawing/2014/main" id="{E07BA5C1-E52B-E540-AD29-FDF52E11700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670943" y="643466"/>
            <a:ext cx="5121994" cy="5147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493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C9C7A-BFD2-2F45-9844-CA652B22A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599"/>
            <a:ext cx="5978072" cy="14811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Nicotine Gum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13D6F9-9DB7-5E48-A875-9796321170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3795" y="2279176"/>
            <a:ext cx="5978072" cy="341567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First nicotine replacement therapy to be introduced </a:t>
            </a:r>
          </a:p>
          <a:p>
            <a:r>
              <a:rPr lang="en-US" dirty="0"/>
              <a:t>Chewed intermittently until you get a tingling feeling then its held in the mouth </a:t>
            </a:r>
          </a:p>
          <a:p>
            <a:r>
              <a:rPr lang="en-US" dirty="0"/>
              <a:t>Available in 2mg and 4mg dosages </a:t>
            </a:r>
          </a:p>
          <a:p>
            <a:r>
              <a:rPr lang="en-US" dirty="0"/>
              <a:t>No need for a prescription, over the counter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CFDA160-E19D-2146-A77E-8D1C16AA154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41131" y="2160588"/>
            <a:ext cx="3881437" cy="3881437"/>
          </a:xfrm>
          <a:prstGeom prst="rect">
            <a:avLst/>
          </a:prstGeom>
        </p:spPr>
      </p:pic>
      <p:pic>
        <p:nvPicPr>
          <p:cNvPr id="8" name="Picture 7" descr="A picture containing fruit&#10;&#10;Description automatically generated">
            <a:extLst>
              <a:ext uri="{FF2B5EF4-FFF2-40B4-BE49-F238E27FC236}">
                <a16:creationId xmlns:a16="http://schemas.microsoft.com/office/drawing/2014/main" id="{E142600E-9D42-9D49-ACEA-0992A82CBB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6233" y="643467"/>
            <a:ext cx="2624667" cy="2624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326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97047-D0F3-5E4F-A5D7-0531C52BC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599"/>
            <a:ext cx="5978072" cy="14811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Nicotine Lozenge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509DC2-F6B3-F74D-A988-6AEA11406E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3795" y="2279176"/>
            <a:ext cx="5978072" cy="341567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Over the counter </a:t>
            </a:r>
          </a:p>
          <a:p>
            <a:r>
              <a:rPr lang="en-US" dirty="0"/>
              <a:t>Available in 2mg and 4mg formulations </a:t>
            </a:r>
          </a:p>
          <a:p>
            <a:r>
              <a:rPr lang="en-US" dirty="0"/>
              <a:t>Releases nicotine as it slowly dissolves in the mouth</a:t>
            </a:r>
          </a:p>
          <a:p>
            <a:r>
              <a:rPr lang="en-US" dirty="0"/>
              <a:t>Nicotine is absorbed through the buccal mucosa and delivered into systemic circulation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9C60E1A-6FEF-3B49-984B-304E784098E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14759" r="18580"/>
          <a:stretch/>
        </p:blipFill>
        <p:spPr>
          <a:xfrm>
            <a:off x="7620351" y="10"/>
            <a:ext cx="4571649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944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F4673-422E-6E43-8356-85E333F95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6" y="643465"/>
            <a:ext cx="3382638" cy="137060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dirty="0"/>
              <a:t>Inhaler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2B8366-8697-BC43-A7AE-317F4000B9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3796" y="2247153"/>
            <a:ext cx="3358084" cy="354404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/>
              <a:t>Need a prescription </a:t>
            </a:r>
          </a:p>
          <a:p>
            <a:r>
              <a:rPr lang="en-US" sz="1800"/>
              <a:t>Nicotine is delivered by inhaling it through a mouthpiece that’s attached to a plastic cartridge </a:t>
            </a:r>
          </a:p>
          <a:p>
            <a:pPr lvl="1"/>
            <a:r>
              <a:rPr lang="en-US" sz="1800"/>
              <a:t>Contains about 10mg of nicotine </a:t>
            </a:r>
          </a:p>
        </p:txBody>
      </p:sp>
      <p:pic>
        <p:nvPicPr>
          <p:cNvPr id="6" name="Content Placeholder 5" descr="A picture containing green, sitting&#10;&#10;Description automatically generated">
            <a:extLst>
              <a:ext uri="{FF2B5EF4-FFF2-40B4-BE49-F238E27FC236}">
                <a16:creationId xmlns:a16="http://schemas.microsoft.com/office/drawing/2014/main" id="{54117FAC-EDD9-3A4B-A26E-C4761041C7B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672024" y="643466"/>
            <a:ext cx="5119832" cy="5147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979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2F717-5456-A243-926D-CF3AC92EC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3078749" cy="97045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2800"/>
              <a:t>Nasal Spray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DCFFE-D8B1-7D48-9083-477010CE63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3078749" cy="405875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600"/>
              <a:t>Need a prescription </a:t>
            </a:r>
          </a:p>
          <a:p>
            <a:r>
              <a:rPr lang="en-US" sz="1600"/>
              <a:t>A multi-dose bottle containing nicotine with a pump mechanism </a:t>
            </a:r>
          </a:p>
          <a:p>
            <a:r>
              <a:rPr lang="en-US" sz="1600"/>
              <a:t>Delivers 0.5 mg of nicotine with one squirt to each nostril </a:t>
            </a:r>
          </a:p>
          <a:p>
            <a:endParaRPr lang="en-US" sz="1600"/>
          </a:p>
        </p:txBody>
      </p:sp>
      <p:pic>
        <p:nvPicPr>
          <p:cNvPr id="6" name="Content Placeholder 5" descr="A close up of a sign&#10;&#10;Description automatically generated">
            <a:extLst>
              <a:ext uri="{FF2B5EF4-FFF2-40B4-BE49-F238E27FC236}">
                <a16:creationId xmlns:a16="http://schemas.microsoft.com/office/drawing/2014/main" id="{DDD04E3C-B63D-1A42-B828-A73D81CAB7C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t="2346" r="-1" b="6670"/>
          <a:stretch/>
        </p:blipFill>
        <p:spPr>
          <a:xfrm>
            <a:off x="4654295" y="10"/>
            <a:ext cx="7537705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656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5A98F-0BF8-0B41-9E81-E177D09EF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4" y="741515"/>
            <a:ext cx="10353761" cy="1633340"/>
          </a:xfrm>
        </p:spPr>
        <p:txBody>
          <a:bodyPr>
            <a:normAutofit/>
          </a:bodyPr>
          <a:lstStyle/>
          <a:p>
            <a:r>
              <a:rPr lang="en-US" sz="4800" dirty="0"/>
              <a:t>The 5 A’s to Intervention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59D5D81-4F76-FC44-85E6-2856A7EAA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3070927"/>
            <a:ext cx="10353762" cy="3045558"/>
          </a:xfrm>
          <a:effectLst/>
        </p:spPr>
        <p:txBody>
          <a:bodyPr anchor="ctr">
            <a:normAutofit/>
          </a:bodyPr>
          <a:lstStyle/>
          <a:p>
            <a:pPr marL="494100" indent="-457200">
              <a:buFont typeface="+mj-lt"/>
              <a:buAutoNum type="arabicPeriod"/>
            </a:pPr>
            <a:r>
              <a:rPr lang="en-US" dirty="0"/>
              <a:t>Ask – identify and document that status of the patient by asking them about their tobacco usage 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/>
              <a:t>Advise – suggest and urge the user to quit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/>
              <a:t>Assess – check if the user is willing to quit 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/>
              <a:t>Assist – help the patient quit by using counseling or pharmacotherapy </a:t>
            </a:r>
          </a:p>
          <a:p>
            <a:pPr marL="494100" indent="-457200">
              <a:buFont typeface="+mj-lt"/>
              <a:buAutoNum type="arabicPeriod"/>
            </a:pPr>
            <a:r>
              <a:rPr lang="en-US" dirty="0"/>
              <a:t>Arrange – do follow-ups with the patient, either in person or by telephone, within the first week </a:t>
            </a:r>
          </a:p>
        </p:txBody>
      </p:sp>
    </p:spTree>
    <p:extLst>
      <p:ext uri="{BB962C8B-B14F-4D97-AF65-F5344CB8AC3E}">
        <p14:creationId xmlns:p14="http://schemas.microsoft.com/office/powerpoint/2010/main" val="8301509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623</Words>
  <Application>Microsoft Office PowerPoint</Application>
  <PresentationFormat>Widescreen</PresentationFormat>
  <Paragraphs>65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Facet</vt:lpstr>
      <vt:lpstr>Smoking Cessation </vt:lpstr>
      <vt:lpstr>Ways to Quit Smoking </vt:lpstr>
      <vt:lpstr>Nicotine Replacement Therapy </vt:lpstr>
      <vt:lpstr>Nicotine Patch </vt:lpstr>
      <vt:lpstr>Nicotine Gum</vt:lpstr>
      <vt:lpstr>Nicotine Lozenge </vt:lpstr>
      <vt:lpstr>Inhaler </vt:lpstr>
      <vt:lpstr>Nasal Spray </vt:lpstr>
      <vt:lpstr>The 5 A’s to Intervention </vt:lpstr>
      <vt:lpstr>Health Benefits of Quitting  </vt:lpstr>
      <vt:lpstr>Need help quitting? </vt:lpstr>
      <vt:lpstr>References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Smoking Cessation </dc:title>
  <dc:creator>Microsoft Office User</dc:creator>
  <cp:lastModifiedBy>Erika Blaskay, RN</cp:lastModifiedBy>
  <cp:revision>3</cp:revision>
  <dcterms:created xsi:type="dcterms:W3CDTF">2020-01-02T16:08:28Z</dcterms:created>
  <dcterms:modified xsi:type="dcterms:W3CDTF">2020-01-30T19:39:45Z</dcterms:modified>
</cp:coreProperties>
</file>