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wav" ContentType="audio/wav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47"/>
  </p:notesMasterIdLst>
  <p:sldIdLst>
    <p:sldId id="256" r:id="rId2"/>
    <p:sldId id="257" r:id="rId3"/>
    <p:sldId id="283" r:id="rId4"/>
    <p:sldId id="259" r:id="rId5"/>
    <p:sldId id="285" r:id="rId6"/>
    <p:sldId id="262" r:id="rId7"/>
    <p:sldId id="288" r:id="rId8"/>
    <p:sldId id="263" r:id="rId9"/>
    <p:sldId id="289" r:id="rId10"/>
    <p:sldId id="264" r:id="rId11"/>
    <p:sldId id="290" r:id="rId12"/>
    <p:sldId id="265" r:id="rId13"/>
    <p:sldId id="291" r:id="rId14"/>
    <p:sldId id="266" r:id="rId15"/>
    <p:sldId id="292" r:id="rId16"/>
    <p:sldId id="267" r:id="rId17"/>
    <p:sldId id="304" r:id="rId18"/>
    <p:sldId id="268" r:id="rId19"/>
    <p:sldId id="293" r:id="rId20"/>
    <p:sldId id="269" r:id="rId21"/>
    <p:sldId id="294" r:id="rId22"/>
    <p:sldId id="315" r:id="rId23"/>
    <p:sldId id="316" r:id="rId24"/>
    <p:sldId id="270" r:id="rId25"/>
    <p:sldId id="308" r:id="rId26"/>
    <p:sldId id="271" r:id="rId27"/>
    <p:sldId id="305" r:id="rId28"/>
    <p:sldId id="272" r:id="rId29"/>
    <p:sldId id="295" r:id="rId30"/>
    <p:sldId id="273" r:id="rId31"/>
    <p:sldId id="306" r:id="rId32"/>
    <p:sldId id="275" r:id="rId33"/>
    <p:sldId id="307" r:id="rId34"/>
    <p:sldId id="317" r:id="rId35"/>
    <p:sldId id="318" r:id="rId36"/>
    <p:sldId id="277" r:id="rId37"/>
    <p:sldId id="298" r:id="rId38"/>
    <p:sldId id="278" r:id="rId39"/>
    <p:sldId id="299" r:id="rId40"/>
    <p:sldId id="279" r:id="rId41"/>
    <p:sldId id="300" r:id="rId42"/>
    <p:sldId id="282" r:id="rId43"/>
    <p:sldId id="303" r:id="rId44"/>
    <p:sldId id="309" r:id="rId45"/>
    <p:sldId id="310" r:id="rId4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051"/>
    <a:srgbClr val="3C8500"/>
    <a:srgbClr val="7EB54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5355"/>
    <p:restoredTop sz="94663"/>
  </p:normalViewPr>
  <p:slideViewPr>
    <p:cSldViewPr>
      <p:cViewPr varScale="1">
        <p:scale>
          <a:sx n="67" d="100"/>
          <a:sy n="67" d="100"/>
        </p:scale>
        <p:origin x="176" y="12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notesMaster" Target="notesMasters/notesMaster1.xml"/><Relationship Id="rId50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tableStyles" Target="tableStyle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B576E43-DEBA-4A4F-B664-6F1406A9268C}" type="datetimeFigureOut">
              <a:rPr lang="en-US" smtClean="0"/>
              <a:pPr/>
              <a:t>11/10/19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1219BE8-5F4A-4B82-8ABD-3E1AD3E47C5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219BE8-5F4A-4B82-8ABD-3E1AD3E47C57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Title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F8EA04-937E-47FA-A8EA-AB628F69CE7D}" type="datetimeFigureOut">
              <a:rPr lang="en-US" smtClean="0"/>
              <a:pPr/>
              <a:t>11/10/19</a:t>
            </a:fld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3F43084-41D9-4E1E-8F44-A26D3A14D5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F8EA04-937E-47FA-A8EA-AB628F69CE7D}" type="datetimeFigureOut">
              <a:rPr lang="en-US" smtClean="0"/>
              <a:pPr/>
              <a:t>11/10/19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F43084-41D9-4E1E-8F44-A26D3A14D5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F8EA04-937E-47FA-A8EA-AB628F69CE7D}" type="datetimeFigureOut">
              <a:rPr lang="en-US" smtClean="0"/>
              <a:pPr/>
              <a:t>11/10/19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F43084-41D9-4E1E-8F44-A26D3A14D5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27" name="Content Placeholder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F8EA04-937E-47FA-A8EA-AB628F69CE7D}" type="datetimeFigureOut">
              <a:rPr lang="en-US" smtClean="0"/>
              <a:pPr/>
              <a:t>11/10/19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3F43084-41D9-4E1E-8F44-A26D3A14D5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F8EA04-937E-47FA-A8EA-AB628F69CE7D}" type="datetimeFigureOut">
              <a:rPr lang="en-US" smtClean="0"/>
              <a:pPr/>
              <a:t>11/10/19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F43084-41D9-4E1E-8F44-A26D3A14D55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F8EA04-937E-47FA-A8EA-AB628F69CE7D}" type="datetimeFigureOut">
              <a:rPr lang="en-US" smtClean="0"/>
              <a:pPr/>
              <a:t>11/10/19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F43084-41D9-4E1E-8F44-A26D3A14D5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25" name="Text Placeholder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28" name="Content Placeholder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F8EA04-937E-47FA-A8EA-AB628F69CE7D}" type="datetimeFigureOut">
              <a:rPr lang="en-US" smtClean="0"/>
              <a:pPr/>
              <a:t>11/10/19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B3F43084-41D9-4E1E-8F44-A26D3A14D55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F8EA04-937E-47FA-A8EA-AB628F69CE7D}" type="datetimeFigureOut">
              <a:rPr lang="en-US" smtClean="0"/>
              <a:pPr/>
              <a:t>11/10/19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F43084-41D9-4E1E-8F44-A26D3A14D5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F8EA04-937E-47FA-A8EA-AB628F69CE7D}" type="datetimeFigureOut">
              <a:rPr lang="en-US" smtClean="0"/>
              <a:pPr/>
              <a:t>11/10/19</a:t>
            </a:fld>
            <a:endParaRPr lang="en-US"/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F43084-41D9-4E1E-8F44-A26D3A14D5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26" name="Text Placeholder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F8EA04-937E-47FA-A8EA-AB628F69CE7D}" type="datetimeFigureOut">
              <a:rPr lang="en-US" smtClean="0"/>
              <a:pPr/>
              <a:t>11/10/19</a:t>
            </a:fld>
            <a:endParaRPr lang="en-US"/>
          </a:p>
        </p:txBody>
      </p:sp>
      <p:sp>
        <p:nvSpPr>
          <p:cNvPr id="29" name="Footer Placeholder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F43084-41D9-4E1E-8F44-A26D3A14D5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F8EA04-937E-47FA-A8EA-AB628F69CE7D}" type="datetimeFigureOut">
              <a:rPr lang="en-US" smtClean="0"/>
              <a:pPr/>
              <a:t>11/10/19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F43084-41D9-4E1E-8F44-A26D3A14D55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26" name="Text Placeholder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905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/>
              <a:t>Click to edit Master text styles</a:t>
            </a:r>
          </a:p>
          <a:p>
            <a:pPr lvl="1" eaLnBrk="1" latinLnBrk="0" hangingPunct="1"/>
            <a:r>
              <a:rPr kumimoji="0" lang="en-US"/>
              <a:t>Second level</a:t>
            </a:r>
          </a:p>
          <a:p>
            <a:pPr lvl="2" eaLnBrk="1" latinLnBrk="0" hangingPunct="1"/>
            <a:r>
              <a:rPr kumimoji="0" lang="en-US"/>
              <a:t>Third level</a:t>
            </a:r>
          </a:p>
          <a:p>
            <a:pPr lvl="3" eaLnBrk="1" latinLnBrk="0" hangingPunct="1"/>
            <a:r>
              <a:rPr kumimoji="0" lang="en-US"/>
              <a:t>Fourth level</a:t>
            </a:r>
          </a:p>
          <a:p>
            <a:pPr lvl="4" eaLnBrk="1" latinLnBrk="0" hangingPunct="1"/>
            <a:r>
              <a:rPr kumimoji="0" lang="en-US"/>
              <a:t>Fifth level</a:t>
            </a:r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98F8EA04-937E-47FA-A8EA-AB628F69CE7D}" type="datetimeFigureOut">
              <a:rPr lang="en-US" smtClean="0"/>
              <a:pPr/>
              <a:t>11/10/19</a:t>
            </a:fld>
            <a:endParaRPr lang="en-US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3F43084-41D9-4E1E-8F44-A26D3A14D55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itle Placeholder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ransition/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1000" y="990600"/>
            <a:ext cx="8458200" cy="2971800"/>
          </a:xfrm>
        </p:spPr>
        <p:txBody>
          <a:bodyPr>
            <a:noAutofit/>
          </a:bodyPr>
          <a:lstStyle/>
          <a:p>
            <a:r>
              <a:rPr lang="en-US" sz="8000" dirty="0">
                <a:solidFill>
                  <a:srgbClr val="7EB544"/>
                </a:solidFill>
                <a:latin typeface="Berlin Sans FB" pitchFamily="34" charset="0"/>
              </a:rPr>
              <a:t>FACT!!!</a:t>
            </a:r>
            <a:br>
              <a:rPr lang="en-US" sz="8000" dirty="0">
                <a:solidFill>
                  <a:srgbClr val="002060"/>
                </a:solidFill>
                <a:latin typeface="Berlin Sans FB" pitchFamily="34" charset="0"/>
              </a:rPr>
            </a:br>
            <a:br>
              <a:rPr lang="en-US" sz="8000" dirty="0">
                <a:solidFill>
                  <a:srgbClr val="002060"/>
                </a:solidFill>
                <a:latin typeface="Berlin Sans FB" pitchFamily="34" charset="0"/>
              </a:rPr>
            </a:br>
            <a:r>
              <a:rPr lang="en-US" sz="8000" dirty="0">
                <a:solidFill>
                  <a:srgbClr val="92D050"/>
                </a:solidFill>
                <a:latin typeface="Berlin Sans FB" pitchFamily="34" charset="0"/>
              </a:rPr>
              <a:t>…or </a:t>
            </a:r>
            <a:r>
              <a:rPr lang="en-US" sz="8000" dirty="0">
                <a:solidFill>
                  <a:srgbClr val="92D050"/>
                </a:solidFill>
                <a:effectLst>
                  <a:reflection blurRad="12700" stA="50000" endPos="55000" dir="5400000" sy="-90000" algn="bl" rotWithShape="0"/>
                </a:effectLst>
                <a:latin typeface="Berlin Sans FB" pitchFamily="34" charset="0"/>
              </a:rPr>
              <a:t>MYTH</a:t>
            </a:r>
            <a:r>
              <a:rPr lang="en-US" sz="8000" dirty="0">
                <a:solidFill>
                  <a:srgbClr val="92D050"/>
                </a:solidFill>
                <a:latin typeface="Berlin Sans FB" pitchFamily="34" charset="0"/>
              </a:rPr>
              <a:t>???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42900" y="5334000"/>
            <a:ext cx="8458200" cy="914400"/>
          </a:xfrm>
        </p:spPr>
        <p:txBody>
          <a:bodyPr>
            <a:normAutofit fontScale="92500" lnSpcReduction="10000"/>
          </a:bodyPr>
          <a:lstStyle/>
          <a:p>
            <a:r>
              <a:rPr lang="en-US" sz="3200" dirty="0">
                <a:solidFill>
                  <a:schemeClr val="tx1"/>
                </a:solidFill>
                <a:latin typeface="Berlin Sans FB" pitchFamily="34" charset="0"/>
              </a:rPr>
              <a:t>How much do you REALLY know about Sexual Health?</a:t>
            </a:r>
          </a:p>
        </p:txBody>
      </p:sp>
      <p:sp>
        <p:nvSpPr>
          <p:cNvPr id="4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0" y="6324600"/>
            <a:ext cx="9144000" cy="533400"/>
          </a:xfrm>
        </p:spPr>
        <p:txBody>
          <a:bodyPr/>
          <a:lstStyle/>
          <a:p>
            <a:pPr algn="ctr"/>
            <a:r>
              <a:rPr lang="en-US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WSU Campus Health Center | http://health.wayne.edu | 313-577-5041 | campushealth@wayne.edu</a:t>
            </a:r>
          </a:p>
        </p:txBody>
      </p:sp>
      <p:pic>
        <p:nvPicPr>
          <p:cNvPr id="5" name="Picture 4" descr="CHC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24601" y="0"/>
            <a:ext cx="28194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en-US" sz="6000" dirty="0">
                <a:solidFill>
                  <a:srgbClr val="7EB544"/>
                </a:solidFill>
                <a:latin typeface="Berlin Sans FB" pitchFamily="34" charset="0"/>
              </a:rPr>
              <a:t>You can get an STI from skin to skin contact, even when there is no semen involved</a:t>
            </a:r>
          </a:p>
        </p:txBody>
      </p:sp>
      <p:sp>
        <p:nvSpPr>
          <p:cNvPr id="4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0" y="6324600"/>
            <a:ext cx="9144000" cy="533400"/>
          </a:xfrm>
        </p:spPr>
        <p:txBody>
          <a:bodyPr/>
          <a:lstStyle/>
          <a:p>
            <a:pPr algn="ctr"/>
            <a:r>
              <a:rPr lang="en-US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WSU Campus Health Center | http://health.wayne.edu | 313-577-5041 | campushealth@wayne.edu</a:t>
            </a:r>
          </a:p>
        </p:txBody>
      </p:sp>
      <p:pic>
        <p:nvPicPr>
          <p:cNvPr id="5" name="Picture 4" descr="CHC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24601" y="0"/>
            <a:ext cx="28194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981200"/>
            <a:ext cx="8686800" cy="1798638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9600" dirty="0">
                <a:solidFill>
                  <a:srgbClr val="7EB544"/>
                </a:solidFill>
                <a:latin typeface="Berlin Sans FB" pitchFamily="34" charset="0"/>
              </a:rPr>
              <a:t>FACT!</a:t>
            </a:r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0" y="6324600"/>
            <a:ext cx="9144000" cy="533400"/>
          </a:xfrm>
        </p:spPr>
        <p:txBody>
          <a:bodyPr/>
          <a:lstStyle/>
          <a:p>
            <a:pPr algn="ctr"/>
            <a:r>
              <a:rPr lang="en-US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WSU Campus Health Center | http://health.wayne.edu | 313-577-5041 | campushealth@wayne.edu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47700" y="4528999"/>
            <a:ext cx="8001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latin typeface="Berlin Sans FB" pitchFamily="34" charset="0"/>
              </a:rPr>
              <a:t>Genital Herpes and HPV</a:t>
            </a:r>
          </a:p>
        </p:txBody>
      </p:sp>
      <p:pic>
        <p:nvPicPr>
          <p:cNvPr id="6" name="Picture 5" descr="CHC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24601" y="0"/>
            <a:ext cx="28194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ctr">
              <a:buNone/>
            </a:pPr>
            <a:r>
              <a:rPr lang="en-US" sz="6000" dirty="0">
                <a:solidFill>
                  <a:srgbClr val="7EB544"/>
                </a:solidFill>
                <a:latin typeface="Berlin Sans FB" pitchFamily="34" charset="0"/>
              </a:rPr>
              <a:t>Chlamydia and gonorrhea are not serious infections and will usually go away on their own if not treated</a:t>
            </a:r>
          </a:p>
        </p:txBody>
      </p:sp>
      <p:sp>
        <p:nvSpPr>
          <p:cNvPr id="4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0" y="6324600"/>
            <a:ext cx="9144000" cy="533400"/>
          </a:xfrm>
        </p:spPr>
        <p:txBody>
          <a:bodyPr/>
          <a:lstStyle/>
          <a:p>
            <a:pPr algn="ctr"/>
            <a:r>
              <a:rPr lang="en-US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WSU Campus Health Center | http://health.wayne.edu | 313-577-5041 | campushealth@wayne.edu</a:t>
            </a:r>
          </a:p>
        </p:txBody>
      </p:sp>
      <p:pic>
        <p:nvPicPr>
          <p:cNvPr id="5" name="Picture 4" descr="CHC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24601" y="0"/>
            <a:ext cx="28194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2209800"/>
            <a:ext cx="8686800" cy="1722438"/>
          </a:xfrm>
        </p:spPr>
        <p:txBody>
          <a:bodyPr/>
          <a:lstStyle/>
          <a:p>
            <a:pPr algn="ctr">
              <a:buNone/>
            </a:pPr>
            <a:r>
              <a:rPr lang="en-US" sz="9600" dirty="0">
                <a:solidFill>
                  <a:srgbClr val="7EB544"/>
                </a:solidFill>
                <a:latin typeface="Berlin Sans FB" pitchFamily="34" charset="0"/>
              </a:rPr>
              <a:t>MYTH!</a:t>
            </a:r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0" y="6324600"/>
            <a:ext cx="9144000" cy="533400"/>
          </a:xfrm>
        </p:spPr>
        <p:txBody>
          <a:bodyPr/>
          <a:lstStyle/>
          <a:p>
            <a:pPr algn="ctr"/>
            <a:r>
              <a:rPr lang="en-US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WSU Campus Health Center | http://health.wayne.edu | 313-577-5041 | campushealth@wayne.edu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09600" y="4343400"/>
            <a:ext cx="81534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latin typeface="Berlin Sans FB" pitchFamily="34" charset="0"/>
              </a:rPr>
              <a:t>Left untreated, these STIs can lead to Pelvic Inflammatory Disease (PID), epididymitis, inflamed prostate, urethral scarring and  infertility in women and men.</a:t>
            </a:r>
          </a:p>
        </p:txBody>
      </p:sp>
      <p:pic>
        <p:nvPicPr>
          <p:cNvPr id="6" name="Picture 5" descr="CHC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24601" y="0"/>
            <a:ext cx="28194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2438400"/>
            <a:ext cx="8686800" cy="2514600"/>
          </a:xfrm>
        </p:spPr>
        <p:txBody>
          <a:bodyPr/>
          <a:lstStyle/>
          <a:p>
            <a:pPr algn="ctr">
              <a:buNone/>
            </a:pPr>
            <a:r>
              <a:rPr lang="en-US" sz="6000" dirty="0">
                <a:solidFill>
                  <a:srgbClr val="7EB544"/>
                </a:solidFill>
                <a:latin typeface="Berlin Sans FB" pitchFamily="34" charset="0"/>
              </a:rPr>
              <a:t>2 condoms will give you more protection than 1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4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0" y="6324600"/>
            <a:ext cx="9144000" cy="533400"/>
          </a:xfrm>
        </p:spPr>
        <p:txBody>
          <a:bodyPr/>
          <a:lstStyle/>
          <a:p>
            <a:pPr algn="ctr"/>
            <a:r>
              <a:rPr lang="en-US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WSU Campus Health Center | http://health.wayne.edu | 313-577-5041 | campushealth@wayne.edu</a:t>
            </a:r>
          </a:p>
        </p:txBody>
      </p:sp>
      <p:pic>
        <p:nvPicPr>
          <p:cNvPr id="5" name="Picture 4" descr="CHC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24601" y="0"/>
            <a:ext cx="28194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2057400"/>
            <a:ext cx="8686800" cy="1798638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9600" dirty="0">
                <a:solidFill>
                  <a:srgbClr val="7EB544"/>
                </a:solidFill>
                <a:latin typeface="Berlin Sans FB" pitchFamily="34" charset="0"/>
              </a:rPr>
              <a:t>MYTH!</a:t>
            </a:r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0" y="6324600"/>
            <a:ext cx="9144000" cy="533400"/>
          </a:xfrm>
        </p:spPr>
        <p:txBody>
          <a:bodyPr/>
          <a:lstStyle/>
          <a:p>
            <a:pPr algn="ctr"/>
            <a:r>
              <a:rPr lang="en-US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WSU Campus Health Center | http://health.wayne.edu | 313-577-5041 | campushealth@wayne.edu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81000" y="4343400"/>
            <a:ext cx="84582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latin typeface="Berlin Sans FB" pitchFamily="34" charset="0"/>
              </a:rPr>
              <a:t>The friction created when 2 condoms rub can cause the condoms </a:t>
            </a:r>
          </a:p>
          <a:p>
            <a:pPr algn="ctr"/>
            <a:r>
              <a:rPr lang="en-US" sz="2400" dirty="0">
                <a:latin typeface="Berlin Sans FB" pitchFamily="34" charset="0"/>
              </a:rPr>
              <a:t>to break and/or slip off. </a:t>
            </a:r>
          </a:p>
          <a:p>
            <a:pPr algn="ctr"/>
            <a:r>
              <a:rPr lang="en-US" sz="2400" dirty="0">
                <a:latin typeface="Berlin Sans FB" pitchFamily="34" charset="0"/>
              </a:rPr>
              <a:t> </a:t>
            </a:r>
          </a:p>
          <a:p>
            <a:pPr algn="ctr"/>
            <a:r>
              <a:rPr lang="en-US" sz="2400" dirty="0">
                <a:latin typeface="Berlin Sans FB" pitchFamily="34" charset="0"/>
              </a:rPr>
              <a:t>One condom, used correctly, is plenty.</a:t>
            </a:r>
          </a:p>
        </p:txBody>
      </p:sp>
      <p:pic>
        <p:nvPicPr>
          <p:cNvPr id="6" name="Picture 5" descr="CHC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24601" y="0"/>
            <a:ext cx="28194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1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en-US" sz="6000" dirty="0">
                <a:solidFill>
                  <a:srgbClr val="7EB544"/>
                </a:solidFill>
                <a:latin typeface="Berlin Sans FB" pitchFamily="34" charset="0"/>
              </a:rPr>
              <a:t>Even if you get checked and you're STI free, your partner should get checked as well </a:t>
            </a:r>
          </a:p>
        </p:txBody>
      </p:sp>
      <p:sp>
        <p:nvSpPr>
          <p:cNvPr id="4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0" y="6324600"/>
            <a:ext cx="9144000" cy="533400"/>
          </a:xfrm>
        </p:spPr>
        <p:txBody>
          <a:bodyPr/>
          <a:lstStyle/>
          <a:p>
            <a:pPr algn="ctr"/>
            <a:r>
              <a:rPr lang="en-US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WSU Campus Health Center | http://health.wayne.edu | 313-577-5041 | campushealth@wayne.edu</a:t>
            </a:r>
          </a:p>
        </p:txBody>
      </p:sp>
      <p:pic>
        <p:nvPicPr>
          <p:cNvPr id="5" name="Picture 4" descr="CHC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24601" y="0"/>
            <a:ext cx="28194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828800"/>
            <a:ext cx="8686800" cy="1570038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9600" dirty="0">
                <a:solidFill>
                  <a:srgbClr val="7EB544"/>
                </a:solidFill>
                <a:latin typeface="Berlin Sans FB" pitchFamily="34" charset="0"/>
              </a:rPr>
              <a:t>FACT!</a:t>
            </a:r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0" y="6324600"/>
            <a:ext cx="9144000" cy="533400"/>
          </a:xfrm>
        </p:spPr>
        <p:txBody>
          <a:bodyPr/>
          <a:lstStyle/>
          <a:p>
            <a:pPr algn="ctr"/>
            <a:r>
              <a:rPr lang="en-US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WSU Campus Health Center | http://health.wayne.edu | 313-577-5041 | campushealth@wayne.edu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838200" y="3962400"/>
            <a:ext cx="7391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latin typeface="Berlin Sans FB" pitchFamily="34" charset="0"/>
              </a:rPr>
              <a:t>Getting tested is EVERYONE’S responsibility!  </a:t>
            </a:r>
          </a:p>
          <a:p>
            <a:pPr algn="ctr"/>
            <a:r>
              <a:rPr lang="en-US" sz="2400" dirty="0">
                <a:latin typeface="Berlin Sans FB" pitchFamily="34" charset="0"/>
              </a:rPr>
              <a:t>Talk openly with your partner and get tested together BEFORE you have sex. Makes things so much less complicated and stressful!  </a:t>
            </a:r>
          </a:p>
          <a:p>
            <a:pPr algn="ctr"/>
            <a:r>
              <a:rPr lang="en-US" sz="2400" dirty="0">
                <a:latin typeface="Berlin Sans FB" pitchFamily="34" charset="0"/>
              </a:rPr>
              <a:t>College is stressful enough…who needs more stress??</a:t>
            </a:r>
          </a:p>
        </p:txBody>
      </p:sp>
      <p:pic>
        <p:nvPicPr>
          <p:cNvPr id="6" name="Picture 5" descr="CHC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24601" y="0"/>
            <a:ext cx="28194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828800"/>
            <a:ext cx="8686800" cy="3094038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6000" dirty="0">
                <a:solidFill>
                  <a:srgbClr val="7EB544"/>
                </a:solidFill>
                <a:latin typeface="Berlin Sans FB" pitchFamily="34" charset="0"/>
              </a:rPr>
              <a:t>There are a couple STI’s you can get from a toilet seat</a:t>
            </a:r>
          </a:p>
        </p:txBody>
      </p:sp>
      <p:sp>
        <p:nvSpPr>
          <p:cNvPr id="4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0" y="6324600"/>
            <a:ext cx="9144000" cy="533400"/>
          </a:xfrm>
        </p:spPr>
        <p:txBody>
          <a:bodyPr/>
          <a:lstStyle/>
          <a:p>
            <a:pPr algn="ctr"/>
            <a:r>
              <a:rPr lang="en-US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WSU Campus Health Center | http://health.wayne.edu | 313-577-5041 | campushealth@wayne.edu</a:t>
            </a:r>
          </a:p>
        </p:txBody>
      </p:sp>
      <p:pic>
        <p:nvPicPr>
          <p:cNvPr id="5" name="Picture 4" descr="CHC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24601" y="0"/>
            <a:ext cx="28194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981200"/>
            <a:ext cx="8686800" cy="1874838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9600" dirty="0">
                <a:solidFill>
                  <a:srgbClr val="7EB544"/>
                </a:solidFill>
                <a:latin typeface="Berlin Sans FB" pitchFamily="34" charset="0"/>
              </a:rPr>
              <a:t>MYTH!</a:t>
            </a:r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0" y="6324600"/>
            <a:ext cx="9144000" cy="533400"/>
          </a:xfrm>
        </p:spPr>
        <p:txBody>
          <a:bodyPr/>
          <a:lstStyle/>
          <a:p>
            <a:pPr algn="ctr"/>
            <a:r>
              <a:rPr lang="en-US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WSU Campus Health Center | http://health.wayne.edu | 313-577-5041 | campushealth@wayne.edu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33400" y="4293384"/>
            <a:ext cx="82296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latin typeface="Berlin Sans FB" pitchFamily="34" charset="0"/>
              </a:rPr>
              <a:t>STI-causing germs do not survive on the surface of the seat.  It just doesn’t happen. </a:t>
            </a:r>
          </a:p>
        </p:txBody>
      </p:sp>
      <p:pic>
        <p:nvPicPr>
          <p:cNvPr id="6" name="Picture 5" descr="CHC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24601" y="0"/>
            <a:ext cx="28194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525963"/>
          </a:xfrm>
        </p:spPr>
        <p:txBody>
          <a:bodyPr/>
          <a:lstStyle/>
          <a:p>
            <a:pPr>
              <a:buNone/>
            </a:pPr>
            <a:endParaRPr lang="en-US" dirty="0"/>
          </a:p>
          <a:p>
            <a:pPr>
              <a:buNone/>
            </a:pPr>
            <a:endParaRPr lang="en-US" dirty="0"/>
          </a:p>
          <a:p>
            <a:pPr algn="ctr">
              <a:buNone/>
            </a:pPr>
            <a:r>
              <a:rPr lang="en-US" sz="6000" dirty="0">
                <a:solidFill>
                  <a:srgbClr val="7EB544"/>
                </a:solidFill>
                <a:latin typeface="Berlin Sans FB" pitchFamily="34" charset="0"/>
              </a:rPr>
              <a:t>You can get an STI from oral sex</a:t>
            </a:r>
          </a:p>
        </p:txBody>
      </p:sp>
      <p:sp>
        <p:nvSpPr>
          <p:cNvPr id="4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0" y="6324600"/>
            <a:ext cx="9144000" cy="533400"/>
          </a:xfrm>
        </p:spPr>
        <p:txBody>
          <a:bodyPr/>
          <a:lstStyle/>
          <a:p>
            <a:pPr algn="ctr"/>
            <a:r>
              <a:rPr lang="en-US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WSU Campus Health Center | http://health.wayne.edu | 313-577-5041 | campushealth@wayne.edu</a:t>
            </a:r>
          </a:p>
        </p:txBody>
      </p:sp>
      <p:pic>
        <p:nvPicPr>
          <p:cNvPr id="5" name="Picture 4" descr="CHC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24601" y="0"/>
            <a:ext cx="28194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905000"/>
            <a:ext cx="8686800" cy="2408238"/>
          </a:xfrm>
        </p:spPr>
        <p:txBody>
          <a:bodyPr>
            <a:normAutofit fontScale="85000" lnSpcReduction="10000"/>
          </a:bodyPr>
          <a:lstStyle/>
          <a:p>
            <a:pPr algn="ctr">
              <a:buNone/>
            </a:pPr>
            <a:r>
              <a:rPr lang="en-US" sz="6000" dirty="0">
                <a:solidFill>
                  <a:srgbClr val="7EB544"/>
                </a:solidFill>
                <a:latin typeface="Berlin Sans FB" pitchFamily="34" charset="0"/>
              </a:rPr>
              <a:t>You can get an STI from an infected person even if you only have sex with them once</a:t>
            </a:r>
          </a:p>
        </p:txBody>
      </p:sp>
      <p:sp>
        <p:nvSpPr>
          <p:cNvPr id="4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0" y="6324600"/>
            <a:ext cx="9144000" cy="533400"/>
          </a:xfrm>
        </p:spPr>
        <p:txBody>
          <a:bodyPr/>
          <a:lstStyle/>
          <a:p>
            <a:pPr algn="ctr"/>
            <a:r>
              <a:rPr lang="en-US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WSU Campus Health Center | http://health.wayne.edu | 313-577-5041 | campushealth@wayne.edu</a:t>
            </a:r>
          </a:p>
        </p:txBody>
      </p:sp>
      <p:pic>
        <p:nvPicPr>
          <p:cNvPr id="5" name="Picture 4" descr="CHC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24601" y="0"/>
            <a:ext cx="28194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2133600"/>
            <a:ext cx="8686800" cy="1722438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9600" dirty="0">
                <a:solidFill>
                  <a:srgbClr val="7EB544"/>
                </a:solidFill>
                <a:latin typeface="Berlin Sans FB" pitchFamily="34" charset="0"/>
              </a:rPr>
              <a:t>FACT!</a:t>
            </a:r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0" y="6324600"/>
            <a:ext cx="9144000" cy="533400"/>
          </a:xfrm>
        </p:spPr>
        <p:txBody>
          <a:bodyPr/>
          <a:lstStyle/>
          <a:p>
            <a:pPr algn="ctr"/>
            <a:r>
              <a:rPr lang="en-US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WSU Campus Health Center | http://health.wayne.edu | 313-577-5041 | campushealth@wayne.edu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57200" y="4419600"/>
            <a:ext cx="8305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latin typeface="Berlin Sans FB" pitchFamily="34" charset="0"/>
              </a:rPr>
              <a:t>Yep. It only takes one time.</a:t>
            </a:r>
          </a:p>
        </p:txBody>
      </p:sp>
      <p:pic>
        <p:nvPicPr>
          <p:cNvPr id="6" name="Picture 5" descr="CHC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24601" y="0"/>
            <a:ext cx="28194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2209800"/>
            <a:ext cx="8686800" cy="1874838"/>
          </a:xfrm>
        </p:spPr>
        <p:txBody>
          <a:bodyPr>
            <a:normAutofit fontScale="85000" lnSpcReduction="10000"/>
          </a:bodyPr>
          <a:lstStyle/>
          <a:p>
            <a:pPr algn="ctr">
              <a:buNone/>
            </a:pPr>
            <a:r>
              <a:rPr lang="en-US" sz="6000" dirty="0">
                <a:solidFill>
                  <a:srgbClr val="7EB544"/>
                </a:solidFill>
                <a:latin typeface="Berlin Sans FB" pitchFamily="34" charset="0"/>
              </a:rPr>
              <a:t>The tests done to check for STI’s are very uncomfortable</a:t>
            </a:r>
          </a:p>
        </p:txBody>
      </p:sp>
      <p:sp>
        <p:nvSpPr>
          <p:cNvPr id="4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0" y="6324600"/>
            <a:ext cx="9144000" cy="533400"/>
          </a:xfrm>
        </p:spPr>
        <p:txBody>
          <a:bodyPr/>
          <a:lstStyle/>
          <a:p>
            <a:pPr algn="ctr"/>
            <a:r>
              <a:rPr lang="en-US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WSU Campus Health Center | http://health.wayne.edu | 313-577-5041 | campushealth@wayne.edu</a:t>
            </a:r>
          </a:p>
        </p:txBody>
      </p:sp>
      <p:pic>
        <p:nvPicPr>
          <p:cNvPr id="5" name="Picture 4" descr="CHC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24601" y="0"/>
            <a:ext cx="28194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554163"/>
            <a:ext cx="8686800" cy="1570038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9600" dirty="0">
                <a:solidFill>
                  <a:srgbClr val="7EB544"/>
                </a:solidFill>
                <a:latin typeface="Berlin Sans FB" pitchFamily="34" charset="0"/>
              </a:rPr>
              <a:t>MYTH!</a:t>
            </a:r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0" y="6324600"/>
            <a:ext cx="9144000" cy="533400"/>
          </a:xfrm>
        </p:spPr>
        <p:txBody>
          <a:bodyPr/>
          <a:lstStyle/>
          <a:p>
            <a:pPr algn="ctr"/>
            <a:r>
              <a:rPr lang="en-US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WSU Campus Health Center | http://health.wayne.edu | 313-577-5041 | campushealth@wayne.edu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447800" y="3733800"/>
            <a:ext cx="63246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Berlin Sans FB" pitchFamily="34" charset="0"/>
              </a:rPr>
              <a:t>Urine sample – Chlamydia, Gonorrhea, </a:t>
            </a:r>
            <a:r>
              <a:rPr lang="en-US" sz="2400" dirty="0" err="1">
                <a:latin typeface="Berlin Sans FB" pitchFamily="34" charset="0"/>
              </a:rPr>
              <a:t>Trich</a:t>
            </a:r>
            <a:endParaRPr lang="en-US" sz="2400" dirty="0">
              <a:latin typeface="Berlin Sans FB" pitchFamily="34" charset="0"/>
            </a:endParaRPr>
          </a:p>
          <a:p>
            <a:r>
              <a:rPr lang="en-US" sz="2400" dirty="0">
                <a:latin typeface="Berlin Sans FB" pitchFamily="34" charset="0"/>
              </a:rPr>
              <a:t>Vaginal swab – </a:t>
            </a:r>
            <a:r>
              <a:rPr lang="en-US" sz="2400" dirty="0" err="1">
                <a:latin typeface="Berlin Sans FB" pitchFamily="34" charset="0"/>
              </a:rPr>
              <a:t>Trich</a:t>
            </a:r>
            <a:r>
              <a:rPr lang="en-US" sz="2400" dirty="0">
                <a:latin typeface="Berlin Sans FB" pitchFamily="34" charset="0"/>
              </a:rPr>
              <a:t> </a:t>
            </a:r>
          </a:p>
          <a:p>
            <a:r>
              <a:rPr lang="en-US" sz="2400" dirty="0">
                <a:latin typeface="Berlin Sans FB" pitchFamily="34" charset="0"/>
              </a:rPr>
              <a:t>Finger Poke/Mouth Swab – HIV</a:t>
            </a:r>
          </a:p>
          <a:p>
            <a:r>
              <a:rPr lang="en-US" sz="2400" dirty="0">
                <a:latin typeface="Berlin Sans FB" pitchFamily="34" charset="0"/>
              </a:rPr>
              <a:t>Blood Draw – Syphilis</a:t>
            </a:r>
          </a:p>
          <a:p>
            <a:r>
              <a:rPr lang="en-US" sz="2400" dirty="0">
                <a:latin typeface="Berlin Sans FB" pitchFamily="34" charset="0"/>
              </a:rPr>
              <a:t>Pap smear – HPV (women 21 &amp; up)</a:t>
            </a:r>
          </a:p>
        </p:txBody>
      </p:sp>
      <p:pic>
        <p:nvPicPr>
          <p:cNvPr id="6" name="Picture 5" descr="CHC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24601" y="0"/>
            <a:ext cx="28194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905000"/>
            <a:ext cx="8686800" cy="3246438"/>
          </a:xfrm>
        </p:spPr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en-US" sz="6000" dirty="0">
                <a:solidFill>
                  <a:srgbClr val="7EB544"/>
                </a:solidFill>
                <a:latin typeface="Berlin Sans FB" pitchFamily="34" charset="0"/>
              </a:rPr>
              <a:t>It is possible to transmit genital herpes when the infected person is NOT having an outbreak</a:t>
            </a:r>
          </a:p>
        </p:txBody>
      </p:sp>
      <p:sp>
        <p:nvSpPr>
          <p:cNvPr id="4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0" y="6324600"/>
            <a:ext cx="9144000" cy="533400"/>
          </a:xfrm>
        </p:spPr>
        <p:txBody>
          <a:bodyPr/>
          <a:lstStyle/>
          <a:p>
            <a:pPr algn="ctr"/>
            <a:r>
              <a:rPr lang="en-US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WSU Campus Health Center | http://health.wayne.edu | 313-577-5041 | campushealth@wayne.edu</a:t>
            </a:r>
          </a:p>
        </p:txBody>
      </p:sp>
      <p:pic>
        <p:nvPicPr>
          <p:cNvPr id="5" name="Picture 4" descr="CHC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24601" y="0"/>
            <a:ext cx="28194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905000"/>
            <a:ext cx="8686800" cy="4175125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9600" dirty="0">
                <a:solidFill>
                  <a:srgbClr val="7EB544"/>
                </a:solidFill>
                <a:latin typeface="Berlin Sans FB" pitchFamily="34" charset="0"/>
              </a:rPr>
              <a:t>FACT!</a:t>
            </a:r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0" y="6324600"/>
            <a:ext cx="9144000" cy="533400"/>
          </a:xfrm>
        </p:spPr>
        <p:txBody>
          <a:bodyPr/>
          <a:lstStyle/>
          <a:p>
            <a:pPr algn="ctr"/>
            <a:r>
              <a:rPr lang="en-US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WSU Campus Health Center | http://health.wayne.edu | 313-577-5041 | campushealth@wayne.edu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990600" y="4419600"/>
            <a:ext cx="71628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latin typeface="Berlin Sans FB" pitchFamily="34" charset="0"/>
              </a:rPr>
              <a:t>It IS possible for Herpes to spread when there’s no visible outbreak. About 80% of people with genital herpes have no symptoms or don’t recognize them. </a:t>
            </a:r>
          </a:p>
        </p:txBody>
      </p:sp>
      <p:pic>
        <p:nvPicPr>
          <p:cNvPr id="6" name="Picture 5" descr="CHC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24601" y="0"/>
            <a:ext cx="28194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57200" y="2057400"/>
            <a:ext cx="83058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dirty="0">
                <a:solidFill>
                  <a:srgbClr val="7EB544"/>
                </a:solidFill>
                <a:latin typeface="Berlin Sans FB" pitchFamily="34" charset="0"/>
              </a:rPr>
              <a:t>If I trust the person I’m dating, we don’t need STI tests</a:t>
            </a:r>
          </a:p>
        </p:txBody>
      </p:sp>
      <p:sp>
        <p:nvSpPr>
          <p:cNvPr id="3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0" y="6324600"/>
            <a:ext cx="9144000" cy="533400"/>
          </a:xfrm>
        </p:spPr>
        <p:txBody>
          <a:bodyPr/>
          <a:lstStyle/>
          <a:p>
            <a:pPr algn="ctr"/>
            <a:r>
              <a:rPr lang="en-US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WSU Campus Health Center | http://health.wayne.edu | 313-577-5041 | campushealth@wayne.edu</a:t>
            </a:r>
          </a:p>
        </p:txBody>
      </p:sp>
      <p:pic>
        <p:nvPicPr>
          <p:cNvPr id="5" name="Picture 4" descr="CHC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24601" y="0"/>
            <a:ext cx="28194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905000"/>
            <a:ext cx="8686800" cy="1722437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9600" dirty="0">
                <a:solidFill>
                  <a:srgbClr val="7EB544"/>
                </a:solidFill>
                <a:latin typeface="Berlin Sans FB" pitchFamily="34" charset="0"/>
              </a:rPr>
              <a:t>MYTH!</a:t>
            </a:r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0" y="6324600"/>
            <a:ext cx="9144000" cy="533400"/>
          </a:xfrm>
        </p:spPr>
        <p:txBody>
          <a:bodyPr/>
          <a:lstStyle/>
          <a:p>
            <a:pPr algn="ctr"/>
            <a:r>
              <a:rPr lang="en-US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WSU Campus Health Center | http://health.wayne.edu | 313-577-5041 | campushealth@wayne.edu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838200" y="4495800"/>
            <a:ext cx="75438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latin typeface="Berlin Sans FB" pitchFamily="34" charset="0"/>
              </a:rPr>
              <a:t>1 in 2 sexually active people will get an STI by age 25 and most won’t know it. </a:t>
            </a:r>
          </a:p>
          <a:p>
            <a:pPr algn="ctr"/>
            <a:r>
              <a:rPr lang="en-US" sz="2800" dirty="0">
                <a:latin typeface="Berlin Sans FB" pitchFamily="34" charset="0"/>
              </a:rPr>
              <a:t>Even trustworthy people.</a:t>
            </a:r>
          </a:p>
        </p:txBody>
      </p:sp>
      <p:pic>
        <p:nvPicPr>
          <p:cNvPr id="6" name="Picture 5" descr="CHC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24601" y="0"/>
            <a:ext cx="28194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57200" y="1447800"/>
            <a:ext cx="8305800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dirty="0">
                <a:solidFill>
                  <a:srgbClr val="7EB544"/>
                </a:solidFill>
                <a:latin typeface="Berlin Sans FB" pitchFamily="34" charset="0"/>
              </a:rPr>
              <a:t>Doctors do not automatically test every patient for STI’s, even if the patient is seen regularly</a:t>
            </a:r>
          </a:p>
        </p:txBody>
      </p:sp>
      <p:sp>
        <p:nvSpPr>
          <p:cNvPr id="3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0" y="6324600"/>
            <a:ext cx="9144000" cy="533400"/>
          </a:xfrm>
        </p:spPr>
        <p:txBody>
          <a:bodyPr/>
          <a:lstStyle/>
          <a:p>
            <a:pPr algn="ctr"/>
            <a:r>
              <a:rPr lang="en-US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WSU Campus Health Center | http://health.wayne.edu | 313-577-5041 | campushealth@wayne.edu</a:t>
            </a:r>
          </a:p>
        </p:txBody>
      </p:sp>
      <p:pic>
        <p:nvPicPr>
          <p:cNvPr id="5" name="Picture 4" descr="CHC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24601" y="0"/>
            <a:ext cx="28194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295400"/>
            <a:ext cx="8686800" cy="1646238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9600" dirty="0">
                <a:solidFill>
                  <a:srgbClr val="7EB544"/>
                </a:solidFill>
                <a:latin typeface="Berlin Sans FB" pitchFamily="34" charset="0"/>
              </a:rPr>
              <a:t>FACT!</a:t>
            </a:r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0" y="6324600"/>
            <a:ext cx="9144000" cy="533400"/>
          </a:xfrm>
        </p:spPr>
        <p:txBody>
          <a:bodyPr/>
          <a:lstStyle/>
          <a:p>
            <a:pPr algn="ctr"/>
            <a:r>
              <a:rPr lang="en-US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WSU Campus Health Center | http://health.wayne.edu | 313-577-5041 | campushealth@wayne.edu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85800" y="3124200"/>
            <a:ext cx="7772400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latin typeface="Berlin Sans FB" pitchFamily="34" charset="0"/>
              </a:rPr>
              <a:t>STI screening is not part of every healthcare provider’s </a:t>
            </a:r>
          </a:p>
          <a:p>
            <a:pPr algn="ctr"/>
            <a:r>
              <a:rPr lang="en-US" sz="2000" dirty="0">
                <a:latin typeface="Berlin Sans FB" pitchFamily="34" charset="0"/>
              </a:rPr>
              <a:t>routine health care (although it should be).</a:t>
            </a:r>
          </a:p>
          <a:p>
            <a:pPr algn="ctr"/>
            <a:r>
              <a:rPr lang="en-US" sz="2000" dirty="0">
                <a:latin typeface="Berlin Sans FB" pitchFamily="34" charset="0"/>
              </a:rPr>
              <a:t> Don’t assume you being tested for STI’s just because you </a:t>
            </a:r>
          </a:p>
          <a:p>
            <a:pPr algn="ctr"/>
            <a:r>
              <a:rPr lang="en-US" sz="2000" dirty="0">
                <a:latin typeface="Berlin Sans FB" pitchFamily="34" charset="0"/>
              </a:rPr>
              <a:t>give a urine sample. </a:t>
            </a:r>
          </a:p>
          <a:p>
            <a:pPr algn="ctr"/>
            <a:r>
              <a:rPr lang="en-US" sz="2000" dirty="0">
                <a:latin typeface="Berlin Sans FB" pitchFamily="34" charset="0"/>
              </a:rPr>
              <a:t>A Pap smear is not an STI test.  </a:t>
            </a:r>
          </a:p>
          <a:p>
            <a:pPr algn="ctr"/>
            <a:endParaRPr lang="en-US" sz="2000" dirty="0">
              <a:latin typeface="Berlin Sans FB" pitchFamily="34" charset="0"/>
            </a:endParaRPr>
          </a:p>
          <a:p>
            <a:pPr algn="ctr"/>
            <a:r>
              <a:rPr lang="en-US" sz="2000" dirty="0">
                <a:latin typeface="Berlin Sans FB" pitchFamily="34" charset="0"/>
              </a:rPr>
              <a:t>Sexual health is an important part of your health. </a:t>
            </a:r>
          </a:p>
          <a:p>
            <a:pPr algn="ctr"/>
            <a:r>
              <a:rPr lang="en-US" sz="2000" dirty="0">
                <a:latin typeface="Berlin Sans FB" pitchFamily="34" charset="0"/>
              </a:rPr>
              <a:t>TALK to your health care provider. </a:t>
            </a:r>
          </a:p>
          <a:p>
            <a:pPr algn="ctr"/>
            <a:r>
              <a:rPr lang="en-US" sz="2000" dirty="0">
                <a:latin typeface="Berlin Sans FB" pitchFamily="34" charset="0"/>
              </a:rPr>
              <a:t>ASK for STI testing. </a:t>
            </a:r>
          </a:p>
          <a:p>
            <a:pPr algn="ctr"/>
            <a:r>
              <a:rPr lang="en-US" sz="2000" dirty="0">
                <a:latin typeface="Berlin Sans FB" pitchFamily="34" charset="0"/>
              </a:rPr>
              <a:t>ASK what they are testing you for. </a:t>
            </a:r>
          </a:p>
        </p:txBody>
      </p:sp>
      <p:pic>
        <p:nvPicPr>
          <p:cNvPr id="6" name="Picture 5" descr="CHC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24601" y="0"/>
            <a:ext cx="28194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1" dur="500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67000" y="1676400"/>
            <a:ext cx="3886200" cy="2027238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9600" dirty="0">
                <a:solidFill>
                  <a:srgbClr val="7EB544"/>
                </a:solidFill>
                <a:latin typeface="Berlin Sans FB" pitchFamily="34" charset="0"/>
              </a:rPr>
              <a:t>FACT</a:t>
            </a:r>
            <a:r>
              <a:rPr lang="en-US" sz="9600" dirty="0">
                <a:solidFill>
                  <a:srgbClr val="7EB544"/>
                </a:solidFill>
              </a:rPr>
              <a:t>!</a:t>
            </a:r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0" y="6324600"/>
            <a:ext cx="9144000" cy="533400"/>
          </a:xfrm>
        </p:spPr>
        <p:txBody>
          <a:bodyPr/>
          <a:lstStyle/>
          <a:p>
            <a:pPr algn="ctr"/>
            <a:r>
              <a:rPr lang="en-US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WSU Campus Health Center | http://health.wayne.edu | 313-577-5041 | campushealth@wayne.edu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33400" y="4343400"/>
            <a:ext cx="8001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latin typeface="Berlin Sans FB" pitchFamily="34" charset="0"/>
              </a:rPr>
              <a:t>Chlamydia, Gonorrhea, Herpes, Syphilis, HPV and HIV </a:t>
            </a:r>
          </a:p>
          <a:p>
            <a:pPr algn="ctr"/>
            <a:r>
              <a:rPr lang="en-US" sz="2400" dirty="0">
                <a:latin typeface="Berlin Sans FB" pitchFamily="34" charset="0"/>
              </a:rPr>
              <a:t>can be transmitted via oral sex.</a:t>
            </a:r>
          </a:p>
          <a:p>
            <a:pPr algn="ctr"/>
            <a:endParaRPr lang="en-US" sz="2400" dirty="0">
              <a:latin typeface="Berlin Sans FB" pitchFamily="34" charset="0"/>
            </a:endParaRPr>
          </a:p>
          <a:p>
            <a:pPr algn="ctr"/>
            <a:r>
              <a:rPr lang="en-US" sz="2400" dirty="0">
                <a:latin typeface="Berlin Sans FB" pitchFamily="34" charset="0"/>
              </a:rPr>
              <a:t>Use a condom or dental dam for safe oral sex.</a:t>
            </a:r>
          </a:p>
        </p:txBody>
      </p:sp>
      <p:pic>
        <p:nvPicPr>
          <p:cNvPr id="6" name="Picture 5" descr="CHC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24601" y="0"/>
            <a:ext cx="28194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zoom dir="in"/>
    <p:sndAc>
      <p:stSnd>
        <p:snd r:embed="rId2" name="breeze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33400" y="2209800"/>
            <a:ext cx="80772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dirty="0">
                <a:solidFill>
                  <a:srgbClr val="7EB544"/>
                </a:solidFill>
                <a:latin typeface="Berlin Sans FB" pitchFamily="34" charset="0"/>
              </a:rPr>
              <a:t>Women don’t need to carry condoms. That’s the guy’s job.</a:t>
            </a:r>
          </a:p>
        </p:txBody>
      </p:sp>
      <p:sp>
        <p:nvSpPr>
          <p:cNvPr id="3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0" y="6324600"/>
            <a:ext cx="9144000" cy="533400"/>
          </a:xfrm>
        </p:spPr>
        <p:txBody>
          <a:bodyPr/>
          <a:lstStyle/>
          <a:p>
            <a:pPr algn="ctr"/>
            <a:r>
              <a:rPr lang="en-US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WSU Campus Health Center | http://health.wayne.edu | 313-577-5041 | campushealth@wayne.edu</a:t>
            </a:r>
          </a:p>
        </p:txBody>
      </p:sp>
      <p:pic>
        <p:nvPicPr>
          <p:cNvPr id="5" name="Picture 4" descr="CHC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24601" y="0"/>
            <a:ext cx="28194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2438400"/>
            <a:ext cx="8686800" cy="1646238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9600" dirty="0">
                <a:solidFill>
                  <a:srgbClr val="7EB544"/>
                </a:solidFill>
                <a:latin typeface="Berlin Sans FB" pitchFamily="34" charset="0"/>
              </a:rPr>
              <a:t>MYTH!</a:t>
            </a:r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0" y="6324600"/>
            <a:ext cx="9144000" cy="533400"/>
          </a:xfrm>
        </p:spPr>
        <p:txBody>
          <a:bodyPr/>
          <a:lstStyle/>
          <a:p>
            <a:pPr algn="ctr"/>
            <a:r>
              <a:rPr lang="en-US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WSU Campus Health Center | http://health.wayne.edu | 313-577-5041 | campushealth@wayne.edu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143000" y="4419600"/>
            <a:ext cx="70104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latin typeface="Berlin Sans FB" pitchFamily="34" charset="0"/>
              </a:rPr>
              <a:t>No explanation needed here. </a:t>
            </a:r>
          </a:p>
          <a:p>
            <a:pPr algn="ctr"/>
            <a:r>
              <a:rPr lang="en-US" sz="2800" dirty="0">
                <a:latin typeface="Berlin Sans FB" pitchFamily="34" charset="0"/>
              </a:rPr>
              <a:t>Be responsible for yourself.</a:t>
            </a:r>
          </a:p>
          <a:p>
            <a:pPr algn="ctr"/>
            <a:r>
              <a:rPr lang="en-US" sz="2800" dirty="0">
                <a:latin typeface="Berlin Sans FB" pitchFamily="34" charset="0"/>
              </a:rPr>
              <a:t>Condom Club Cards are $5 for 50 condoms at Campus Health Center.</a:t>
            </a:r>
          </a:p>
        </p:txBody>
      </p:sp>
      <p:pic>
        <p:nvPicPr>
          <p:cNvPr id="6" name="Picture 5" descr="CHC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24601" y="0"/>
            <a:ext cx="28194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2209800"/>
            <a:ext cx="8686800" cy="2332038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6000" dirty="0">
                <a:solidFill>
                  <a:srgbClr val="7EB544"/>
                </a:solidFill>
                <a:latin typeface="Berlin Sans FB" pitchFamily="34" charset="0"/>
              </a:rPr>
              <a:t>If he “pulls out”, I can’t get an STI or get pregnant</a:t>
            </a:r>
          </a:p>
        </p:txBody>
      </p:sp>
      <p:sp>
        <p:nvSpPr>
          <p:cNvPr id="4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0" y="6324600"/>
            <a:ext cx="9144000" cy="533400"/>
          </a:xfrm>
        </p:spPr>
        <p:txBody>
          <a:bodyPr/>
          <a:lstStyle/>
          <a:p>
            <a:pPr algn="ctr"/>
            <a:r>
              <a:rPr lang="en-US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WSU Campus Health Center | http://health.wayne.edu | 313-577-5041 | campushealth@wayne.edu</a:t>
            </a:r>
          </a:p>
        </p:txBody>
      </p:sp>
      <p:pic>
        <p:nvPicPr>
          <p:cNvPr id="5" name="Picture 4" descr="CHC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24601" y="0"/>
            <a:ext cx="28194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2286000"/>
            <a:ext cx="8686800" cy="1722438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9600" dirty="0">
                <a:solidFill>
                  <a:srgbClr val="7EB544"/>
                </a:solidFill>
                <a:latin typeface="Berlin Sans FB" pitchFamily="34" charset="0"/>
              </a:rPr>
              <a:t>MYTH!</a:t>
            </a:r>
          </a:p>
        </p:txBody>
      </p:sp>
      <p:sp>
        <p:nvSpPr>
          <p:cNvPr id="4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0" y="6324600"/>
            <a:ext cx="9144000" cy="533400"/>
          </a:xfrm>
        </p:spPr>
        <p:txBody>
          <a:bodyPr/>
          <a:lstStyle/>
          <a:p>
            <a:pPr algn="ctr"/>
            <a:r>
              <a:rPr lang="en-US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WSU Campus Health Center | http://health.wayne.edu | 313-577-5041 | campushealth@wayne.edu</a:t>
            </a:r>
          </a:p>
        </p:txBody>
      </p:sp>
      <p:pic>
        <p:nvPicPr>
          <p:cNvPr id="5" name="Picture 4" descr="CHC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24601" y="0"/>
            <a:ext cx="28194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1143000" y="4419600"/>
            <a:ext cx="70104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latin typeface="Berlin Sans FB" pitchFamily="34" charset="0"/>
              </a:rPr>
              <a:t>Pulling out/Withdrawal is anywhere from 73-82% effective, meaning that there is still a 27-18% chance a pregnancy can occur. Any genital contact may lead to an STI.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554163"/>
            <a:ext cx="8686800" cy="1722438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en-US" sz="6000" dirty="0">
                <a:solidFill>
                  <a:srgbClr val="7EB544"/>
                </a:solidFill>
                <a:latin typeface="Berlin Sans FB" pitchFamily="34" charset="0"/>
              </a:rPr>
              <a:t>It is NOT a good idea </a:t>
            </a:r>
          </a:p>
          <a:p>
            <a:pPr algn="ctr">
              <a:buNone/>
            </a:pPr>
            <a:r>
              <a:rPr lang="en-US" sz="6000" dirty="0">
                <a:solidFill>
                  <a:srgbClr val="7EB544"/>
                </a:solidFill>
                <a:latin typeface="Berlin Sans FB" pitchFamily="34" charset="0"/>
              </a:rPr>
              <a:t>to store condoms </a:t>
            </a:r>
          </a:p>
          <a:p>
            <a:pPr algn="ctr">
              <a:buNone/>
            </a:pPr>
            <a:r>
              <a:rPr lang="en-US" sz="6000" dirty="0">
                <a:solidFill>
                  <a:srgbClr val="7EB544"/>
                </a:solidFill>
                <a:latin typeface="Berlin Sans FB" pitchFamily="34" charset="0"/>
              </a:rPr>
              <a:t>in my wallet</a:t>
            </a:r>
          </a:p>
        </p:txBody>
      </p:sp>
      <p:sp>
        <p:nvSpPr>
          <p:cNvPr id="4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0" y="6324600"/>
            <a:ext cx="9144000" cy="533400"/>
          </a:xfrm>
        </p:spPr>
        <p:txBody>
          <a:bodyPr/>
          <a:lstStyle/>
          <a:p>
            <a:pPr algn="ctr"/>
            <a:r>
              <a:rPr lang="en-US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WSU Campus Health Center | http://health.wayne.edu | 313-577-5041 | campushealth@wayne.edu</a:t>
            </a:r>
          </a:p>
        </p:txBody>
      </p:sp>
      <p:pic>
        <p:nvPicPr>
          <p:cNvPr id="5" name="Picture 4" descr="CHC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24601" y="0"/>
            <a:ext cx="28194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554163"/>
            <a:ext cx="8686800" cy="1570038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9600" dirty="0">
                <a:solidFill>
                  <a:srgbClr val="7EB544"/>
                </a:solidFill>
                <a:latin typeface="Berlin Sans FB" pitchFamily="34" charset="0"/>
              </a:rPr>
              <a:t>FACT!</a:t>
            </a:r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0" y="6324600"/>
            <a:ext cx="9144000" cy="533400"/>
          </a:xfrm>
        </p:spPr>
        <p:txBody>
          <a:bodyPr/>
          <a:lstStyle/>
          <a:p>
            <a:pPr algn="ctr"/>
            <a:r>
              <a:rPr lang="en-US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WSU Campus Health Center | http://health.wayne.edu | 313-577-5041 | campushealth@wayne.edu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85800" y="4191000"/>
            <a:ext cx="7543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latin typeface="Berlin Sans FB" pitchFamily="34" charset="0"/>
              </a:rPr>
              <a:t>Condoms should be stored in a cool, dry, dark place. Extreme heat or cold can damage the condom. </a:t>
            </a:r>
          </a:p>
        </p:txBody>
      </p:sp>
      <p:pic>
        <p:nvPicPr>
          <p:cNvPr id="6" name="Picture 5" descr="CHC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24601" y="0"/>
            <a:ext cx="28194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allAtOnce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ctr">
              <a:buNone/>
            </a:pPr>
            <a:r>
              <a:rPr lang="en-US" sz="4400" dirty="0">
                <a:solidFill>
                  <a:srgbClr val="7EB544"/>
                </a:solidFill>
                <a:latin typeface="Berlin Sans FB" pitchFamily="34" charset="0"/>
              </a:rPr>
              <a:t>It is a good idea to douche right after sex because it will decrease the likelihood of contracting an STI or getting pregnant, plus it’s a good, hygienic practice  that all women should do</a:t>
            </a:r>
          </a:p>
        </p:txBody>
      </p:sp>
      <p:sp>
        <p:nvSpPr>
          <p:cNvPr id="4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0" y="6324600"/>
            <a:ext cx="9144000" cy="533400"/>
          </a:xfrm>
        </p:spPr>
        <p:txBody>
          <a:bodyPr/>
          <a:lstStyle/>
          <a:p>
            <a:pPr algn="ctr"/>
            <a:r>
              <a:rPr lang="en-US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WSU Campus Health Center | http://health.wayne.edu | 313-577-5041 | campushealth@wayne.edu</a:t>
            </a:r>
          </a:p>
        </p:txBody>
      </p:sp>
      <p:pic>
        <p:nvPicPr>
          <p:cNvPr id="5" name="Picture 4" descr="CHC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24601" y="0"/>
            <a:ext cx="28194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981200"/>
            <a:ext cx="8686800" cy="2027238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9600" dirty="0">
                <a:solidFill>
                  <a:srgbClr val="7EB544"/>
                </a:solidFill>
                <a:latin typeface="Berlin Sans FB" pitchFamily="34" charset="0"/>
              </a:rPr>
              <a:t>MYTH!</a:t>
            </a:r>
          </a:p>
        </p:txBody>
      </p:sp>
      <p:sp>
        <p:nvSpPr>
          <p:cNvPr id="4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0" y="6324600"/>
            <a:ext cx="9144000" cy="533400"/>
          </a:xfrm>
        </p:spPr>
        <p:txBody>
          <a:bodyPr/>
          <a:lstStyle/>
          <a:p>
            <a:pPr algn="ctr"/>
            <a:r>
              <a:rPr lang="en-US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WSU Campus Health Center | http://health.wayne.edu | 313-577-5041 | campushealth@wayne.edu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723900" y="4800600"/>
            <a:ext cx="76962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latin typeface="Berlin Sans FB" pitchFamily="34" charset="0"/>
              </a:rPr>
              <a:t>It’s NEVER a good idea to douche. </a:t>
            </a:r>
          </a:p>
          <a:p>
            <a:pPr algn="ctr"/>
            <a:r>
              <a:rPr lang="en-US" sz="2800" dirty="0">
                <a:latin typeface="Berlin Sans FB" pitchFamily="34" charset="0"/>
              </a:rPr>
              <a:t>Doesn’t prevent STI’s or pregnancy. </a:t>
            </a:r>
          </a:p>
          <a:p>
            <a:pPr algn="ctr"/>
            <a:r>
              <a:rPr lang="en-US" sz="2800" dirty="0">
                <a:latin typeface="Berlin Sans FB" pitchFamily="34" charset="0"/>
              </a:rPr>
              <a:t>Does cause irritation and Bacterial Vaginosis</a:t>
            </a:r>
            <a:r>
              <a:rPr lang="en-US" sz="2800" dirty="0"/>
              <a:t>.</a:t>
            </a:r>
          </a:p>
        </p:txBody>
      </p:sp>
      <p:pic>
        <p:nvPicPr>
          <p:cNvPr id="6" name="Picture 5" descr="CHC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24601" y="0"/>
            <a:ext cx="28194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en-US" sz="6000" dirty="0">
                <a:solidFill>
                  <a:srgbClr val="7EB544"/>
                </a:solidFill>
                <a:latin typeface="Berlin Sans FB" pitchFamily="34" charset="0"/>
              </a:rPr>
              <a:t>Oops! I had unprotected sex last night – I need to get tested RIGHT NOW – the sooner the better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4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0" y="6324600"/>
            <a:ext cx="9144000" cy="533400"/>
          </a:xfrm>
        </p:spPr>
        <p:txBody>
          <a:bodyPr/>
          <a:lstStyle/>
          <a:p>
            <a:pPr algn="ctr"/>
            <a:r>
              <a:rPr lang="en-US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WSU Campus Health Center | http://health.wayne.edu | 313-577-5041 | campushealth@wayne.edu</a:t>
            </a:r>
          </a:p>
        </p:txBody>
      </p:sp>
      <p:pic>
        <p:nvPicPr>
          <p:cNvPr id="5" name="Picture 4" descr="CHC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24601" y="0"/>
            <a:ext cx="28194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2133600"/>
            <a:ext cx="8686800" cy="1646238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9600" dirty="0">
                <a:solidFill>
                  <a:srgbClr val="7EB544"/>
                </a:solidFill>
                <a:latin typeface="Berlin Sans FB" pitchFamily="34" charset="0"/>
              </a:rPr>
              <a:t>MYTH!</a:t>
            </a:r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0" y="6324600"/>
            <a:ext cx="9144000" cy="533400"/>
          </a:xfrm>
        </p:spPr>
        <p:txBody>
          <a:bodyPr/>
          <a:lstStyle/>
          <a:p>
            <a:pPr algn="ctr"/>
            <a:r>
              <a:rPr lang="en-US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WSU Campus Health Center | http://health.wayne.edu | 313-577-5041 | campushealth@wayne.edu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81000" y="4495800"/>
            <a:ext cx="8382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latin typeface="Berlin Sans FB" pitchFamily="34" charset="0"/>
              </a:rPr>
              <a:t>Wait 5-7 days unless you’re having symptoms.</a:t>
            </a:r>
          </a:p>
          <a:p>
            <a:pPr algn="ctr"/>
            <a:r>
              <a:rPr lang="en-US" sz="2400" dirty="0">
                <a:latin typeface="Berlin Sans FB" pitchFamily="34" charset="0"/>
              </a:rPr>
              <a:t> It can take about a week for Chlamydia and Gonorrhea </a:t>
            </a:r>
          </a:p>
          <a:p>
            <a:pPr algn="ctr"/>
            <a:r>
              <a:rPr lang="en-US" sz="2400" dirty="0">
                <a:latin typeface="Berlin Sans FB" pitchFamily="34" charset="0"/>
              </a:rPr>
              <a:t>to show up on a urine test. </a:t>
            </a:r>
          </a:p>
          <a:p>
            <a:pPr algn="ctr"/>
            <a:r>
              <a:rPr lang="en-US" sz="2400" dirty="0">
                <a:latin typeface="Berlin Sans FB" pitchFamily="34" charset="0"/>
              </a:rPr>
              <a:t>2 -12 weeks for HIV &amp; Syphilis blood tests. </a:t>
            </a:r>
          </a:p>
        </p:txBody>
      </p:sp>
      <p:pic>
        <p:nvPicPr>
          <p:cNvPr id="6" name="Picture 5" descr="CHC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24601" y="0"/>
            <a:ext cx="28194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554163"/>
            <a:ext cx="8686800" cy="3627438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en-US" sz="6000" dirty="0">
                <a:solidFill>
                  <a:srgbClr val="7EB544"/>
                </a:solidFill>
                <a:latin typeface="Berlin Sans FB" pitchFamily="34" charset="0"/>
              </a:rPr>
              <a:t>Most people </a:t>
            </a:r>
          </a:p>
          <a:p>
            <a:pPr algn="ctr">
              <a:buNone/>
            </a:pPr>
            <a:r>
              <a:rPr lang="en-US" sz="6000" dirty="0">
                <a:solidFill>
                  <a:srgbClr val="7EB544"/>
                </a:solidFill>
                <a:latin typeface="Berlin Sans FB" pitchFamily="34" charset="0"/>
              </a:rPr>
              <a:t>infected with an STI </a:t>
            </a:r>
          </a:p>
          <a:p>
            <a:pPr algn="ctr">
              <a:buNone/>
            </a:pPr>
            <a:r>
              <a:rPr lang="en-US" sz="6000" dirty="0">
                <a:solidFill>
                  <a:srgbClr val="7EB544"/>
                </a:solidFill>
                <a:latin typeface="Berlin Sans FB" pitchFamily="34" charset="0"/>
              </a:rPr>
              <a:t>have NO SYMPTOMS</a:t>
            </a:r>
          </a:p>
        </p:txBody>
      </p:sp>
      <p:sp>
        <p:nvSpPr>
          <p:cNvPr id="4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0" y="6324600"/>
            <a:ext cx="9144000" cy="533400"/>
          </a:xfrm>
        </p:spPr>
        <p:txBody>
          <a:bodyPr/>
          <a:lstStyle/>
          <a:p>
            <a:pPr algn="ctr"/>
            <a:r>
              <a:rPr lang="en-US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WSU Campus Health Center | http://health.wayne.edu | 313-577-5041 | campushealth@wayne.edu</a:t>
            </a:r>
          </a:p>
        </p:txBody>
      </p:sp>
      <p:pic>
        <p:nvPicPr>
          <p:cNvPr id="5" name="Picture 4" descr="CHC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24601" y="0"/>
            <a:ext cx="28194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ctr">
              <a:buNone/>
            </a:pPr>
            <a:r>
              <a:rPr lang="en-US" sz="6000" dirty="0">
                <a:solidFill>
                  <a:srgbClr val="7EB544"/>
                </a:solidFill>
                <a:latin typeface="Berlin Sans FB" pitchFamily="34" charset="0"/>
              </a:rPr>
              <a:t>An old Chlamydia infection can sometimes “re-activate” even if it was treated with antibiotics</a:t>
            </a:r>
          </a:p>
        </p:txBody>
      </p:sp>
      <p:sp>
        <p:nvSpPr>
          <p:cNvPr id="4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0" y="6324600"/>
            <a:ext cx="9144000" cy="533400"/>
          </a:xfrm>
        </p:spPr>
        <p:txBody>
          <a:bodyPr/>
          <a:lstStyle/>
          <a:p>
            <a:pPr algn="ctr"/>
            <a:r>
              <a:rPr lang="en-US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WSU Campus Health Center | http://health.wayne.edu | 313-577-5041 | campushealth@wayne.edu</a:t>
            </a:r>
          </a:p>
        </p:txBody>
      </p:sp>
      <p:pic>
        <p:nvPicPr>
          <p:cNvPr id="5" name="Picture 4" descr="CHC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24601" y="0"/>
            <a:ext cx="28194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371600"/>
            <a:ext cx="8686800" cy="1722438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9600" dirty="0">
                <a:solidFill>
                  <a:srgbClr val="7EB544"/>
                </a:solidFill>
                <a:latin typeface="Berlin Sans FB" pitchFamily="34" charset="0"/>
              </a:rPr>
              <a:t>MYTH!</a:t>
            </a:r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0" y="6324600"/>
            <a:ext cx="9144000" cy="533400"/>
          </a:xfrm>
        </p:spPr>
        <p:txBody>
          <a:bodyPr/>
          <a:lstStyle/>
          <a:p>
            <a:pPr algn="ctr"/>
            <a:r>
              <a:rPr lang="en-US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WSU Campus Health Center | http://health.wayne.edu | 313-577-5041 | campushealth@wayne.edu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57200" y="3352800"/>
            <a:ext cx="800100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latin typeface="Berlin Sans FB" pitchFamily="34" charset="0"/>
              </a:rPr>
              <a:t>When treated correctly, Chlamydia is curable and will not return unless the person is RE-INFECTED. The same is true for other bacterial STI’s.</a:t>
            </a:r>
          </a:p>
          <a:p>
            <a:pPr algn="ctr"/>
            <a:endParaRPr lang="en-US" sz="2400" dirty="0">
              <a:latin typeface="Berlin Sans FB" pitchFamily="34" charset="0"/>
            </a:endParaRPr>
          </a:p>
          <a:p>
            <a:pPr algn="ctr"/>
            <a:r>
              <a:rPr lang="en-US" sz="2400" dirty="0">
                <a:latin typeface="Berlin Sans FB" pitchFamily="34" charset="0"/>
              </a:rPr>
              <a:t>If you test positive for Chlamydia or Gonorrhea, you should get tested again 3 months after treatment to </a:t>
            </a:r>
          </a:p>
          <a:p>
            <a:pPr algn="ctr"/>
            <a:r>
              <a:rPr lang="en-US" sz="2400" dirty="0">
                <a:latin typeface="Berlin Sans FB" pitchFamily="34" charset="0"/>
              </a:rPr>
              <a:t>rule out re-infection</a:t>
            </a:r>
          </a:p>
        </p:txBody>
      </p:sp>
      <p:pic>
        <p:nvPicPr>
          <p:cNvPr id="6" name="Picture 5" descr="CHC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24601" y="0"/>
            <a:ext cx="28194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algn="ctr">
              <a:buNone/>
            </a:pPr>
            <a:r>
              <a:rPr lang="en-US" sz="6000" dirty="0">
                <a:solidFill>
                  <a:srgbClr val="7EB544"/>
                </a:solidFill>
                <a:latin typeface="Berlin Sans FB" pitchFamily="34" charset="0"/>
              </a:rPr>
              <a:t>The “Morning After Pill” must be taken within 24 hours of unprotected sex to be effective in preventing a pregnancy from occurring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4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0" y="6324600"/>
            <a:ext cx="9144000" cy="533400"/>
          </a:xfrm>
        </p:spPr>
        <p:txBody>
          <a:bodyPr/>
          <a:lstStyle/>
          <a:p>
            <a:pPr algn="ctr"/>
            <a:r>
              <a:rPr lang="en-US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WSU Campus Health Center | http://health.wayne.edu | 313-577-5041 | campushealth@wayne.edu</a:t>
            </a:r>
          </a:p>
        </p:txBody>
      </p:sp>
      <p:pic>
        <p:nvPicPr>
          <p:cNvPr id="5" name="Picture 4" descr="CHC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24601" y="0"/>
            <a:ext cx="28194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2209800"/>
            <a:ext cx="8686800" cy="1798638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9600" dirty="0">
                <a:solidFill>
                  <a:srgbClr val="7EB544"/>
                </a:solidFill>
                <a:latin typeface="Berlin Sans FB" pitchFamily="34" charset="0"/>
              </a:rPr>
              <a:t>MYTH!</a:t>
            </a:r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0" y="6324600"/>
            <a:ext cx="9144000" cy="533400"/>
          </a:xfrm>
        </p:spPr>
        <p:txBody>
          <a:bodyPr/>
          <a:lstStyle/>
          <a:p>
            <a:pPr algn="ctr"/>
            <a:r>
              <a:rPr lang="en-US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WSU Campus Health Center | http://health.wayne.edu | 313-577-5041 | campushealth@wayne.edu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85800" y="4419600"/>
            <a:ext cx="76962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Berlin Sans FB" pitchFamily="34" charset="0"/>
              </a:rPr>
              <a:t>Emergency contraception, aka “The Morning After Pill” can prevent pregnancy if taken up to 5 days after unprotected sex. It can be obtained without a prescription here at Campus Health Center OR at your local pharmacy.</a:t>
            </a:r>
          </a:p>
        </p:txBody>
      </p:sp>
      <p:pic>
        <p:nvPicPr>
          <p:cNvPr id="6" name="Picture 5" descr="CHC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24601" y="0"/>
            <a:ext cx="28194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219200"/>
            <a:ext cx="8686800" cy="4525963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endParaRPr lang="en-US" dirty="0">
              <a:latin typeface="Berlin Sans FB" pitchFamily="34" charset="0"/>
            </a:endParaRPr>
          </a:p>
          <a:p>
            <a:pPr algn="ctr">
              <a:buNone/>
            </a:pPr>
            <a:r>
              <a:rPr lang="en-US" sz="5400" dirty="0">
                <a:solidFill>
                  <a:srgbClr val="7EB544"/>
                </a:solidFill>
                <a:latin typeface="Berlin Sans FB" pitchFamily="34" charset="0"/>
              </a:rPr>
              <a:t>There is a place right here on campus where I can get STI testing and get all my questions answered about sexual health</a:t>
            </a:r>
          </a:p>
        </p:txBody>
      </p:sp>
      <p:sp>
        <p:nvSpPr>
          <p:cNvPr id="4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0" y="6324600"/>
            <a:ext cx="9144000" cy="533400"/>
          </a:xfrm>
        </p:spPr>
        <p:txBody>
          <a:bodyPr/>
          <a:lstStyle/>
          <a:p>
            <a:pPr algn="ctr"/>
            <a:r>
              <a:rPr lang="en-US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WSU Campus Health Center | http://health.wayne.edu | 313-577-5041 | campushealth@wayne.edu</a:t>
            </a:r>
          </a:p>
        </p:txBody>
      </p:sp>
      <p:pic>
        <p:nvPicPr>
          <p:cNvPr id="5" name="Picture 4" descr="CHC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24601" y="0"/>
            <a:ext cx="28194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554163"/>
            <a:ext cx="8686800" cy="1493838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en-US" sz="9600" dirty="0">
                <a:solidFill>
                  <a:srgbClr val="7EB544"/>
                </a:solidFill>
                <a:latin typeface="Berlin Sans FB" pitchFamily="34" charset="0"/>
              </a:rPr>
              <a:t>FACT!</a:t>
            </a:r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0" y="6324600"/>
            <a:ext cx="9144000" cy="533400"/>
          </a:xfrm>
        </p:spPr>
        <p:txBody>
          <a:bodyPr/>
          <a:lstStyle/>
          <a:p>
            <a:pPr algn="ctr"/>
            <a:r>
              <a:rPr lang="en-US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WSU Campus Health Center | http://health.wayne.edu | 313-577-5041 | campushealth@wayne.edu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066800" y="2819400"/>
            <a:ext cx="7086600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latin typeface="Berlin Sans FB" pitchFamily="34" charset="0"/>
              </a:rPr>
              <a:t>Campus Health Center </a:t>
            </a:r>
            <a:r>
              <a:rPr lang="en-US" dirty="0">
                <a:latin typeface="Berlin Sans FB" pitchFamily="34" charset="0"/>
              </a:rPr>
              <a:t>is located on campus at 5285 Anthony Wayne Drive.</a:t>
            </a:r>
          </a:p>
          <a:p>
            <a:pPr algn="ctr"/>
            <a:r>
              <a:rPr lang="en-US" dirty="0">
                <a:latin typeface="Berlin Sans FB" pitchFamily="34" charset="0"/>
              </a:rPr>
              <a:t>We offer </a:t>
            </a:r>
            <a:r>
              <a:rPr lang="en-US" sz="2400" dirty="0">
                <a:latin typeface="Berlin Sans FB" pitchFamily="34" charset="0"/>
              </a:rPr>
              <a:t>FREE testing</a:t>
            </a:r>
            <a:r>
              <a:rPr lang="en-US" dirty="0">
                <a:latin typeface="Berlin Sans FB" pitchFamily="34" charset="0"/>
              </a:rPr>
              <a:t>. All you need to do is call or stop in to schedule an appointment. </a:t>
            </a:r>
          </a:p>
          <a:p>
            <a:pPr algn="ctr"/>
            <a:r>
              <a:rPr lang="en-US" dirty="0">
                <a:latin typeface="Berlin Sans FB" pitchFamily="34" charset="0"/>
              </a:rPr>
              <a:t>If you don’t want to be tested, but just have some questions, call us!  We are here to help!</a:t>
            </a:r>
          </a:p>
          <a:p>
            <a:pPr algn="ctr"/>
            <a:r>
              <a:rPr lang="en-US" sz="3200" dirty="0">
                <a:latin typeface="Berlin Sans FB" pitchFamily="34" charset="0"/>
              </a:rPr>
              <a:t>campushealth@wayne.edu</a:t>
            </a:r>
          </a:p>
          <a:p>
            <a:pPr algn="ctr"/>
            <a:r>
              <a:rPr lang="en-US" sz="3200" dirty="0">
                <a:latin typeface="Berlin Sans FB" pitchFamily="34" charset="0"/>
              </a:rPr>
              <a:t>313.577.5041</a:t>
            </a:r>
          </a:p>
          <a:p>
            <a:pPr algn="ctr"/>
            <a:r>
              <a:rPr lang="en-US" sz="3200" dirty="0">
                <a:latin typeface="Berlin Sans FB" pitchFamily="34" charset="0"/>
              </a:rPr>
              <a:t>health.wayne.edu </a:t>
            </a:r>
          </a:p>
        </p:txBody>
      </p:sp>
      <p:pic>
        <p:nvPicPr>
          <p:cNvPr id="6" name="Picture 5" descr="CHC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24601" y="0"/>
            <a:ext cx="28194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066800"/>
            <a:ext cx="8686800" cy="182880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9600" dirty="0">
                <a:solidFill>
                  <a:srgbClr val="7EB544"/>
                </a:solidFill>
                <a:latin typeface="Berlin Sans FB" pitchFamily="34" charset="0"/>
              </a:rPr>
              <a:t>FACT!</a:t>
            </a:r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0" y="6324600"/>
            <a:ext cx="9144000" cy="533400"/>
          </a:xfrm>
        </p:spPr>
        <p:txBody>
          <a:bodyPr/>
          <a:lstStyle/>
          <a:p>
            <a:pPr algn="ctr"/>
            <a:r>
              <a:rPr lang="en-US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WSU Campus Health Center | http://health.wayne.edu | 313-577-5041 | campushealth@wayne.edu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524000" y="3429000"/>
            <a:ext cx="6172200" cy="32316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latin typeface="Berlin Sans FB" pitchFamily="34" charset="0"/>
              </a:rPr>
              <a:t>Most people with an STI have no symptoms; but the infection can still cause damage silently.</a:t>
            </a:r>
          </a:p>
          <a:p>
            <a:pPr algn="ctr"/>
            <a:endParaRPr lang="en-US" sz="2400" dirty="0">
              <a:latin typeface="Berlin Sans FB" pitchFamily="34" charset="0"/>
            </a:endParaRPr>
          </a:p>
          <a:p>
            <a:pPr algn="ctr"/>
            <a:r>
              <a:rPr lang="en-US" sz="2400" dirty="0">
                <a:latin typeface="Berlin Sans FB" pitchFamily="34" charset="0"/>
              </a:rPr>
              <a:t>The only way to know for sure is to get tested. Together.</a:t>
            </a:r>
          </a:p>
          <a:p>
            <a:pPr algn="ctr"/>
            <a:r>
              <a:rPr lang="en-US" sz="2400" dirty="0">
                <a:latin typeface="Berlin Sans FB" pitchFamily="34" charset="0"/>
              </a:rPr>
              <a:t> BEFORE you have sex.</a:t>
            </a:r>
          </a:p>
          <a:p>
            <a:pPr algn="ctr"/>
            <a:endParaRPr lang="en-US" dirty="0">
              <a:solidFill>
                <a:srgbClr val="002060"/>
              </a:solidFill>
              <a:latin typeface="Berlin Sans FB" pitchFamily="34" charset="0"/>
            </a:endParaRPr>
          </a:p>
          <a:p>
            <a:pPr algn="ctr"/>
            <a:r>
              <a:rPr lang="en-US" dirty="0">
                <a:solidFill>
                  <a:srgbClr val="002060"/>
                </a:solidFill>
                <a:latin typeface="Berlin Sans FB" pitchFamily="34" charset="0"/>
              </a:rPr>
              <a:t> </a:t>
            </a:r>
          </a:p>
          <a:p>
            <a:pPr algn="ctr"/>
            <a:endParaRPr lang="en-US" sz="2400" dirty="0">
              <a:solidFill>
                <a:srgbClr val="002060"/>
              </a:solidFill>
              <a:latin typeface="Berlin Sans FB" pitchFamily="34" charset="0"/>
            </a:endParaRPr>
          </a:p>
        </p:txBody>
      </p:sp>
      <p:pic>
        <p:nvPicPr>
          <p:cNvPr id="6" name="Picture 5" descr="CHC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24601" y="0"/>
            <a:ext cx="28194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en-US" sz="6000" dirty="0">
                <a:solidFill>
                  <a:srgbClr val="7EB544"/>
                </a:solidFill>
                <a:latin typeface="Berlin Sans FB" pitchFamily="34" charset="0"/>
              </a:rPr>
              <a:t>If you have sex in a pool or hot tub, the chlorine and heat will kill anything and everything</a:t>
            </a:r>
          </a:p>
        </p:txBody>
      </p:sp>
      <p:sp>
        <p:nvSpPr>
          <p:cNvPr id="4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0" y="6324600"/>
            <a:ext cx="9144000" cy="533400"/>
          </a:xfrm>
        </p:spPr>
        <p:txBody>
          <a:bodyPr/>
          <a:lstStyle/>
          <a:p>
            <a:pPr algn="ctr"/>
            <a:r>
              <a:rPr lang="en-US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WSU Campus Health Center | http://health.wayne.edu | 313-577-5041 | campushealth@wayne.edu</a:t>
            </a:r>
          </a:p>
        </p:txBody>
      </p:sp>
      <p:pic>
        <p:nvPicPr>
          <p:cNvPr id="5" name="Picture 4" descr="CHC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24601" y="0"/>
            <a:ext cx="28194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905000"/>
            <a:ext cx="8686800" cy="1722438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9600" dirty="0">
                <a:solidFill>
                  <a:srgbClr val="7EB544"/>
                </a:solidFill>
                <a:latin typeface="Berlin Sans FB" pitchFamily="34" charset="0"/>
              </a:rPr>
              <a:t>MYTH!</a:t>
            </a:r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0" y="6324600"/>
            <a:ext cx="9144000" cy="533400"/>
          </a:xfrm>
        </p:spPr>
        <p:txBody>
          <a:bodyPr/>
          <a:lstStyle/>
          <a:p>
            <a:pPr algn="ctr"/>
            <a:r>
              <a:rPr lang="en-US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WSU Campus Health Center | http://health.wayne.edu | 313-577-5041 | campushealth@wayne.edu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33400" y="4267200"/>
            <a:ext cx="8153400" cy="22775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latin typeface="Berlin Sans FB" pitchFamily="34" charset="0"/>
              </a:rPr>
              <a:t>This is an urban legend</a:t>
            </a:r>
            <a:r>
              <a:rPr lang="en-US" sz="2400" dirty="0">
                <a:latin typeface="Berlin Sans FB" pitchFamily="34" charset="0"/>
              </a:rPr>
              <a:t>. Chlorine in a pool or heat in a hot tub will not prevent transmission of STI’s. It will not kill sperm inside a woman’s vagina. </a:t>
            </a:r>
          </a:p>
          <a:p>
            <a:endParaRPr lang="en-US" sz="2400" dirty="0">
              <a:latin typeface="Berlin Sans FB" pitchFamily="34" charset="0"/>
            </a:endParaRPr>
          </a:p>
          <a:p>
            <a:r>
              <a:rPr lang="en-US" sz="2800" dirty="0">
                <a:latin typeface="Berlin Sans FB" pitchFamily="34" charset="0"/>
              </a:rPr>
              <a:t>Chlorine is not a condom</a:t>
            </a:r>
            <a:r>
              <a:rPr lang="en-US" sz="2400" dirty="0">
                <a:latin typeface="Berlin Sans FB" pitchFamily="34" charset="0"/>
              </a:rPr>
              <a:t>. </a:t>
            </a:r>
            <a:r>
              <a:rPr lang="en-US" sz="2800" dirty="0">
                <a:latin typeface="Berlin Sans FB" pitchFamily="34" charset="0"/>
              </a:rPr>
              <a:t>A condom is a condom</a:t>
            </a:r>
            <a:r>
              <a:rPr lang="en-US" sz="2400" dirty="0">
                <a:latin typeface="Berlin Sans FB" pitchFamily="34" charset="0"/>
              </a:rPr>
              <a:t>. </a:t>
            </a:r>
          </a:p>
          <a:p>
            <a:endParaRPr lang="en-US" dirty="0">
              <a:solidFill>
                <a:srgbClr val="002060"/>
              </a:solidFill>
            </a:endParaRPr>
          </a:p>
        </p:txBody>
      </p:sp>
      <p:pic>
        <p:nvPicPr>
          <p:cNvPr id="6" name="Picture 5" descr="CHC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24601" y="0"/>
            <a:ext cx="28194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981200"/>
            <a:ext cx="8686800" cy="3246438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6000" dirty="0">
                <a:solidFill>
                  <a:srgbClr val="7EB544"/>
                </a:solidFill>
                <a:latin typeface="Berlin Sans FB" pitchFamily="34" charset="0"/>
              </a:rPr>
              <a:t>Plastic wrap is NOT an adequate substitute for a condom</a:t>
            </a:r>
          </a:p>
        </p:txBody>
      </p:sp>
      <p:sp>
        <p:nvSpPr>
          <p:cNvPr id="4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0" y="6324600"/>
            <a:ext cx="9144000" cy="533400"/>
          </a:xfrm>
        </p:spPr>
        <p:txBody>
          <a:bodyPr/>
          <a:lstStyle/>
          <a:p>
            <a:pPr algn="ctr"/>
            <a:r>
              <a:rPr lang="en-US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WSU Campus Health Center | http://health.wayne.edu | 313-577-5041 | campushealth@wayne.edu</a:t>
            </a:r>
          </a:p>
        </p:txBody>
      </p:sp>
      <p:pic>
        <p:nvPicPr>
          <p:cNvPr id="5" name="Picture 4" descr="CHC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24601" y="0"/>
            <a:ext cx="28194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2362200"/>
            <a:ext cx="8686800" cy="1722438"/>
          </a:xfrm>
        </p:spPr>
        <p:txBody>
          <a:bodyPr/>
          <a:lstStyle/>
          <a:p>
            <a:pPr algn="ctr">
              <a:buNone/>
            </a:pPr>
            <a:r>
              <a:rPr lang="en-US" sz="9600" dirty="0">
                <a:solidFill>
                  <a:srgbClr val="7EB544"/>
                </a:solidFill>
                <a:latin typeface="Berlin Sans FB" pitchFamily="34" charset="0"/>
              </a:rPr>
              <a:t>FACT!</a:t>
            </a:r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0" y="6324600"/>
            <a:ext cx="9144000" cy="533400"/>
          </a:xfrm>
        </p:spPr>
        <p:txBody>
          <a:bodyPr/>
          <a:lstStyle/>
          <a:p>
            <a:pPr algn="ctr"/>
            <a:r>
              <a:rPr lang="en-US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WSU Campus Health Center | http://health.wayne.edu | 313-577-5041 | campushealth@wayne.edu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09600" y="4800600"/>
            <a:ext cx="78486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latin typeface="Berlin Sans FB" pitchFamily="34" charset="0"/>
              </a:rPr>
              <a:t>Plastic wrap has tiny holes and is not effective at preventing STI’s or pregnancy.</a:t>
            </a:r>
          </a:p>
        </p:txBody>
      </p:sp>
      <p:pic>
        <p:nvPicPr>
          <p:cNvPr id="6" name="Picture 5" descr="CHC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24601" y="0"/>
            <a:ext cx="28194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rek">
  <a:themeElements>
    <a:clrScheme name="Grayscal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Trek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Trek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1377</TotalTime>
  <Words>2022</Words>
  <Application>Microsoft Macintosh PowerPoint</Application>
  <PresentationFormat>On-screen Show (4:3)</PresentationFormat>
  <Paragraphs>165</Paragraphs>
  <Slides>45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45</vt:i4>
      </vt:variant>
    </vt:vector>
  </HeadingPairs>
  <TitlesOfParts>
    <vt:vector size="52" baseType="lpstr">
      <vt:lpstr>Berlin Sans FB</vt:lpstr>
      <vt:lpstr>Calibri</vt:lpstr>
      <vt:lpstr>Franklin Gothic Book</vt:lpstr>
      <vt:lpstr>Franklin Gothic Medium</vt:lpstr>
      <vt:lpstr>Times New Roman</vt:lpstr>
      <vt:lpstr>Wingdings 2</vt:lpstr>
      <vt:lpstr>Trek</vt:lpstr>
      <vt:lpstr>FACT!!!  …or MYTH???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FACT!!! …or MYTH???</dc:title>
  <dc:creator>cbellak</dc:creator>
  <cp:lastModifiedBy>Danielle Butler</cp:lastModifiedBy>
  <cp:revision>126</cp:revision>
  <dcterms:created xsi:type="dcterms:W3CDTF">2012-12-20T15:52:17Z</dcterms:created>
  <dcterms:modified xsi:type="dcterms:W3CDTF">2019-11-10T22:35:09Z</dcterms:modified>
</cp:coreProperties>
</file>