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0" r:id="rId1"/>
  </p:sldMasterIdLst>
  <p:sldIdLst>
    <p:sldId id="256" r:id="rId2"/>
    <p:sldId id="257" r:id="rId3"/>
    <p:sldId id="269" r:id="rId4"/>
    <p:sldId id="263" r:id="rId5"/>
    <p:sldId id="268" r:id="rId6"/>
    <p:sldId id="258" r:id="rId7"/>
    <p:sldId id="260" r:id="rId8"/>
    <p:sldId id="273" r:id="rId9"/>
    <p:sldId id="265" r:id="rId10"/>
    <p:sldId id="270" r:id="rId11"/>
    <p:sldId id="271" r:id="rId12"/>
    <p:sldId id="266" r:id="rId13"/>
    <p:sldId id="259" r:id="rId14"/>
    <p:sldId id="272" r:id="rId15"/>
    <p:sldId id="274" r:id="rId16"/>
    <p:sldId id="26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29"/>
    <p:restoredTop sz="94692"/>
  </p:normalViewPr>
  <p:slideViewPr>
    <p:cSldViewPr snapToGrid="0" snapToObjects="1">
      <p:cViewPr>
        <p:scale>
          <a:sx n="100" d="100"/>
          <a:sy n="100" d="100"/>
        </p:scale>
        <p:origin x="1424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525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813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2582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434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8307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04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446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7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20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322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00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057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964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065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07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9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48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ng.org/stop-smoking/smoking-facts/e-cigarettes-and-lung-health.html" TargetMode="External"/><Relationship Id="rId2" Type="http://schemas.openxmlformats.org/officeDocument/2006/relationships/hyperlink" Target="https://www.cdc.gov/tobacco/basic_information/e-cigarettes/about-e-cigarette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mokefree.gov/quit-smoking/ecigs-menthol-dip/ecigs" TargetMode="External"/><Relationship Id="rId5" Type="http://schemas.openxmlformats.org/officeDocument/2006/relationships/hyperlink" Target="https://www.cdc.gov/tobacco/basic_information/e-cigarettes/severe-lung-disease.html" TargetMode="External"/><Relationship Id="rId4" Type="http://schemas.openxmlformats.org/officeDocument/2006/relationships/hyperlink" Target="https://e-cigarettes.surgeongeneral.gov/default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7EEF0-AAB3-A74C-8356-3995AF27C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4155" y="1160865"/>
            <a:ext cx="7766936" cy="1646302"/>
          </a:xfrm>
        </p:spPr>
        <p:txBody>
          <a:bodyPr/>
          <a:lstStyle/>
          <a:p>
            <a:pPr algn="ctr"/>
            <a:r>
              <a:rPr lang="en-US" sz="7200" dirty="0"/>
              <a:t>Vaping</a:t>
            </a:r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3A6F1-5763-F34A-8F8C-C2872EE90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3429000"/>
            <a:ext cx="7766936" cy="1096899"/>
          </a:xfrm>
        </p:spPr>
        <p:txBody>
          <a:bodyPr/>
          <a:lstStyle/>
          <a:p>
            <a:pPr algn="ctr"/>
            <a:r>
              <a:rPr lang="en-US" dirty="0"/>
              <a:t>Presented by:</a:t>
            </a:r>
          </a:p>
          <a:p>
            <a:pPr algn="ctr"/>
            <a:r>
              <a:rPr lang="en-US" dirty="0"/>
              <a:t>Campus Health Center 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88FE26-55B1-2645-836A-34F10A4BD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067" y="4361159"/>
            <a:ext cx="66421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49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A22B0-FDF3-5946-9FD0-C787A083F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altLang="en-US" dirty="0">
                <a:ea typeface="ヒラギノ角ゴ Pro W3" panose="020B0300000000000000" pitchFamily="34" charset="-128"/>
              </a:rPr>
              <a:t>JUUL</a:t>
            </a:r>
            <a:r>
              <a:rPr lang="en-US" altLang="en-US" baseline="30000" dirty="0">
                <a:ea typeface="ヒラギノ角ゴ Pro W3" panose="020B0300000000000000" pitchFamily="34" charset="-128"/>
              </a:rPr>
              <a:t>®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E7963-1F20-8540-9409-B381AFBA2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brand of e-cigarettes that’s popular among the youth and young adult population </a:t>
            </a:r>
          </a:p>
          <a:p>
            <a:r>
              <a:rPr lang="en-US" dirty="0"/>
              <a:t>JUULs resemble USB flash drives </a:t>
            </a:r>
          </a:p>
          <a:p>
            <a:r>
              <a:rPr lang="en-US" dirty="0"/>
              <a:t>JUUL pods contain nicotine salts and they don’t produce vapor when the device is used </a:t>
            </a:r>
          </a:p>
          <a:p>
            <a:pPr lvl="1"/>
            <a:r>
              <a:rPr lang="en-US" dirty="0"/>
              <a:t>One JUUL pod contains contains 20 cigarettes of nicotine – that’s one pack of cigarettes  </a:t>
            </a:r>
          </a:p>
        </p:txBody>
      </p:sp>
    </p:spTree>
    <p:extLst>
      <p:ext uri="{BB962C8B-B14F-4D97-AF65-F5344CB8AC3E}">
        <p14:creationId xmlns:p14="http://schemas.microsoft.com/office/powerpoint/2010/main" val="2366606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15975C58-3602-C249-911A-2630EA51C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en-US" sz="48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JUUL</a:t>
            </a:r>
            <a:r>
              <a:rPr lang="en-US" altLang="en-US" sz="4800" kern="1200" baseline="300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®</a:t>
            </a:r>
            <a:r>
              <a:rPr lang="en-US" altLang="en-US" sz="48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endParaRPr lang="en-US" sz="4800" kern="120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68521F-021B-9641-9838-E199C45DF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5969" y="5650029"/>
            <a:ext cx="8288032" cy="4691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</a:rPr>
              <a:t>A JUUL with pods in different flavors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F53A8A4-4EA0-3148-B4E7-0472170BE14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331" b="16331"/>
          <a:stretch>
            <a:fillRect/>
          </a:stretch>
        </p:blipFill>
        <p:spPr>
          <a:xfrm>
            <a:off x="1448416" y="934222"/>
            <a:ext cx="7363137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17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5258A-7A02-5A4A-BCAE-D27EF69EA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Outbreaks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D32CE-194B-A34C-B8CB-46E87E9D2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CDC, Food and Drug Administration, state and local department and other public health organizations are investigating outbreaks of e-cigarette, or vaping, product use associated lung injuries (EVALI)</a:t>
            </a:r>
          </a:p>
          <a:p>
            <a:r>
              <a:rPr lang="en-US" dirty="0"/>
              <a:t>As of December 2019:</a:t>
            </a:r>
          </a:p>
          <a:p>
            <a:pPr lvl="1"/>
            <a:r>
              <a:rPr lang="en-US" dirty="0"/>
              <a:t>2,561 EVALI cases were reported to the CDC from all over the country </a:t>
            </a:r>
          </a:p>
          <a:p>
            <a:pPr lvl="1"/>
            <a:r>
              <a:rPr lang="en-US" dirty="0"/>
              <a:t>Out of the EVALI cases reported, 55 deaths have occurred </a:t>
            </a:r>
          </a:p>
          <a:p>
            <a:r>
              <a:rPr lang="en-US" dirty="0"/>
              <a:t>Laboratory findings show that vitamin E acetate is associated with the EVALI outbreak</a:t>
            </a:r>
          </a:p>
          <a:p>
            <a:r>
              <a:rPr lang="en-US" dirty="0"/>
              <a:t>Vitamin E acetate is an additive in THC-containing e-cigarette products</a:t>
            </a:r>
          </a:p>
          <a:p>
            <a:pPr marL="2286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384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A7BB2-9DA2-604E-978C-E13164991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r>
              <a:rPr lang="en-US" dirty="0"/>
              <a:t>Known Health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EB7F7-3667-D540-BCBF-9765CA851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67" y="2160589"/>
            <a:ext cx="3720916" cy="3560733"/>
          </a:xfrm>
        </p:spPr>
        <p:txBody>
          <a:bodyPr>
            <a:normAutofit/>
          </a:bodyPr>
          <a:lstStyle/>
          <a:p>
            <a:r>
              <a:rPr lang="en-US" dirty="0"/>
              <a:t>Due to containing nicotine, it can be quite addictive, affecting the development of fetuses and adolescent’s brain, which continues into their mid-20s. </a:t>
            </a:r>
          </a:p>
          <a:p>
            <a:r>
              <a:rPr lang="en-US" dirty="0"/>
              <a:t>It affects areas of the brain that are responsible for attention, memory, learning, and brain plasticity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7BEEEF-79AA-F64F-880A-238BD278D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35" y="944402"/>
            <a:ext cx="4602747" cy="446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54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94A7024-D948-494D-8920-BBA2DA07D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6E359A-C4F5-4A45-93CB-52E15E627D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</a:blip>
          <a:srcRect r="622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B3D7E3-C491-354A-B37C-F9C660AE3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Know Health Effects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02C1C-23A3-454C-832A-3F7BE8166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Lung related illnesses include symptoms such as:</a:t>
            </a:r>
          </a:p>
          <a:p>
            <a:pPr lvl="1"/>
            <a:r>
              <a:rPr lang="en-US">
                <a:solidFill>
                  <a:srgbClr val="FFFFFF"/>
                </a:solidFill>
              </a:rPr>
              <a:t>Coughing </a:t>
            </a:r>
          </a:p>
          <a:p>
            <a:pPr lvl="1"/>
            <a:r>
              <a:rPr lang="en-US">
                <a:solidFill>
                  <a:srgbClr val="FFFFFF"/>
                </a:solidFill>
              </a:rPr>
              <a:t>Shortness of breath </a:t>
            </a:r>
          </a:p>
          <a:p>
            <a:pPr lvl="1"/>
            <a:r>
              <a:rPr lang="en-US">
                <a:solidFill>
                  <a:srgbClr val="FFFFFF"/>
                </a:solidFill>
              </a:rPr>
              <a:t>Chest pain </a:t>
            </a:r>
          </a:p>
          <a:p>
            <a:r>
              <a:rPr lang="en-US">
                <a:solidFill>
                  <a:srgbClr val="FFFFFF"/>
                </a:solidFill>
              </a:rPr>
              <a:t>Gastrointestinal symptoms</a:t>
            </a:r>
          </a:p>
          <a:p>
            <a:pPr lvl="1"/>
            <a:r>
              <a:rPr lang="en-US">
                <a:solidFill>
                  <a:srgbClr val="FFFFFF"/>
                </a:solidFill>
              </a:rPr>
              <a:t>Nausea </a:t>
            </a:r>
          </a:p>
          <a:p>
            <a:pPr lvl="1"/>
            <a:r>
              <a:rPr lang="en-US">
                <a:solidFill>
                  <a:srgbClr val="FFFFFF"/>
                </a:solidFill>
              </a:rPr>
              <a:t>Vomiting </a:t>
            </a:r>
          </a:p>
          <a:p>
            <a:pPr lvl="1"/>
            <a:r>
              <a:rPr lang="en-US">
                <a:solidFill>
                  <a:srgbClr val="FFFFFF"/>
                </a:solidFill>
              </a:rPr>
              <a:t>Stomach pain </a:t>
            </a:r>
          </a:p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573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418CF-791B-254E-B6C2-D2298B5F3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027B9-21D3-7F47-B335-F11DB3205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Talk with young people</a:t>
            </a:r>
          </a:p>
          <a:p>
            <a:pPr lvl="1"/>
            <a:r>
              <a:rPr lang="en-US" dirty="0"/>
              <a:t>Have a conversation with children and teenagers about the risks and dangers of using e-cigarettes </a:t>
            </a:r>
          </a:p>
          <a:p>
            <a:pPr lvl="1"/>
            <a:r>
              <a:rPr lang="en-US" dirty="0"/>
              <a:t>Explain what nicotine is and how it harms their brain development. Talk about nicotine addiction with them </a:t>
            </a:r>
          </a:p>
          <a:p>
            <a:r>
              <a:rPr lang="en-US" dirty="0"/>
              <a:t>Reduce young people’s exposure to e-cigarettes</a:t>
            </a:r>
          </a:p>
          <a:p>
            <a:pPr lvl="1"/>
            <a:r>
              <a:rPr lang="en-US" dirty="0"/>
              <a:t>If you use e-cigarettes or know someone who does, don’t allow them to be used in front of them </a:t>
            </a:r>
          </a:p>
          <a:p>
            <a:pPr lvl="1"/>
            <a:r>
              <a:rPr lang="en-US" dirty="0"/>
              <a:t>Lead by example and they will learn and follow your positive behaviors</a:t>
            </a:r>
          </a:p>
          <a:p>
            <a:r>
              <a:rPr lang="en-US" dirty="0"/>
              <a:t>Talk to your health care provider </a:t>
            </a:r>
          </a:p>
          <a:p>
            <a:pPr lvl="1"/>
            <a:r>
              <a:rPr lang="en-US" dirty="0"/>
              <a:t>To get reliable and credible information, speak with your provider to educate your children on the health risks </a:t>
            </a:r>
          </a:p>
        </p:txBody>
      </p:sp>
    </p:spTree>
    <p:extLst>
      <p:ext uri="{BB962C8B-B14F-4D97-AF65-F5344CB8AC3E}">
        <p14:creationId xmlns:p14="http://schemas.microsoft.com/office/powerpoint/2010/main" val="4143133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9F037-33A7-E546-8306-57150F0D3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64BDC-4F36-094E-98B6-7844D4660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About Electronic Cigarettes (E-Cigarettes). (2019, November 26). Retrieved December 10, 2019, from </a:t>
            </a:r>
            <a:r>
              <a:rPr lang="en-US" dirty="0">
                <a:hlinkClick r:id="rId2"/>
              </a:rPr>
              <a:t>https://www.cdc.gov/tobacco/basic_information/e-cigarettes/about-e-cigarettes.html</a:t>
            </a:r>
            <a:r>
              <a:rPr lang="en-US" dirty="0"/>
              <a:t>. </a:t>
            </a:r>
          </a:p>
          <a:p>
            <a:r>
              <a:rPr lang="en-US" dirty="0"/>
              <a:t>E-Cigarettes and Lung Health. (n.d.). Retrieved December 10, 2019, from </a:t>
            </a:r>
            <a:r>
              <a:rPr lang="en-US" dirty="0">
                <a:hlinkClick r:id="rId3"/>
              </a:rPr>
              <a:t>https://www.lung.org/stop-smoking/smoking-facts/e-cigarettes-and-lung-health.html</a:t>
            </a:r>
            <a:r>
              <a:rPr lang="en-US" dirty="0"/>
              <a:t>. </a:t>
            </a:r>
          </a:p>
          <a:p>
            <a:r>
              <a:rPr lang="en-US" dirty="0"/>
              <a:t>Know the Risks: E-cigarettes &amp; Young People: U.S. Surgeon General's Report. (n.d.). Retrieved December 27, 2019, from </a:t>
            </a:r>
            <a:r>
              <a:rPr lang="en-US" dirty="0">
                <a:hlinkClick r:id="rId4"/>
              </a:rPr>
              <a:t>https://e-cigarettes.surgeongeneral.gov/default.htm</a:t>
            </a:r>
            <a:r>
              <a:rPr lang="en-US" dirty="0"/>
              <a:t>. </a:t>
            </a:r>
          </a:p>
          <a:p>
            <a:r>
              <a:rPr lang="en-US" dirty="0"/>
              <a:t>Outbreak of Lung Injury Associated with the Use of E-Cigarette, or Vaping, Products. (2019, December 6). Retrieved December 10, 2019, from </a:t>
            </a:r>
            <a:r>
              <a:rPr lang="en-US" dirty="0">
                <a:hlinkClick r:id="rId5"/>
              </a:rPr>
              <a:t>https://www.cdc.gov/tobacco/basic_information/e-cigarettes/severe-lung-disease.html</a:t>
            </a:r>
            <a:r>
              <a:rPr lang="en-US" dirty="0"/>
              <a:t>. </a:t>
            </a:r>
          </a:p>
          <a:p>
            <a:r>
              <a:rPr lang="en-US" dirty="0"/>
              <a:t>What We Know About Electronic Cigarettes: </a:t>
            </a:r>
            <a:r>
              <a:rPr lang="en-US" dirty="0" err="1"/>
              <a:t>Smokefree</a:t>
            </a:r>
            <a:r>
              <a:rPr lang="en-US" dirty="0"/>
              <a:t>. (n.d.). Retrieved December 10, 2019, from </a:t>
            </a:r>
            <a:r>
              <a:rPr lang="en-US" dirty="0">
                <a:hlinkClick r:id="rId6"/>
              </a:rPr>
              <a:t>https://smokefree.gov/quit-smoking/ecigs-menthol-dip/ecigs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5118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erson&#10;&#10;Description automatically generated">
            <a:extLst>
              <a:ext uri="{FF2B5EF4-FFF2-40B4-BE49-F238E27FC236}">
                <a16:creationId xmlns:a16="http://schemas.microsoft.com/office/drawing/2014/main" id="{CD9F9951-DAF1-D44E-8B21-02B432BCA9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4947" r="26608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079EA5-21A5-9842-A09C-9C9D8F441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Vaping and E-cigarettes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A56A3-4427-C04B-8933-31174F331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Vaping is the act of inhaling and exhaling aerosol produced by e-cigarettes or other devices </a:t>
            </a:r>
          </a:p>
          <a:p>
            <a:r>
              <a:rPr lang="en-US" dirty="0">
                <a:solidFill>
                  <a:srgbClr val="FFFFFF"/>
                </a:solidFill>
              </a:rPr>
              <a:t>E-cigarettes are battery operated devices that individuals use to inhale an aerosol, which typically contains nicotine, flavoring and other chemicals. 	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Known as electronic nicotine delivery systems (ENDS)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43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EE32F-11F0-0041-9327-75519BB3D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Main Components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CC7CE-5C5A-7B46-B0F2-F9412636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58703"/>
            <a:ext cx="4475892" cy="304254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E-cigarettes mainly contain four components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 liquid chemical, referred to as e-juice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Cartridge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Battery, the power source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Atomizer, which is a heating element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3BBAFCC-33EC-E543-A1E5-EC45E5E22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09" y="2362200"/>
            <a:ext cx="5674251" cy="249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52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37C75-6DFE-0946-AE62-53738C306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185333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E-Liquid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01C2E-9A84-A04F-A3B9-15C995CAC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067" y="2115566"/>
            <a:ext cx="3628433" cy="34851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main component of e-cigarettes is the e-liquid or e-juice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Contains nicotine, propylene glycol, glycerin,, flavorings, heavy metals and other chemicals that are harmful 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925ED117-A253-B041-8676-15B4ADD22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60" y="643467"/>
            <a:ext cx="3381374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93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D92A5-5BF2-5D4B-8746-8C5E7CEE5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E-Cigarettes: Nicotine and Flavorings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F889A-E1D0-B045-B78D-C35BB6971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95734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Nicotine is a stimulant drug that speeds up the messages traveling between the brain and body. </a:t>
            </a:r>
          </a:p>
          <a:p>
            <a:pPr lvl="1">
              <a:lnSpc>
                <a:spcPct val="90000"/>
              </a:lnSpc>
            </a:pPr>
            <a:r>
              <a:rPr lang="en-US"/>
              <a:t>Very addictive substance found in tobacco products </a:t>
            </a:r>
          </a:p>
          <a:p>
            <a:pPr>
              <a:lnSpc>
                <a:spcPct val="90000"/>
              </a:lnSpc>
            </a:pPr>
            <a:r>
              <a:rPr lang="en-US"/>
              <a:t>E-cigarettes come in many flavorings, such as mint, bubble gum, cotton candy, and with fruit flavors being the most popular among youth </a:t>
            </a:r>
          </a:p>
          <a:p>
            <a:pPr lvl="1">
              <a:lnSpc>
                <a:spcPct val="90000"/>
              </a:lnSpc>
            </a:pPr>
            <a:r>
              <a:rPr lang="en-US"/>
              <a:t>Can increase the risk of cardiovascular disease when inhaled 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EFCA6F-8EE6-9642-87F4-C17BAE94A2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77" r="11916" b="2"/>
          <a:stretch/>
        </p:blipFill>
        <p:spPr>
          <a:xfrm>
            <a:off x="4857451" y="2159331"/>
            <a:ext cx="4415050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98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ACC03-9919-CC49-81CD-7B54D4C77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Names and Shapes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0397E-6AD0-9A4B-A9F1-C0F5BBC3FC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648" y="1867348"/>
            <a:ext cx="4098305" cy="3123304"/>
          </a:xfrm>
        </p:spPr>
        <p:txBody>
          <a:bodyPr>
            <a:normAutofit/>
          </a:bodyPr>
          <a:lstStyle/>
          <a:p>
            <a:r>
              <a:rPr lang="en-US" dirty="0"/>
              <a:t>E-cigarettes come in a variety of names and shapes, such as:</a:t>
            </a:r>
          </a:p>
          <a:p>
            <a:pPr lvl="1"/>
            <a:r>
              <a:rPr lang="en-US" dirty="0"/>
              <a:t>E-cigs</a:t>
            </a:r>
          </a:p>
          <a:p>
            <a:pPr lvl="1"/>
            <a:r>
              <a:rPr lang="en-US" dirty="0"/>
              <a:t>E-hookahs </a:t>
            </a:r>
          </a:p>
          <a:p>
            <a:pPr lvl="1"/>
            <a:r>
              <a:rPr lang="en-US" dirty="0"/>
              <a:t>E-pipes </a:t>
            </a:r>
          </a:p>
          <a:p>
            <a:pPr lvl="1"/>
            <a:r>
              <a:rPr lang="en-US" dirty="0"/>
              <a:t>Vapes or vape pens </a:t>
            </a:r>
          </a:p>
          <a:p>
            <a:pPr lvl="1"/>
            <a:r>
              <a:rPr lang="en-US" dirty="0"/>
              <a:t>Resembling USBs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64C5418-C67F-1F46-8EBA-2CB2B4D275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444769" y="2653101"/>
            <a:ext cx="8579502" cy="2362951"/>
          </a:xfrm>
        </p:spPr>
      </p:pic>
    </p:spTree>
    <p:extLst>
      <p:ext uri="{BB962C8B-B14F-4D97-AF65-F5344CB8AC3E}">
        <p14:creationId xmlns:p14="http://schemas.microsoft.com/office/powerpoint/2010/main" val="1492911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2434F-C888-784B-9837-D7822056A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using E-cigarettes?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BACD8-6F0C-C543-9E38-DA0A15F291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757299"/>
            <a:ext cx="4184035" cy="3880772"/>
          </a:xfrm>
        </p:spPr>
        <p:txBody>
          <a:bodyPr>
            <a:normAutofit/>
          </a:bodyPr>
          <a:lstStyle/>
          <a:p>
            <a:r>
              <a:rPr lang="en-US" dirty="0"/>
              <a:t>Mostly common among the youth population </a:t>
            </a:r>
          </a:p>
          <a:p>
            <a:pPr lvl="1"/>
            <a:r>
              <a:rPr lang="en-US" dirty="0"/>
              <a:t>High school students are using e-cigarettes more than any other tobacco product </a:t>
            </a:r>
          </a:p>
          <a:p>
            <a:r>
              <a:rPr lang="en-US" dirty="0"/>
              <a:t>As of 2019, around 5.3 million U.S. students are using e-cigarettes</a:t>
            </a:r>
          </a:p>
          <a:p>
            <a:pPr lvl="1"/>
            <a:r>
              <a:rPr lang="en-US" dirty="0"/>
              <a:t>1 out 10 middle school students (10.5%)</a:t>
            </a:r>
          </a:p>
          <a:p>
            <a:pPr lvl="1"/>
            <a:r>
              <a:rPr lang="en-US" dirty="0"/>
              <a:t>1 out 4 high school students (27.5%)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6FE9B56-0D64-8942-A41F-E946298A27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53351" y="1824831"/>
            <a:ext cx="6184701" cy="3640138"/>
          </a:xfrm>
        </p:spPr>
      </p:pic>
    </p:spTree>
    <p:extLst>
      <p:ext uri="{BB962C8B-B14F-4D97-AF65-F5344CB8AC3E}">
        <p14:creationId xmlns:p14="http://schemas.microsoft.com/office/powerpoint/2010/main" val="1979401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AE7916-B9CD-9543-A32A-EC5FF6C96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Growth Trends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294CB-FF1E-7849-BAC0-0D00BC061B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754" y="2160590"/>
            <a:ext cx="3973943" cy="34401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E-cigarettes use have increased among the youth population in the past years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Use among high school students increased from around 12% to 22% in the years 2017 and 2018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There's a lower percentage of middle school students using e-cigarettes than high school students 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77C2C373-96B7-C44D-94A0-F7416CBC78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7137" t="33047" r="316" b="24191"/>
          <a:stretch/>
        </p:blipFill>
        <p:spPr>
          <a:xfrm>
            <a:off x="5251387" y="1787605"/>
            <a:ext cx="6853874" cy="3485991"/>
          </a:xfrm>
          <a:prstGeom prst="rect">
            <a:avLst/>
          </a:prstGeom>
        </p:spPr>
      </p:pic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048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EE92D-1F5C-E44D-A003-627B262F9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3536" y="952501"/>
            <a:ext cx="3990871" cy="1930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Adult use of E-cigarettes 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FBA07E5-807A-EE40-A5EF-C2606A07AB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544" y="1437604"/>
            <a:ext cx="5915570" cy="396343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FACCB-32D1-0740-A8C1-DD73DCEFEA7F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124825" y="3078956"/>
            <a:ext cx="3368675" cy="17922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100" dirty="0">
                <a:solidFill>
                  <a:schemeClr val="tx1"/>
                </a:solidFill>
              </a:rPr>
              <a:t>The younger adult population is using e-cigarettes more often </a:t>
            </a:r>
          </a:p>
        </p:txBody>
      </p:sp>
    </p:spTree>
    <p:extLst>
      <p:ext uri="{BB962C8B-B14F-4D97-AF65-F5344CB8AC3E}">
        <p14:creationId xmlns:p14="http://schemas.microsoft.com/office/powerpoint/2010/main" val="487299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839</Words>
  <Application>Microsoft Macintosh PowerPoint</Application>
  <PresentationFormat>Widescreen</PresentationFormat>
  <Paragraphs>81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Facet</vt:lpstr>
      <vt:lpstr>Vaping </vt:lpstr>
      <vt:lpstr>Vaping and E-cigarettes </vt:lpstr>
      <vt:lpstr>Main Components </vt:lpstr>
      <vt:lpstr>E-Liquid </vt:lpstr>
      <vt:lpstr>E-Cigarettes: Nicotine and Flavorings  </vt:lpstr>
      <vt:lpstr>Names and Shapes</vt:lpstr>
      <vt:lpstr>Who is using E-cigarettes?</vt:lpstr>
      <vt:lpstr>Growth Trends </vt:lpstr>
      <vt:lpstr>Adult use of E-cigarettes </vt:lpstr>
      <vt:lpstr>What is JUUL®</vt:lpstr>
      <vt:lpstr>JUUL® </vt:lpstr>
      <vt:lpstr>Outbreaks</vt:lpstr>
      <vt:lpstr>Known Health Effects</vt:lpstr>
      <vt:lpstr>Know Health Effects </vt:lpstr>
      <vt:lpstr>What Can We Do?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Vaping </dc:title>
  <dc:creator>Microsoft Office User</dc:creator>
  <cp:lastModifiedBy>Microsoft Office User</cp:lastModifiedBy>
  <cp:revision>1</cp:revision>
  <dcterms:created xsi:type="dcterms:W3CDTF">2020-01-02T19:45:44Z</dcterms:created>
  <dcterms:modified xsi:type="dcterms:W3CDTF">2020-01-02T19:46:26Z</dcterms:modified>
</cp:coreProperties>
</file>