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16"/>
  </p:notesMasterIdLst>
  <p:sldIdLst>
    <p:sldId id="256" r:id="rId2"/>
    <p:sldId id="268" r:id="rId3"/>
    <p:sldId id="257" r:id="rId4"/>
    <p:sldId id="269" r:id="rId5"/>
    <p:sldId id="258" r:id="rId6"/>
    <p:sldId id="259" r:id="rId7"/>
    <p:sldId id="263" r:id="rId8"/>
    <p:sldId id="265" r:id="rId9"/>
    <p:sldId id="270" r:id="rId10"/>
    <p:sldId id="260" r:id="rId11"/>
    <p:sldId id="261" r:id="rId12"/>
    <p:sldId id="266" r:id="rId13"/>
    <p:sldId id="264"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3A2"/>
    <a:srgbClr val="CDAA75"/>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1"/>
    <p:restoredTop sz="60703"/>
  </p:normalViewPr>
  <p:slideViewPr>
    <p:cSldViewPr snapToGrid="0" snapToObjects="1">
      <p:cViewPr varScale="1">
        <p:scale>
          <a:sx n="51" d="100"/>
          <a:sy n="51" d="100"/>
        </p:scale>
        <p:origin x="224"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A34B7-5BCC-7543-98B4-CA0E73D5ED51}" type="datetimeFigureOut">
              <a:rPr lang="en-US" smtClean="0"/>
              <a:t>9/23/19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4C02B-EDD0-0941-B2F1-FB07FA031B03}" type="slidenum">
              <a:rPr lang="en-US" smtClean="0"/>
              <a:t>‹#›</a:t>
            </a:fld>
            <a:endParaRPr lang="en-US"/>
          </a:p>
        </p:txBody>
      </p:sp>
    </p:spTree>
    <p:extLst>
      <p:ext uri="{BB962C8B-B14F-4D97-AF65-F5344CB8AC3E}">
        <p14:creationId xmlns:p14="http://schemas.microsoft.com/office/powerpoint/2010/main" val="194401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ealthline.com/health/whats-your-stress-typ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talking about stress in college students, how it affects your body, how to cope with it, and campus resources you can utilize if you find that you are feeling really stressed out.</a:t>
            </a:r>
          </a:p>
        </p:txBody>
      </p:sp>
      <p:sp>
        <p:nvSpPr>
          <p:cNvPr id="4" name="Slide Number Placeholder 3"/>
          <p:cNvSpPr>
            <a:spLocks noGrp="1"/>
          </p:cNvSpPr>
          <p:nvPr>
            <p:ph type="sldNum" sz="quarter" idx="5"/>
          </p:nvPr>
        </p:nvSpPr>
        <p:spPr/>
        <p:txBody>
          <a:bodyPr/>
          <a:lstStyle/>
          <a:p>
            <a:fld id="{5614C02B-EDD0-0941-B2F1-FB07FA031B03}" type="slidenum">
              <a:rPr lang="en-US" smtClean="0"/>
              <a:t>1</a:t>
            </a:fld>
            <a:endParaRPr lang="en-US"/>
          </a:p>
        </p:txBody>
      </p:sp>
    </p:spTree>
    <p:extLst>
      <p:ext uri="{BB962C8B-B14F-4D97-AF65-F5344CB8AC3E}">
        <p14:creationId xmlns:p14="http://schemas.microsoft.com/office/powerpoint/2010/main" val="3205176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Whenever you bring awareness to what you’re directly experiencing via your senses, or to your state of mind via your thoughts and emotions, you’re being mindful.</a:t>
            </a:r>
          </a:p>
          <a:p>
            <a:endParaRPr lang="en-US" dirty="0"/>
          </a:p>
        </p:txBody>
      </p:sp>
      <p:sp>
        <p:nvSpPr>
          <p:cNvPr id="4" name="Slide Number Placeholder 3"/>
          <p:cNvSpPr>
            <a:spLocks noGrp="1"/>
          </p:cNvSpPr>
          <p:nvPr>
            <p:ph type="sldNum" sz="quarter" idx="5"/>
          </p:nvPr>
        </p:nvSpPr>
        <p:spPr/>
        <p:txBody>
          <a:bodyPr/>
          <a:lstStyle/>
          <a:p>
            <a:fld id="{5614C02B-EDD0-0941-B2F1-FB07FA031B03}" type="slidenum">
              <a:rPr lang="en-US" smtClean="0"/>
              <a:t>11</a:t>
            </a:fld>
            <a:endParaRPr lang="en-US"/>
          </a:p>
        </p:txBody>
      </p:sp>
    </p:spTree>
    <p:extLst>
      <p:ext uri="{BB962C8B-B14F-4D97-AF65-F5344CB8AC3E}">
        <p14:creationId xmlns:p14="http://schemas.microsoft.com/office/powerpoint/2010/main" val="3699246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Many people have enjoyed the pleasing fragrance of lavender and used it to treat a variety of conditions. People say its uses range from helping them calm down and get a good night’s sleep to managing sleeplessness, anxiety, and menstrual cramps. Though reports from the medical experts are mixed, lavender does have many potential benefits that you might want to try.</a:t>
            </a:r>
            <a:endParaRPr lang="en-US" dirty="0"/>
          </a:p>
        </p:txBody>
      </p:sp>
      <p:sp>
        <p:nvSpPr>
          <p:cNvPr id="4" name="Slide Number Placeholder 3"/>
          <p:cNvSpPr>
            <a:spLocks noGrp="1"/>
          </p:cNvSpPr>
          <p:nvPr>
            <p:ph type="sldNum" sz="quarter" idx="5"/>
          </p:nvPr>
        </p:nvSpPr>
        <p:spPr/>
        <p:txBody>
          <a:bodyPr/>
          <a:lstStyle/>
          <a:p>
            <a:fld id="{5614C02B-EDD0-0941-B2F1-FB07FA031B03}" type="slidenum">
              <a:rPr lang="en-US" smtClean="0"/>
              <a:t>12</a:t>
            </a:fld>
            <a:endParaRPr lang="en-US"/>
          </a:p>
        </p:txBody>
      </p:sp>
    </p:spTree>
    <p:extLst>
      <p:ext uri="{BB962C8B-B14F-4D97-AF65-F5344CB8AC3E}">
        <p14:creationId xmlns:p14="http://schemas.microsoft.com/office/powerpoint/2010/main" val="1459209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practice one mindfulness technique that you can try when you’re feeling stressed or just need to take a moment to collect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this picture and try to align your breathing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turn off the lights and we’re going to practice this</a:t>
            </a:r>
          </a:p>
          <a:p>
            <a:pPr fontAlgn="base"/>
            <a:r>
              <a:rPr lang="en-US" sz="1200" b="0" i="0" kern="1200" dirty="0">
                <a:solidFill>
                  <a:schemeClr val="tx1"/>
                </a:solidFill>
                <a:effectLst/>
                <a:latin typeface="+mn-lt"/>
                <a:ea typeface="+mn-ea"/>
                <a:cs typeface="+mn-cs"/>
              </a:rPr>
              <a:t>Lower your eyes and notice where you feel your breath. </a:t>
            </a:r>
          </a:p>
          <a:p>
            <a:pPr fontAlgn="base"/>
            <a:r>
              <a:rPr lang="en-US" sz="1200" b="0" i="0" kern="1200" dirty="0">
                <a:solidFill>
                  <a:schemeClr val="tx1"/>
                </a:solidFill>
                <a:effectLst/>
                <a:latin typeface="+mn-lt"/>
                <a:ea typeface="+mn-ea"/>
                <a:cs typeface="+mn-cs"/>
              </a:rPr>
              <a:t>That might be the air going in and out at your nostrils or the rise and fall of your chest or stomach. </a:t>
            </a:r>
          </a:p>
          <a:p>
            <a:pPr fontAlgn="base"/>
            <a:r>
              <a:rPr lang="en-US" sz="1200" b="0" i="0" kern="1200" dirty="0">
                <a:solidFill>
                  <a:schemeClr val="tx1"/>
                </a:solidFill>
                <a:effectLst/>
                <a:latin typeface="+mn-lt"/>
                <a:ea typeface="+mn-ea"/>
                <a:cs typeface="+mn-cs"/>
              </a:rPr>
              <a:t>If you can’t feel anything, place your hand on your stomach and notice how your hand gently rises and falls with your breath. </a:t>
            </a:r>
          </a:p>
          <a:p>
            <a:pPr fontAlgn="base"/>
            <a:r>
              <a:rPr lang="en-US" sz="1200" b="0" i="0" kern="1200" dirty="0">
                <a:solidFill>
                  <a:schemeClr val="tx1"/>
                </a:solidFill>
                <a:effectLst/>
                <a:latin typeface="+mn-lt"/>
                <a:ea typeface="+mn-ea"/>
                <a:cs typeface="+mn-cs"/>
              </a:rPr>
              <a:t>Focus on your breath. When your mind wanders, as it will do, just bring your attention back to your breath.</a:t>
            </a:r>
          </a:p>
          <a:p>
            <a:pPr fontAlgn="base"/>
            <a:r>
              <a:rPr lang="en-US" sz="1200" b="0" i="0" kern="1200" dirty="0">
                <a:solidFill>
                  <a:schemeClr val="tx1"/>
                </a:solidFill>
                <a:effectLst/>
                <a:latin typeface="+mn-lt"/>
                <a:ea typeface="+mn-ea"/>
                <a:cs typeface="+mn-cs"/>
              </a:rPr>
              <a:t>You might like to say ‘thinking’ when you notice your thoughts and just gently shepherd your attention back to your breath.</a:t>
            </a:r>
          </a:p>
          <a:p>
            <a:pPr fontAlgn="base"/>
            <a:r>
              <a:rPr lang="en-US" sz="1200" b="0" i="0" kern="1200" dirty="0">
                <a:solidFill>
                  <a:schemeClr val="tx1"/>
                </a:solidFill>
                <a:effectLst/>
                <a:latin typeface="+mn-lt"/>
                <a:ea typeface="+mn-ea"/>
                <a:cs typeface="+mn-cs"/>
              </a:rPr>
              <a:t>	(after one minute has passed)</a:t>
            </a:r>
          </a:p>
          <a:p>
            <a:pPr fontAlgn="base"/>
            <a:r>
              <a:rPr lang="en-US" sz="1200" b="0" i="0" kern="1200" dirty="0">
                <a:solidFill>
                  <a:schemeClr val="tx1"/>
                </a:solidFill>
                <a:effectLst/>
                <a:latin typeface="+mn-lt"/>
                <a:ea typeface="+mn-ea"/>
                <a:cs typeface="+mn-cs"/>
              </a:rPr>
              <a:t>Okay now slowly open your eyes and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can be done for longer than two minutes. However, even for two minutes it will allow you to pause and be in the moment.</a:t>
            </a:r>
            <a:endParaRPr lang="en-US" dirty="0"/>
          </a:p>
        </p:txBody>
      </p:sp>
      <p:sp>
        <p:nvSpPr>
          <p:cNvPr id="4" name="Slide Number Placeholder 3"/>
          <p:cNvSpPr>
            <a:spLocks noGrp="1"/>
          </p:cNvSpPr>
          <p:nvPr>
            <p:ph type="sldNum" sz="quarter" idx="5"/>
          </p:nvPr>
        </p:nvSpPr>
        <p:spPr/>
        <p:txBody>
          <a:bodyPr/>
          <a:lstStyle/>
          <a:p>
            <a:fld id="{5614C02B-EDD0-0941-B2F1-FB07FA031B03}" type="slidenum">
              <a:rPr lang="en-US" smtClean="0"/>
              <a:t>13</a:t>
            </a:fld>
            <a:endParaRPr lang="en-US"/>
          </a:p>
        </p:txBody>
      </p:sp>
    </p:spTree>
    <p:extLst>
      <p:ext uri="{BB962C8B-B14F-4D97-AF65-F5344CB8AC3E}">
        <p14:creationId xmlns:p14="http://schemas.microsoft.com/office/powerpoint/2010/main" val="187722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CAPS is part of Student Services and is the university agency dedicated to provide counseling and psychological services for Wayne State students and to provide consultation and outreach to the university community in support of student welfare.</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WSU College of education counseling and testing center also offers free counseling, with individual and group counseling aimed to assist clients in making realistic vocational choices, to resolve problems in interpersonal functioning and eliminate self-defeating and/or abusive activities.</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WSU psychology clinic is another resource. A wide range of assessment services are offered for children, adolescents and adults, including intellectual, neuropsychological, personality, and the assessment of learning disabilities.</a:t>
            </a:r>
          </a:p>
        </p:txBody>
      </p:sp>
      <p:sp>
        <p:nvSpPr>
          <p:cNvPr id="4" name="Slide Number Placeholder 3"/>
          <p:cNvSpPr>
            <a:spLocks noGrp="1"/>
          </p:cNvSpPr>
          <p:nvPr>
            <p:ph type="sldNum" sz="quarter" idx="5"/>
          </p:nvPr>
        </p:nvSpPr>
        <p:spPr/>
        <p:txBody>
          <a:bodyPr/>
          <a:lstStyle/>
          <a:p>
            <a:fld id="{5614C02B-EDD0-0941-B2F1-FB07FA031B03}" type="slidenum">
              <a:rPr lang="en-US" smtClean="0"/>
              <a:t>14</a:t>
            </a:fld>
            <a:endParaRPr lang="en-US"/>
          </a:p>
        </p:txBody>
      </p:sp>
    </p:spTree>
    <p:extLst>
      <p:ext uri="{BB962C8B-B14F-4D97-AF65-F5344CB8AC3E}">
        <p14:creationId xmlns:p14="http://schemas.microsoft.com/office/powerpoint/2010/main" val="226714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Your body is hard-wired to react to stress in ways meant to protect you against threats from predators and other aggressors. Such threats are rare today, but that doesn't mean that life is free of stress.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face many demands each day, such as taking on a huge workload, paying the bills and taking care of your family. Your body treats these minor hassles as threats. As a result, you may feel as if you're constantly under attack. </a:t>
            </a:r>
          </a:p>
          <a:p>
            <a:endParaRPr lang="en-US" dirty="0"/>
          </a:p>
          <a:p>
            <a:r>
              <a:rPr lang="en-US" dirty="0"/>
              <a:t>There are two types of stress, acute and chronic.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Acute stress is the ”fight or flight” response, which happens in response to imminent physical danger like encountering a growling dog on your walk to class. Physical signs include rapid heart rate and breathing, pale or flushed skin, and dilated pupils.</a:t>
            </a:r>
          </a:p>
          <a:p>
            <a:endParaRPr lang="en-US" dirty="0"/>
          </a:p>
          <a:p>
            <a:r>
              <a:rPr lang="en-US" sz="1200" b="0" i="0" kern="1200" dirty="0">
                <a:solidFill>
                  <a:schemeClr val="tx1"/>
                </a:solidFill>
                <a:effectLst/>
                <a:latin typeface="+mn-lt"/>
                <a:ea typeface="+mn-ea"/>
                <a:cs typeface="+mn-cs"/>
              </a:rPr>
              <a:t>Chronic stress is stress that lasts for a longer period of time. You may have chronic stress if you have money problems or trouble at work. Any type of stress that goes on for weeks or months is chronic stress. You can become so used to chronic stress that you don't realize it is a problem.</a:t>
            </a:r>
            <a:endParaRPr lang="en-US" dirty="0"/>
          </a:p>
        </p:txBody>
      </p:sp>
      <p:sp>
        <p:nvSpPr>
          <p:cNvPr id="4" name="Slide Number Placeholder 3"/>
          <p:cNvSpPr>
            <a:spLocks noGrp="1"/>
          </p:cNvSpPr>
          <p:nvPr>
            <p:ph type="sldNum" sz="quarter" idx="5"/>
          </p:nvPr>
        </p:nvSpPr>
        <p:spPr/>
        <p:txBody>
          <a:bodyPr/>
          <a:lstStyle/>
          <a:p>
            <a:fld id="{5614C02B-EDD0-0941-B2F1-FB07FA031B03}" type="slidenum">
              <a:rPr lang="en-US" smtClean="0"/>
              <a:t>3</a:t>
            </a:fld>
            <a:endParaRPr lang="en-US"/>
          </a:p>
        </p:txBody>
      </p:sp>
    </p:spTree>
    <p:extLst>
      <p:ext uri="{BB962C8B-B14F-4D97-AF65-F5344CB8AC3E}">
        <p14:creationId xmlns:p14="http://schemas.microsoft.com/office/powerpoint/2010/main" val="126132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can be physiologically experiencing stress, yet mentally we think we’re fine because we’ve become accustomed to it. Many of us have become so adapted to the daily pressures, irritations and annoyances of life that it starts to seem normal. Yet the small stresses accumulate quickly, and we may not realize how much they’re impairing our mental and emotional clarity until it shows up as an overreaction or poor decision that we later regret.</a:t>
            </a:r>
            <a:endParaRPr lang="en-US" dirty="0"/>
          </a:p>
        </p:txBody>
      </p:sp>
      <p:sp>
        <p:nvSpPr>
          <p:cNvPr id="4" name="Slide Number Placeholder 3"/>
          <p:cNvSpPr>
            <a:spLocks noGrp="1"/>
          </p:cNvSpPr>
          <p:nvPr>
            <p:ph type="sldNum" sz="quarter" idx="5"/>
          </p:nvPr>
        </p:nvSpPr>
        <p:spPr/>
        <p:txBody>
          <a:bodyPr/>
          <a:lstStyle/>
          <a:p>
            <a:fld id="{5614C02B-EDD0-0941-B2F1-FB07FA031B03}" type="slidenum">
              <a:rPr lang="en-US" smtClean="0"/>
              <a:t>4</a:t>
            </a:fld>
            <a:endParaRPr lang="en-US"/>
          </a:p>
        </p:txBody>
      </p:sp>
    </p:spTree>
    <p:extLst>
      <p:ext uri="{BB962C8B-B14F-4D97-AF65-F5344CB8AC3E}">
        <p14:creationId xmlns:p14="http://schemas.microsoft.com/office/powerpoint/2010/main" val="287913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Stress hormones like cortisol your brain more alert, cause your muscles to tense, and increase your pulse. In the short term, these reactions are good because they can help you handle the situation causing stress. This is your body's way of protecting itself.</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body’s stress response system is usually self-limiting, once the perceived threat has passed, the hormone levels return to normal. As those levels drop, your heartrate and blood pressure return to baseline levels.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Chronic stress leaves your body on constant alert, increasing your risk for many health problems and not allowing your body to rest.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can see in this photo that chronic stress can affect many different body systems</a:t>
            </a:r>
          </a:p>
        </p:txBody>
      </p:sp>
      <p:sp>
        <p:nvSpPr>
          <p:cNvPr id="4" name="Slide Number Placeholder 3"/>
          <p:cNvSpPr>
            <a:spLocks noGrp="1"/>
          </p:cNvSpPr>
          <p:nvPr>
            <p:ph type="sldNum" sz="quarter" idx="5"/>
          </p:nvPr>
        </p:nvSpPr>
        <p:spPr/>
        <p:txBody>
          <a:bodyPr/>
          <a:lstStyle/>
          <a:p>
            <a:fld id="{5614C02B-EDD0-0941-B2F1-FB07FA031B03}" type="slidenum">
              <a:rPr lang="en-US" smtClean="0"/>
              <a:t>5</a:t>
            </a:fld>
            <a:endParaRPr lang="en-US"/>
          </a:p>
        </p:txBody>
      </p:sp>
    </p:spTree>
    <p:extLst>
      <p:ext uri="{BB962C8B-B14F-4D97-AF65-F5344CB8AC3E}">
        <p14:creationId xmlns:p14="http://schemas.microsoft.com/office/powerpoint/2010/main" val="354644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signs of chronic stress</a:t>
            </a:r>
          </a:p>
          <a:p>
            <a:endParaRPr lang="en-US" dirty="0"/>
          </a:p>
          <a:p>
            <a:r>
              <a:rPr lang="en-US" dirty="0"/>
              <a:t>The high cortisol levels in the body can affect many different systems, causing problems with your weight, immune system, and skin</a:t>
            </a:r>
          </a:p>
          <a:p>
            <a:endParaRPr lang="en-US" dirty="0"/>
          </a:p>
          <a:p>
            <a:r>
              <a:rPr lang="en-US" dirty="0"/>
              <a:t>Take some time to consider if you have experienced any of these symptoms</a:t>
            </a:r>
          </a:p>
        </p:txBody>
      </p:sp>
      <p:sp>
        <p:nvSpPr>
          <p:cNvPr id="4" name="Slide Number Placeholder 3"/>
          <p:cNvSpPr>
            <a:spLocks noGrp="1"/>
          </p:cNvSpPr>
          <p:nvPr>
            <p:ph type="sldNum" sz="quarter" idx="5"/>
          </p:nvPr>
        </p:nvSpPr>
        <p:spPr/>
        <p:txBody>
          <a:bodyPr/>
          <a:lstStyle/>
          <a:p>
            <a:fld id="{5614C02B-EDD0-0941-B2F1-FB07FA031B03}" type="slidenum">
              <a:rPr lang="en-US" smtClean="0"/>
              <a:t>6</a:t>
            </a:fld>
            <a:endParaRPr lang="en-US"/>
          </a:p>
        </p:txBody>
      </p:sp>
    </p:spTree>
    <p:extLst>
      <p:ext uri="{BB962C8B-B14F-4D97-AF65-F5344CB8AC3E}">
        <p14:creationId xmlns:p14="http://schemas.microsoft.com/office/powerpoint/2010/main" val="325795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short video with more details about the body’s stress response</a:t>
            </a:r>
          </a:p>
        </p:txBody>
      </p:sp>
      <p:sp>
        <p:nvSpPr>
          <p:cNvPr id="4" name="Slide Number Placeholder 3"/>
          <p:cNvSpPr>
            <a:spLocks noGrp="1"/>
          </p:cNvSpPr>
          <p:nvPr>
            <p:ph type="sldNum" sz="quarter" idx="5"/>
          </p:nvPr>
        </p:nvSpPr>
        <p:spPr/>
        <p:txBody>
          <a:bodyPr/>
          <a:lstStyle/>
          <a:p>
            <a:fld id="{5614C02B-EDD0-0941-B2F1-FB07FA031B03}" type="slidenum">
              <a:rPr lang="en-US" smtClean="0"/>
              <a:t>7</a:t>
            </a:fld>
            <a:endParaRPr lang="en-US"/>
          </a:p>
        </p:txBody>
      </p:sp>
    </p:spTree>
    <p:extLst>
      <p:ext uri="{BB962C8B-B14F-4D97-AF65-F5344CB8AC3E}">
        <p14:creationId xmlns:p14="http://schemas.microsoft.com/office/powerpoint/2010/main" val="191947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Unhealthy Competition: When we obsess on getting a high GPA, this can cause additional stress. We all know grades can impact your future. Failing grades only means rejection for opportunities, scholarships may be revoked, it may impact your class ranking, or even affect your graduate school acceptance. And yes, ultimately your job offers.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Parental  Expectation and Style: There are parents who pressure their children to opt for their own preferences without taking into consideration their kids interest and aptitude. The burden of living up to parent’s expectation can take a toll on the students stress.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Homesickness: Ask any students who go to college; did they expect to feel homesick?  Do not be surprised, it is more common than you think. Even the hardened students feel some form of sadness as they separate from their old lives. But research shows, 1 out of 10 will find it hard to adapt.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Financial Burden: Let’s face it, college isn’t exactly cheap. Year after year, it is getting more expensive whether you choose to attend a community college or a private one. Unless you’ve received a full-ride scholarship, college can be a financial burden.</a:t>
            </a:r>
            <a:endParaRPr lang="en-US" dirty="0"/>
          </a:p>
        </p:txBody>
      </p:sp>
      <p:sp>
        <p:nvSpPr>
          <p:cNvPr id="4" name="Slide Number Placeholder 3"/>
          <p:cNvSpPr>
            <a:spLocks noGrp="1"/>
          </p:cNvSpPr>
          <p:nvPr>
            <p:ph type="sldNum" sz="quarter" idx="5"/>
          </p:nvPr>
        </p:nvSpPr>
        <p:spPr/>
        <p:txBody>
          <a:bodyPr/>
          <a:lstStyle/>
          <a:p>
            <a:fld id="{5614C02B-EDD0-0941-B2F1-FB07FA031B03}" type="slidenum">
              <a:rPr lang="en-US" smtClean="0"/>
              <a:t>8</a:t>
            </a:fld>
            <a:endParaRPr lang="en-US"/>
          </a:p>
        </p:txBody>
      </p:sp>
    </p:spTree>
    <p:extLst>
      <p:ext uri="{BB962C8B-B14F-4D97-AF65-F5344CB8AC3E}">
        <p14:creationId xmlns:p14="http://schemas.microsoft.com/office/powerpoint/2010/main" val="277040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 certain type of stress, known as ‘</a:t>
            </a:r>
            <a:r>
              <a:rPr lang="en-US" sz="1200" b="0" i="0" u="sng" kern="1200" dirty="0">
                <a:solidFill>
                  <a:schemeClr val="tx1"/>
                </a:solidFill>
                <a:effectLst/>
                <a:latin typeface="+mn-lt"/>
                <a:ea typeface="+mn-ea"/>
                <a:cs typeface="+mn-cs"/>
              </a:rPr>
              <a:t>eustress</a:t>
            </a:r>
            <a:r>
              <a:rPr lang="en-US" sz="1200" b="0" i="0" kern="1200" dirty="0">
                <a:solidFill>
                  <a:schemeClr val="tx1"/>
                </a:solidFill>
                <a:effectLst/>
                <a:latin typeface="+mn-lt"/>
                <a:ea typeface="+mn-ea"/>
                <a:cs typeface="+mn-cs"/>
              </a:rPr>
              <a:t>,' is actually necessary and beneficial for a balanced and exciting life. Eustress is the type of stress you experience when you're riding a roller-coaster (if you enjoy fast rides), are playing a fun game, or are falling in love.</a:t>
            </a:r>
          </a:p>
          <a:p>
            <a:endParaRPr lang="en-US" dirty="0"/>
          </a:p>
          <a:p>
            <a:r>
              <a:rPr lang="en-US" sz="1200" b="0" i="0" kern="1200" dirty="0">
                <a:solidFill>
                  <a:schemeClr val="tx1"/>
                </a:solidFill>
                <a:effectLst/>
                <a:latin typeface="+mn-lt"/>
                <a:ea typeface="+mn-ea"/>
                <a:cs typeface="+mn-cs"/>
              </a:rPr>
              <a:t>In terms of opposites, distress and eustress are on either end of the spectrum. Unlike eustress, </a:t>
            </a:r>
            <a:r>
              <a:rPr lang="en-US" sz="1200" b="0" i="0" u="none" strike="noStrike" kern="1200" dirty="0">
                <a:solidFill>
                  <a:schemeClr val="tx1"/>
                </a:solidFill>
                <a:effectLst/>
                <a:latin typeface="+mn-lt"/>
                <a:ea typeface="+mn-ea"/>
                <a:cs typeface="+mn-cs"/>
                <a:hlinkClick r:id="rId3"/>
              </a:rPr>
              <a:t>distress</a:t>
            </a:r>
            <a:r>
              <a:rPr lang="en-US" sz="1200" b="0" i="0" kern="1200" dirty="0">
                <a:solidFill>
                  <a:schemeClr val="tx1"/>
                </a:solidFill>
                <a:effectLst/>
                <a:latin typeface="+mn-lt"/>
                <a:ea typeface="+mn-ea"/>
                <a:cs typeface="+mn-cs"/>
              </a:rPr>
              <a:t> can make you feel overwhelmed because your resources (physically, mentally, emotionally) are inadequate to meet the demands you’re facing.</a:t>
            </a:r>
            <a:endParaRPr lang="en-US" dirty="0"/>
          </a:p>
        </p:txBody>
      </p:sp>
      <p:sp>
        <p:nvSpPr>
          <p:cNvPr id="4" name="Slide Number Placeholder 3"/>
          <p:cNvSpPr>
            <a:spLocks noGrp="1"/>
          </p:cNvSpPr>
          <p:nvPr>
            <p:ph type="sldNum" sz="quarter" idx="5"/>
          </p:nvPr>
        </p:nvSpPr>
        <p:spPr/>
        <p:txBody>
          <a:bodyPr/>
          <a:lstStyle/>
          <a:p>
            <a:fld id="{5614C02B-EDD0-0941-B2F1-FB07FA031B03}" type="slidenum">
              <a:rPr lang="en-US" smtClean="0"/>
              <a:t>9</a:t>
            </a:fld>
            <a:endParaRPr lang="en-US"/>
          </a:p>
        </p:txBody>
      </p:sp>
    </p:spTree>
    <p:extLst>
      <p:ext uri="{BB962C8B-B14F-4D97-AF65-F5344CB8AC3E}">
        <p14:creationId xmlns:p14="http://schemas.microsoft.com/office/powerpoint/2010/main" val="211887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well: did you know that an unhealthy diet can increase your stress levels? When you eat healthy, you equip your body with the nutrition it needs to fight stress. Avoid high-fat, high-sugar foods, and go easy on the caffeine</a:t>
            </a:r>
          </a:p>
          <a:p>
            <a:endParaRPr lang="en-US" dirty="0"/>
          </a:p>
          <a:p>
            <a:r>
              <a:rPr lang="en-US" dirty="0"/>
              <a:t>Exercise: this is one of the best things you can do to reduce stress. Exercise produces endorphins, the feel-chemicals that act as natural painkillers, and it also improves sleep, which in turn reduces stress.</a:t>
            </a:r>
          </a:p>
          <a:p>
            <a:endParaRPr lang="en-US" dirty="0"/>
          </a:p>
          <a:p>
            <a:r>
              <a:rPr lang="en-US" dirty="0"/>
              <a:t>Have and outlet: You need a break most when you believe you don’t have time to take a break Find a new hobby, play sports, paint, draw – do something that gives you an outlets from the tension of every day life.</a:t>
            </a:r>
          </a:p>
          <a:p>
            <a:endParaRPr lang="en-US" dirty="0"/>
          </a:p>
          <a:p>
            <a:r>
              <a:rPr lang="en-US" dirty="0"/>
              <a:t>Build a support system: having a strong support system is vital to weathering stressful times and living a joyful life. Surround yourself with family or friends who lift you up, encourage you, listen without judgement, and provide sound perspective</a:t>
            </a:r>
          </a:p>
          <a:p>
            <a:endParaRPr lang="en-US" dirty="0"/>
          </a:p>
          <a:p>
            <a:r>
              <a:rPr lang="en-US" dirty="0"/>
              <a:t>Make a plan: get organized, make a plan, and stick to it. Prioritize your obligations each week and then schedule time for each – time for studying, working, friends, family, and yourself.</a:t>
            </a:r>
          </a:p>
        </p:txBody>
      </p:sp>
      <p:sp>
        <p:nvSpPr>
          <p:cNvPr id="4" name="Slide Number Placeholder 3"/>
          <p:cNvSpPr>
            <a:spLocks noGrp="1"/>
          </p:cNvSpPr>
          <p:nvPr>
            <p:ph type="sldNum" sz="quarter" idx="5"/>
          </p:nvPr>
        </p:nvSpPr>
        <p:spPr/>
        <p:txBody>
          <a:bodyPr/>
          <a:lstStyle/>
          <a:p>
            <a:fld id="{5614C02B-EDD0-0941-B2F1-FB07FA031B03}" type="slidenum">
              <a:rPr lang="en-US" smtClean="0"/>
              <a:t>10</a:t>
            </a:fld>
            <a:endParaRPr lang="en-US"/>
          </a:p>
        </p:txBody>
      </p:sp>
    </p:spTree>
    <p:extLst>
      <p:ext uri="{BB962C8B-B14F-4D97-AF65-F5344CB8AC3E}">
        <p14:creationId xmlns:p14="http://schemas.microsoft.com/office/powerpoint/2010/main" val="3335167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8787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6141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05428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62137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1666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36051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397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2522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51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603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227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9/23/19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8070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9024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310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474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632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9/23/19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25582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medlineplus.gov/ency/article/000873.htm" TargetMode="External"/><Relationship Id="rId3" Type="http://schemas.openxmlformats.org/officeDocument/2006/relationships/hyperlink" Target="https://medlineplus.gov/ency/article/000468.htm" TargetMode="External"/><Relationship Id="rId7" Type="http://schemas.openxmlformats.org/officeDocument/2006/relationships/hyperlink" Target="https://medlineplus.gov/ency/article/003213.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medlineplus.gov/ency/article/007297.htm" TargetMode="External"/><Relationship Id="rId5" Type="http://schemas.openxmlformats.org/officeDocument/2006/relationships/hyperlink" Target="https://medlineplus.gov/ency/article/001214.htm" TargetMode="External"/><Relationship Id="rId10" Type="http://schemas.openxmlformats.org/officeDocument/2006/relationships/image" Target="../media/image7.tiff"/><Relationship Id="rId4" Type="http://schemas.openxmlformats.org/officeDocument/2006/relationships/hyperlink" Target="https://medlineplus.gov/ency/article/007115.htm" TargetMode="External"/><Relationship Id="rId9" Type="http://schemas.openxmlformats.org/officeDocument/2006/relationships/hyperlink" Target="https://medlineplus.gov/ency/patientinstructions/000418.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WuyPuH9oj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0664-C782-7741-9F28-76D8E9323616}"/>
              </a:ext>
            </a:extLst>
          </p:cNvPr>
          <p:cNvSpPr>
            <a:spLocks noGrp="1"/>
          </p:cNvSpPr>
          <p:nvPr>
            <p:ph type="ctrTitle"/>
          </p:nvPr>
        </p:nvSpPr>
        <p:spPr>
          <a:xfrm>
            <a:off x="2212530" y="196113"/>
            <a:ext cx="7766936" cy="1646302"/>
          </a:xfrm>
        </p:spPr>
        <p:txBody>
          <a:bodyPr/>
          <a:lstStyle/>
          <a:p>
            <a:pPr algn="ctr"/>
            <a:r>
              <a:rPr lang="en-US" sz="7200" dirty="0"/>
              <a:t>Stress</a:t>
            </a:r>
          </a:p>
        </p:txBody>
      </p:sp>
      <p:sp>
        <p:nvSpPr>
          <p:cNvPr id="3" name="Subtitle 2">
            <a:extLst>
              <a:ext uri="{FF2B5EF4-FFF2-40B4-BE49-F238E27FC236}">
                <a16:creationId xmlns:a16="http://schemas.microsoft.com/office/drawing/2014/main" id="{AA424FAC-17D6-FF45-8A13-74514D3CB1EE}"/>
              </a:ext>
            </a:extLst>
          </p:cNvPr>
          <p:cNvSpPr>
            <a:spLocks noGrp="1"/>
          </p:cNvSpPr>
          <p:nvPr>
            <p:ph type="subTitle" idx="1"/>
          </p:nvPr>
        </p:nvSpPr>
        <p:spPr>
          <a:xfrm>
            <a:off x="3641365" y="1724610"/>
            <a:ext cx="4909267" cy="1646302"/>
          </a:xfrm>
        </p:spPr>
        <p:txBody>
          <a:bodyPr>
            <a:normAutofit/>
          </a:bodyPr>
          <a:lstStyle/>
          <a:p>
            <a:pPr algn="ctr"/>
            <a:r>
              <a:rPr lang="en-US" sz="2400" dirty="0"/>
              <a:t>What You Need to Know </a:t>
            </a:r>
          </a:p>
          <a:p>
            <a:pPr algn="ctr"/>
            <a:r>
              <a:rPr lang="en-US" sz="2400" dirty="0"/>
              <a:t>and </a:t>
            </a:r>
          </a:p>
          <a:p>
            <a:pPr algn="ctr"/>
            <a:r>
              <a:rPr lang="en-US" sz="2400" dirty="0"/>
              <a:t>How to Cope with It</a:t>
            </a:r>
          </a:p>
        </p:txBody>
      </p:sp>
      <p:pic>
        <p:nvPicPr>
          <p:cNvPr id="6" name="Picture 5" descr="A close up of a sign&#10;&#10;Description automatically generated">
            <a:extLst>
              <a:ext uri="{FF2B5EF4-FFF2-40B4-BE49-F238E27FC236}">
                <a16:creationId xmlns:a16="http://schemas.microsoft.com/office/drawing/2014/main" id="{685BEE9F-4EF7-BE4B-9DDA-38776E70E84A}"/>
              </a:ext>
            </a:extLst>
          </p:cNvPr>
          <p:cNvPicPr>
            <a:picLocks noChangeAspect="1"/>
          </p:cNvPicPr>
          <p:nvPr/>
        </p:nvPicPr>
        <p:blipFill>
          <a:blip r:embed="rId3"/>
          <a:stretch>
            <a:fillRect/>
          </a:stretch>
        </p:blipFill>
        <p:spPr>
          <a:xfrm>
            <a:off x="727334" y="121878"/>
            <a:ext cx="3227879" cy="1602732"/>
          </a:xfrm>
          <a:prstGeom prst="rect">
            <a:avLst/>
          </a:prstGeom>
        </p:spPr>
      </p:pic>
      <p:pic>
        <p:nvPicPr>
          <p:cNvPr id="14" name="Picture 13">
            <a:extLst>
              <a:ext uri="{FF2B5EF4-FFF2-40B4-BE49-F238E27FC236}">
                <a16:creationId xmlns:a16="http://schemas.microsoft.com/office/drawing/2014/main" id="{7A22EACB-B680-1D45-9BB8-0371DEE69D20}"/>
              </a:ext>
            </a:extLst>
          </p:cNvPr>
          <p:cNvPicPr>
            <a:picLocks noChangeAspect="1"/>
          </p:cNvPicPr>
          <p:nvPr/>
        </p:nvPicPr>
        <p:blipFill>
          <a:blip r:embed="rId4"/>
          <a:stretch>
            <a:fillRect/>
          </a:stretch>
        </p:blipFill>
        <p:spPr>
          <a:xfrm>
            <a:off x="118463" y="2403180"/>
            <a:ext cx="3175000" cy="4332942"/>
          </a:xfrm>
          <a:prstGeom prst="rect">
            <a:avLst/>
          </a:prstGeom>
        </p:spPr>
      </p:pic>
      <p:pic>
        <p:nvPicPr>
          <p:cNvPr id="15" name="Content Placeholder 5">
            <a:extLst>
              <a:ext uri="{FF2B5EF4-FFF2-40B4-BE49-F238E27FC236}">
                <a16:creationId xmlns:a16="http://schemas.microsoft.com/office/drawing/2014/main" id="{680EB947-81FC-C349-BA26-B192F1C1EF6E}"/>
              </a:ext>
            </a:extLst>
          </p:cNvPr>
          <p:cNvPicPr>
            <a:picLocks noChangeAspect="1"/>
          </p:cNvPicPr>
          <p:nvPr/>
        </p:nvPicPr>
        <p:blipFill>
          <a:blip r:embed="rId5"/>
          <a:stretch>
            <a:fillRect/>
          </a:stretch>
        </p:blipFill>
        <p:spPr>
          <a:xfrm>
            <a:off x="3293463" y="3524710"/>
            <a:ext cx="4966115" cy="3217362"/>
          </a:xfrm>
          <a:prstGeom prst="rect">
            <a:avLst/>
          </a:prstGeom>
        </p:spPr>
      </p:pic>
      <p:pic>
        <p:nvPicPr>
          <p:cNvPr id="4" name="Picture 3">
            <a:extLst>
              <a:ext uri="{FF2B5EF4-FFF2-40B4-BE49-F238E27FC236}">
                <a16:creationId xmlns:a16="http://schemas.microsoft.com/office/drawing/2014/main" id="{BEF6632E-6A89-F046-BFB4-6489F6FDCDE3}"/>
              </a:ext>
            </a:extLst>
          </p:cNvPr>
          <p:cNvPicPr>
            <a:picLocks noChangeAspect="1"/>
          </p:cNvPicPr>
          <p:nvPr/>
        </p:nvPicPr>
        <p:blipFill rotWithShape="1">
          <a:blip r:embed="rId6"/>
          <a:srcRect r="3534"/>
          <a:stretch/>
        </p:blipFill>
        <p:spPr>
          <a:xfrm>
            <a:off x="7904845" y="3524710"/>
            <a:ext cx="4149243" cy="3217362"/>
          </a:xfrm>
          <a:prstGeom prst="rect">
            <a:avLst/>
          </a:prstGeom>
        </p:spPr>
      </p:pic>
    </p:spTree>
    <p:extLst>
      <p:ext uri="{BB962C8B-B14F-4D97-AF65-F5344CB8AC3E}">
        <p14:creationId xmlns:p14="http://schemas.microsoft.com/office/powerpoint/2010/main" val="354259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D835-EAD0-054A-BC14-E79842CF00B6}"/>
              </a:ext>
            </a:extLst>
          </p:cNvPr>
          <p:cNvSpPr>
            <a:spLocks noGrp="1"/>
          </p:cNvSpPr>
          <p:nvPr>
            <p:ph type="title"/>
          </p:nvPr>
        </p:nvSpPr>
        <p:spPr/>
        <p:txBody>
          <a:bodyPr/>
          <a:lstStyle/>
          <a:p>
            <a:r>
              <a:rPr lang="en-US" dirty="0"/>
              <a:t>How to Deal with Stress</a:t>
            </a:r>
          </a:p>
        </p:txBody>
      </p:sp>
      <p:sp>
        <p:nvSpPr>
          <p:cNvPr id="3" name="Content Placeholder 2">
            <a:extLst>
              <a:ext uri="{FF2B5EF4-FFF2-40B4-BE49-F238E27FC236}">
                <a16:creationId xmlns:a16="http://schemas.microsoft.com/office/drawing/2014/main" id="{A84A73A2-F6D9-9640-9291-61AE9EAEBB73}"/>
              </a:ext>
            </a:extLst>
          </p:cNvPr>
          <p:cNvSpPr>
            <a:spLocks noGrp="1"/>
          </p:cNvSpPr>
          <p:nvPr>
            <p:ph idx="1"/>
          </p:nvPr>
        </p:nvSpPr>
        <p:spPr/>
        <p:txBody>
          <a:bodyPr/>
          <a:lstStyle/>
          <a:p>
            <a:r>
              <a:rPr lang="en-US" dirty="0"/>
              <a:t>Eat well</a:t>
            </a:r>
          </a:p>
          <a:p>
            <a:r>
              <a:rPr lang="en-US" dirty="0"/>
              <a:t>Exercise</a:t>
            </a:r>
          </a:p>
          <a:p>
            <a:r>
              <a:rPr lang="en-US" dirty="0"/>
              <a:t>Have an outlet</a:t>
            </a:r>
          </a:p>
          <a:p>
            <a:r>
              <a:rPr lang="en-US" dirty="0"/>
              <a:t>Build a Support System</a:t>
            </a:r>
          </a:p>
          <a:p>
            <a:r>
              <a:rPr lang="en-US" dirty="0"/>
              <a:t>Make plan</a:t>
            </a:r>
          </a:p>
          <a:p>
            <a:r>
              <a:rPr lang="en-US" dirty="0"/>
              <a:t>Think Positively</a:t>
            </a:r>
          </a:p>
        </p:txBody>
      </p:sp>
      <p:pic>
        <p:nvPicPr>
          <p:cNvPr id="4" name="Picture 3">
            <a:extLst>
              <a:ext uri="{FF2B5EF4-FFF2-40B4-BE49-F238E27FC236}">
                <a16:creationId xmlns:a16="http://schemas.microsoft.com/office/drawing/2014/main" id="{774B76E4-002B-D04D-8482-DC8B5E771C0C}"/>
              </a:ext>
            </a:extLst>
          </p:cNvPr>
          <p:cNvPicPr>
            <a:picLocks noChangeAspect="1"/>
          </p:cNvPicPr>
          <p:nvPr/>
        </p:nvPicPr>
        <p:blipFill>
          <a:blip r:embed="rId3"/>
          <a:stretch>
            <a:fillRect/>
          </a:stretch>
        </p:blipFill>
        <p:spPr>
          <a:xfrm>
            <a:off x="4794810" y="1614866"/>
            <a:ext cx="4479192" cy="4426496"/>
          </a:xfrm>
          <a:prstGeom prst="rect">
            <a:avLst/>
          </a:prstGeom>
        </p:spPr>
      </p:pic>
    </p:spTree>
    <p:extLst>
      <p:ext uri="{BB962C8B-B14F-4D97-AF65-F5344CB8AC3E}">
        <p14:creationId xmlns:p14="http://schemas.microsoft.com/office/powerpoint/2010/main" val="71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22A0F-FD5D-1C43-916D-E19F8584CD9F}"/>
              </a:ext>
            </a:extLst>
          </p:cNvPr>
          <p:cNvSpPr>
            <a:spLocks noGrp="1"/>
          </p:cNvSpPr>
          <p:nvPr>
            <p:ph type="title"/>
          </p:nvPr>
        </p:nvSpPr>
        <p:spPr/>
        <p:txBody>
          <a:bodyPr/>
          <a:lstStyle/>
          <a:p>
            <a:r>
              <a:rPr lang="en-US" dirty="0"/>
              <a:t>What is Mindfulness?</a:t>
            </a:r>
          </a:p>
        </p:txBody>
      </p:sp>
      <p:sp>
        <p:nvSpPr>
          <p:cNvPr id="3" name="Content Placeholder 2">
            <a:extLst>
              <a:ext uri="{FF2B5EF4-FFF2-40B4-BE49-F238E27FC236}">
                <a16:creationId xmlns:a16="http://schemas.microsoft.com/office/drawing/2014/main" id="{837B93FC-520C-F24C-895E-79E9DD451637}"/>
              </a:ext>
            </a:extLst>
          </p:cNvPr>
          <p:cNvSpPr>
            <a:spLocks noGrp="1"/>
          </p:cNvSpPr>
          <p:nvPr>
            <p:ph idx="1"/>
          </p:nvPr>
        </p:nvSpPr>
        <p:spPr>
          <a:xfrm>
            <a:off x="677334" y="2160589"/>
            <a:ext cx="5418666" cy="3880773"/>
          </a:xfrm>
        </p:spPr>
        <p:txBody>
          <a:bodyPr/>
          <a:lstStyle/>
          <a:p>
            <a:r>
              <a:rPr lang="en-US" dirty="0"/>
              <a:t>Mindfulness is a type of meditation</a:t>
            </a:r>
          </a:p>
          <a:p>
            <a:pPr lvl="1"/>
            <a:r>
              <a:rPr lang="en-US" dirty="0"/>
              <a:t>Focus on being intensely aware of what you’re sensing and feeling at the moment, without interpretation</a:t>
            </a:r>
          </a:p>
          <a:p>
            <a:pPr lvl="1"/>
            <a:r>
              <a:rPr lang="en-US" dirty="0"/>
              <a:t>Involves breathing methods, guided imagery, and other physical practices to relax the body and mind</a:t>
            </a:r>
          </a:p>
        </p:txBody>
      </p:sp>
      <p:pic>
        <p:nvPicPr>
          <p:cNvPr id="5" name="Picture 4">
            <a:extLst>
              <a:ext uri="{FF2B5EF4-FFF2-40B4-BE49-F238E27FC236}">
                <a16:creationId xmlns:a16="http://schemas.microsoft.com/office/drawing/2014/main" id="{A02B3E9E-D96C-EE43-97B8-4E15A7CEA858}"/>
              </a:ext>
            </a:extLst>
          </p:cNvPr>
          <p:cNvPicPr>
            <a:picLocks noChangeAspect="1"/>
          </p:cNvPicPr>
          <p:nvPr/>
        </p:nvPicPr>
        <p:blipFill>
          <a:blip r:embed="rId3"/>
          <a:stretch>
            <a:fillRect/>
          </a:stretch>
        </p:blipFill>
        <p:spPr>
          <a:xfrm>
            <a:off x="6096000" y="1155954"/>
            <a:ext cx="5092446" cy="5092446"/>
          </a:xfrm>
          <a:prstGeom prst="rect">
            <a:avLst/>
          </a:prstGeom>
        </p:spPr>
      </p:pic>
    </p:spTree>
    <p:extLst>
      <p:ext uri="{BB962C8B-B14F-4D97-AF65-F5344CB8AC3E}">
        <p14:creationId xmlns:p14="http://schemas.microsoft.com/office/powerpoint/2010/main" val="344948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BC3A-8F4D-4D46-819D-B4E3AF2E45AE}"/>
              </a:ext>
            </a:extLst>
          </p:cNvPr>
          <p:cNvSpPr>
            <a:spLocks noGrp="1"/>
          </p:cNvSpPr>
          <p:nvPr>
            <p:ph type="title"/>
          </p:nvPr>
        </p:nvSpPr>
        <p:spPr/>
        <p:txBody>
          <a:bodyPr/>
          <a:lstStyle/>
          <a:p>
            <a:r>
              <a:rPr lang="en-US" dirty="0"/>
              <a:t>Lavender</a:t>
            </a:r>
          </a:p>
        </p:txBody>
      </p:sp>
      <p:sp>
        <p:nvSpPr>
          <p:cNvPr id="3" name="Content Placeholder 2">
            <a:extLst>
              <a:ext uri="{FF2B5EF4-FFF2-40B4-BE49-F238E27FC236}">
                <a16:creationId xmlns:a16="http://schemas.microsoft.com/office/drawing/2014/main" id="{2C4358C2-3A3E-CF41-A640-F542B2320DD4}"/>
              </a:ext>
            </a:extLst>
          </p:cNvPr>
          <p:cNvSpPr>
            <a:spLocks noGrp="1"/>
          </p:cNvSpPr>
          <p:nvPr>
            <p:ph idx="1"/>
          </p:nvPr>
        </p:nvSpPr>
        <p:spPr>
          <a:xfrm>
            <a:off x="677334" y="2160589"/>
            <a:ext cx="5702201" cy="3880773"/>
          </a:xfrm>
        </p:spPr>
        <p:txBody>
          <a:bodyPr/>
          <a:lstStyle/>
          <a:p>
            <a:r>
              <a:rPr lang="en-US" dirty="0"/>
              <a:t>Lavender has historically been used to treat many different ailments, including:</a:t>
            </a:r>
          </a:p>
          <a:p>
            <a:pPr lvl="1"/>
            <a:r>
              <a:rPr lang="en-US" dirty="0"/>
              <a:t>Insomnia</a:t>
            </a:r>
          </a:p>
          <a:p>
            <a:pPr lvl="1"/>
            <a:r>
              <a:rPr lang="en-US" dirty="0"/>
              <a:t>Anxiety</a:t>
            </a:r>
          </a:p>
          <a:p>
            <a:pPr lvl="1"/>
            <a:r>
              <a:rPr lang="en-US" dirty="0"/>
              <a:t>Headaches</a:t>
            </a:r>
          </a:p>
          <a:p>
            <a:r>
              <a:rPr lang="en-US" dirty="0"/>
              <a:t>Most commonly used for aromatherapy</a:t>
            </a:r>
          </a:p>
          <a:p>
            <a:pPr lvl="1"/>
            <a:r>
              <a:rPr lang="en-US" dirty="0"/>
              <a:t>Believed to promote calmness and wellness</a:t>
            </a:r>
          </a:p>
        </p:txBody>
      </p:sp>
      <p:pic>
        <p:nvPicPr>
          <p:cNvPr id="5" name="Picture 4">
            <a:extLst>
              <a:ext uri="{FF2B5EF4-FFF2-40B4-BE49-F238E27FC236}">
                <a16:creationId xmlns:a16="http://schemas.microsoft.com/office/drawing/2014/main" id="{19DCF90D-3B21-2E41-8A49-D6207513CB60}"/>
              </a:ext>
            </a:extLst>
          </p:cNvPr>
          <p:cNvPicPr>
            <a:picLocks noChangeAspect="1"/>
          </p:cNvPicPr>
          <p:nvPr/>
        </p:nvPicPr>
        <p:blipFill rotWithShape="1">
          <a:blip r:embed="rId3"/>
          <a:srcRect b="3542"/>
          <a:stretch/>
        </p:blipFill>
        <p:spPr>
          <a:xfrm>
            <a:off x="6652617" y="786809"/>
            <a:ext cx="5242769" cy="5461591"/>
          </a:xfrm>
          <a:prstGeom prst="rect">
            <a:avLst/>
          </a:prstGeom>
        </p:spPr>
      </p:pic>
      <p:sp>
        <p:nvSpPr>
          <p:cNvPr id="6" name="Rectangle 5">
            <a:extLst>
              <a:ext uri="{FF2B5EF4-FFF2-40B4-BE49-F238E27FC236}">
                <a16:creationId xmlns:a16="http://schemas.microsoft.com/office/drawing/2014/main" id="{E6C78DCE-18A8-3047-B47D-609FD9974553}"/>
              </a:ext>
            </a:extLst>
          </p:cNvPr>
          <p:cNvSpPr/>
          <p:nvPr/>
        </p:nvSpPr>
        <p:spPr>
          <a:xfrm>
            <a:off x="6868633" y="2509284"/>
            <a:ext cx="1297172" cy="318976"/>
          </a:xfrm>
          <a:prstGeom prst="rect">
            <a:avLst/>
          </a:prstGeom>
          <a:solidFill>
            <a:srgbClr val="DFC3A2"/>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741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9ACB-A169-1D4A-9EF7-CAAC3404B415}"/>
              </a:ext>
            </a:extLst>
          </p:cNvPr>
          <p:cNvSpPr>
            <a:spLocks noGrp="1"/>
          </p:cNvSpPr>
          <p:nvPr>
            <p:ph type="title"/>
          </p:nvPr>
        </p:nvSpPr>
        <p:spPr/>
        <p:txBody>
          <a:bodyPr/>
          <a:lstStyle/>
          <a:p>
            <a:r>
              <a:rPr lang="en-US" dirty="0"/>
              <a:t>Mindfulness Activity</a:t>
            </a:r>
          </a:p>
        </p:txBody>
      </p:sp>
      <p:sp>
        <p:nvSpPr>
          <p:cNvPr id="3" name="Content Placeholder 2">
            <a:extLst>
              <a:ext uri="{FF2B5EF4-FFF2-40B4-BE49-F238E27FC236}">
                <a16:creationId xmlns:a16="http://schemas.microsoft.com/office/drawing/2014/main" id="{42D14E43-B7D5-EA40-863A-BA509A62C605}"/>
              </a:ext>
            </a:extLst>
          </p:cNvPr>
          <p:cNvSpPr>
            <a:spLocks noGrp="1"/>
          </p:cNvSpPr>
          <p:nvPr>
            <p:ph idx="1"/>
          </p:nvPr>
        </p:nvSpPr>
        <p:spPr/>
        <p:txBody>
          <a:bodyPr/>
          <a:lstStyle/>
          <a:p>
            <a:r>
              <a:rPr lang="en-US" dirty="0"/>
              <a:t>Mindful breathing for 2 minutes</a:t>
            </a:r>
          </a:p>
          <a:p>
            <a:r>
              <a:rPr lang="en-US" dirty="0"/>
              <a:t>Align your breathing with the picture</a:t>
            </a:r>
          </a:p>
          <a:p>
            <a:endParaRPr lang="en-US" dirty="0"/>
          </a:p>
          <a:p>
            <a:pPr marL="0" indent="0">
              <a:buNone/>
            </a:pPr>
            <a:endParaRPr lang="en-US" dirty="0"/>
          </a:p>
        </p:txBody>
      </p:sp>
      <p:pic>
        <p:nvPicPr>
          <p:cNvPr id="9" name="Picture 8" descr="A close up of a stereo&#10;&#10;Description automatically generated">
            <a:extLst>
              <a:ext uri="{FF2B5EF4-FFF2-40B4-BE49-F238E27FC236}">
                <a16:creationId xmlns:a16="http://schemas.microsoft.com/office/drawing/2014/main" id="{59B95D51-CFE2-6E49-BE85-7E342700A63E}"/>
              </a:ext>
            </a:extLst>
          </p:cNvPr>
          <p:cNvPicPr>
            <a:picLocks noChangeAspect="1"/>
          </p:cNvPicPr>
          <p:nvPr/>
        </p:nvPicPr>
        <p:blipFill>
          <a:blip r:embed="rId3"/>
          <a:stretch>
            <a:fillRect/>
          </a:stretch>
        </p:blipFill>
        <p:spPr>
          <a:xfrm>
            <a:off x="5840819" y="1270000"/>
            <a:ext cx="5108305" cy="5108305"/>
          </a:xfrm>
          <a:prstGeom prst="rect">
            <a:avLst/>
          </a:prstGeom>
        </p:spPr>
      </p:pic>
      <p:sp>
        <p:nvSpPr>
          <p:cNvPr id="11" name="Rectangle 10">
            <a:extLst>
              <a:ext uri="{FF2B5EF4-FFF2-40B4-BE49-F238E27FC236}">
                <a16:creationId xmlns:a16="http://schemas.microsoft.com/office/drawing/2014/main" id="{BF07BF40-5E5A-6A4B-9D7C-E1CE5D6355BF}"/>
              </a:ext>
            </a:extLst>
          </p:cNvPr>
          <p:cNvSpPr/>
          <p:nvPr/>
        </p:nvSpPr>
        <p:spPr>
          <a:xfrm>
            <a:off x="8846288" y="5787953"/>
            <a:ext cx="1871330" cy="379228"/>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613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F277-700C-5F4A-9B5B-F88CA4D97907}"/>
              </a:ext>
            </a:extLst>
          </p:cNvPr>
          <p:cNvSpPr>
            <a:spLocks noGrp="1"/>
          </p:cNvSpPr>
          <p:nvPr>
            <p:ph type="title"/>
          </p:nvPr>
        </p:nvSpPr>
        <p:spPr/>
        <p:txBody>
          <a:bodyPr/>
          <a:lstStyle/>
          <a:p>
            <a:r>
              <a:rPr lang="en-US" dirty="0"/>
              <a:t>Campus Resources</a:t>
            </a:r>
          </a:p>
        </p:txBody>
      </p:sp>
      <p:sp>
        <p:nvSpPr>
          <p:cNvPr id="3" name="Content Placeholder 2">
            <a:extLst>
              <a:ext uri="{FF2B5EF4-FFF2-40B4-BE49-F238E27FC236}">
                <a16:creationId xmlns:a16="http://schemas.microsoft.com/office/drawing/2014/main" id="{4E909E07-D760-0B4C-A4C7-D90CC9ED0A6F}"/>
              </a:ext>
            </a:extLst>
          </p:cNvPr>
          <p:cNvSpPr>
            <a:spLocks noGrp="1"/>
          </p:cNvSpPr>
          <p:nvPr>
            <p:ph idx="1"/>
          </p:nvPr>
        </p:nvSpPr>
        <p:spPr>
          <a:xfrm>
            <a:off x="677334" y="1488613"/>
            <a:ext cx="8083894" cy="5103573"/>
          </a:xfrm>
        </p:spPr>
        <p:txBody>
          <a:bodyPr>
            <a:normAutofit fontScale="92500" lnSpcReduction="10000"/>
          </a:bodyPr>
          <a:lstStyle/>
          <a:p>
            <a:r>
              <a:rPr lang="en-US" dirty="0"/>
              <a:t>Counseling and Psychological Services (CAPS)</a:t>
            </a:r>
          </a:p>
          <a:p>
            <a:pPr lvl="1"/>
            <a:r>
              <a:rPr lang="en-US" dirty="0"/>
              <a:t>Monday-Friday 8:30 AM – 5:00 PM</a:t>
            </a:r>
          </a:p>
          <a:p>
            <a:pPr lvl="1"/>
            <a:r>
              <a:rPr lang="en-US" dirty="0"/>
              <a:t>Room 552 Student Center Building</a:t>
            </a:r>
          </a:p>
          <a:p>
            <a:pPr lvl="1"/>
            <a:r>
              <a:rPr lang="en-US" b="1" dirty="0"/>
              <a:t>Free and confidential</a:t>
            </a:r>
            <a:r>
              <a:rPr lang="en-US" dirty="0"/>
              <a:t> personal, couples, and group counseling is available</a:t>
            </a:r>
          </a:p>
          <a:p>
            <a:r>
              <a:rPr lang="en-US" dirty="0"/>
              <a:t>WSU College of Education Counseling and Testing Center</a:t>
            </a:r>
          </a:p>
          <a:p>
            <a:pPr lvl="1"/>
            <a:r>
              <a:rPr lang="en-US" dirty="0"/>
              <a:t>Tuesday and Thursday 2 PM – 7 PM</a:t>
            </a:r>
          </a:p>
          <a:p>
            <a:pPr lvl="1"/>
            <a:r>
              <a:rPr lang="en-US" dirty="0"/>
              <a:t>3</a:t>
            </a:r>
            <a:r>
              <a:rPr lang="en-US" baseline="30000" dirty="0"/>
              <a:t>rd</a:t>
            </a:r>
            <a:r>
              <a:rPr lang="en-US" dirty="0"/>
              <a:t> floor education building, Room 306</a:t>
            </a:r>
          </a:p>
          <a:p>
            <a:pPr lvl="1"/>
            <a:r>
              <a:rPr lang="en-US" b="1" dirty="0"/>
              <a:t>Free</a:t>
            </a:r>
            <a:r>
              <a:rPr lang="en-US" dirty="0"/>
              <a:t> individual and group counseling</a:t>
            </a:r>
          </a:p>
          <a:p>
            <a:r>
              <a:rPr lang="en-US" dirty="0"/>
              <a:t>WSU Psychology Clinic</a:t>
            </a:r>
          </a:p>
          <a:p>
            <a:pPr lvl="1"/>
            <a:r>
              <a:rPr lang="en-US" dirty="0"/>
              <a:t>Monday and Wednesday 9 AM – 7 PM, Tuesday and Thursday 9 AM – 8 PM, </a:t>
            </a:r>
          </a:p>
          <a:p>
            <a:pPr marL="457200" lvl="1" indent="0">
              <a:buNone/>
            </a:pPr>
            <a:r>
              <a:rPr lang="en-US" dirty="0"/>
              <a:t>	Friday 9 AM – 5 PM</a:t>
            </a:r>
          </a:p>
          <a:p>
            <a:pPr lvl="1"/>
            <a:r>
              <a:rPr lang="en-US" dirty="0"/>
              <a:t>60 Farnsworth Street, Rackham Building, Detroit, MI 48202</a:t>
            </a:r>
          </a:p>
          <a:p>
            <a:pPr lvl="1"/>
            <a:r>
              <a:rPr lang="en-US" dirty="0"/>
              <a:t>Affordable rates available. No insurance is accepted. Cash or checks only.</a:t>
            </a:r>
          </a:p>
          <a:p>
            <a:pPr lvl="1"/>
            <a:r>
              <a:rPr lang="en-US" dirty="0"/>
              <a:t>Therapy for adults, couples, adolescents, children, groups, and families. Both short- and long-term treatments are available.</a:t>
            </a:r>
          </a:p>
          <a:p>
            <a:pPr lvl="1"/>
            <a:endParaRPr lang="en-US" dirty="0"/>
          </a:p>
        </p:txBody>
      </p:sp>
    </p:spTree>
    <p:extLst>
      <p:ext uri="{BB962C8B-B14F-4D97-AF65-F5344CB8AC3E}">
        <p14:creationId xmlns:p14="http://schemas.microsoft.com/office/powerpoint/2010/main" val="315562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C219-FC35-9548-86D2-D6062E3E5098}"/>
              </a:ext>
            </a:extLst>
          </p:cNvPr>
          <p:cNvSpPr>
            <a:spLocks noGrp="1"/>
          </p:cNvSpPr>
          <p:nvPr>
            <p:ph type="title"/>
          </p:nvPr>
        </p:nvSpPr>
        <p:spPr/>
        <p:txBody>
          <a:bodyPr/>
          <a:lstStyle/>
          <a:p>
            <a:r>
              <a:rPr lang="en-US" dirty="0"/>
              <a:t>Before We Start…</a:t>
            </a:r>
          </a:p>
        </p:txBody>
      </p:sp>
      <p:sp>
        <p:nvSpPr>
          <p:cNvPr id="3" name="Content Placeholder 2">
            <a:extLst>
              <a:ext uri="{FF2B5EF4-FFF2-40B4-BE49-F238E27FC236}">
                <a16:creationId xmlns:a16="http://schemas.microsoft.com/office/drawing/2014/main" id="{154A5615-5383-7B40-8155-69F31725E4E2}"/>
              </a:ext>
            </a:extLst>
          </p:cNvPr>
          <p:cNvSpPr>
            <a:spLocks noGrp="1"/>
          </p:cNvSpPr>
          <p:nvPr>
            <p:ph idx="1"/>
          </p:nvPr>
        </p:nvSpPr>
        <p:spPr/>
        <p:txBody>
          <a:bodyPr/>
          <a:lstStyle/>
          <a:p>
            <a:r>
              <a:rPr lang="en-US" dirty="0"/>
              <a:t>A quick stress ball activity</a:t>
            </a:r>
          </a:p>
        </p:txBody>
      </p:sp>
    </p:spTree>
    <p:extLst>
      <p:ext uri="{BB962C8B-B14F-4D97-AF65-F5344CB8AC3E}">
        <p14:creationId xmlns:p14="http://schemas.microsoft.com/office/powerpoint/2010/main" val="227481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5CD0-9671-F44A-8E82-AF2AE2318CFA}"/>
              </a:ext>
            </a:extLst>
          </p:cNvPr>
          <p:cNvSpPr>
            <a:spLocks noGrp="1"/>
          </p:cNvSpPr>
          <p:nvPr>
            <p:ph type="title"/>
          </p:nvPr>
        </p:nvSpPr>
        <p:spPr>
          <a:xfrm>
            <a:off x="677334" y="609600"/>
            <a:ext cx="5019866" cy="1320800"/>
          </a:xfrm>
        </p:spPr>
        <p:txBody>
          <a:bodyPr/>
          <a:lstStyle/>
          <a:p>
            <a:r>
              <a:rPr lang="en-US" dirty="0"/>
              <a:t>What is Stress?</a:t>
            </a:r>
          </a:p>
        </p:txBody>
      </p:sp>
      <p:sp>
        <p:nvSpPr>
          <p:cNvPr id="10" name="Content Placeholder 2">
            <a:extLst>
              <a:ext uri="{FF2B5EF4-FFF2-40B4-BE49-F238E27FC236}">
                <a16:creationId xmlns:a16="http://schemas.microsoft.com/office/drawing/2014/main" id="{5DF0764D-BA14-B248-AD9E-6F48E1BFF52E}"/>
              </a:ext>
            </a:extLst>
          </p:cNvPr>
          <p:cNvSpPr txBox="1">
            <a:spLocks/>
          </p:cNvSpPr>
          <p:nvPr/>
        </p:nvSpPr>
        <p:spPr>
          <a:xfrm>
            <a:off x="416780" y="1829545"/>
            <a:ext cx="4354725" cy="44466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Stress is a natural response to a perceived threat</a:t>
            </a:r>
          </a:p>
          <a:p>
            <a:r>
              <a:rPr lang="en-US" dirty="0"/>
              <a:t>It can come from any event or thought that can make you feel frustrated, angry, or nervous</a:t>
            </a:r>
          </a:p>
          <a:p>
            <a:r>
              <a:rPr lang="en-US" dirty="0"/>
              <a:t>2 types</a:t>
            </a:r>
          </a:p>
          <a:p>
            <a:pPr lvl="1"/>
            <a:r>
              <a:rPr lang="en-US" dirty="0"/>
              <a:t>Acute – short term stress</a:t>
            </a:r>
          </a:p>
          <a:p>
            <a:pPr lvl="1"/>
            <a:r>
              <a:rPr lang="en-US" dirty="0"/>
              <a:t>Chronic – long term stress</a:t>
            </a:r>
          </a:p>
          <a:p>
            <a:endParaRPr lang="en-US" dirty="0"/>
          </a:p>
        </p:txBody>
      </p:sp>
      <p:pic>
        <p:nvPicPr>
          <p:cNvPr id="12" name="Picture 11">
            <a:extLst>
              <a:ext uri="{FF2B5EF4-FFF2-40B4-BE49-F238E27FC236}">
                <a16:creationId xmlns:a16="http://schemas.microsoft.com/office/drawing/2014/main" id="{C76B1BED-AE8D-EB4E-ABBE-490212E35C29}"/>
              </a:ext>
            </a:extLst>
          </p:cNvPr>
          <p:cNvPicPr>
            <a:picLocks noChangeAspect="1"/>
          </p:cNvPicPr>
          <p:nvPr/>
        </p:nvPicPr>
        <p:blipFill rotWithShape="1">
          <a:blip r:embed="rId3"/>
          <a:srcRect b="12923"/>
          <a:stretch/>
        </p:blipFill>
        <p:spPr>
          <a:xfrm>
            <a:off x="4771505" y="1517650"/>
            <a:ext cx="6946231" cy="3652866"/>
          </a:xfrm>
          <a:prstGeom prst="rect">
            <a:avLst/>
          </a:prstGeom>
        </p:spPr>
      </p:pic>
    </p:spTree>
    <p:extLst>
      <p:ext uri="{BB962C8B-B14F-4D97-AF65-F5344CB8AC3E}">
        <p14:creationId xmlns:p14="http://schemas.microsoft.com/office/powerpoint/2010/main" val="82996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F131D-7BFF-CA47-A676-B0945EC58231}"/>
              </a:ext>
            </a:extLst>
          </p:cNvPr>
          <p:cNvSpPr>
            <a:spLocks noGrp="1"/>
          </p:cNvSpPr>
          <p:nvPr>
            <p:ph type="title"/>
          </p:nvPr>
        </p:nvSpPr>
        <p:spPr/>
        <p:txBody>
          <a:bodyPr/>
          <a:lstStyle/>
          <a:p>
            <a:r>
              <a:rPr lang="en-US" dirty="0"/>
              <a:t>True or False? </a:t>
            </a:r>
            <a:br>
              <a:rPr lang="en-US" dirty="0"/>
            </a:br>
            <a:r>
              <a:rPr lang="en-US" dirty="0"/>
              <a:t>People Can Become Numb to Stress</a:t>
            </a:r>
          </a:p>
        </p:txBody>
      </p:sp>
      <p:sp>
        <p:nvSpPr>
          <p:cNvPr id="3" name="Content Placeholder 2">
            <a:extLst>
              <a:ext uri="{FF2B5EF4-FFF2-40B4-BE49-F238E27FC236}">
                <a16:creationId xmlns:a16="http://schemas.microsoft.com/office/drawing/2014/main" id="{5A29A6DE-E730-BE49-B7C2-0F9C83926071}"/>
              </a:ext>
            </a:extLst>
          </p:cNvPr>
          <p:cNvSpPr>
            <a:spLocks noGrp="1"/>
          </p:cNvSpPr>
          <p:nvPr>
            <p:ph idx="1"/>
          </p:nvPr>
        </p:nvSpPr>
        <p:spPr/>
        <p:txBody>
          <a:bodyPr/>
          <a:lstStyle/>
          <a:p>
            <a:r>
              <a:rPr lang="en-US" dirty="0"/>
              <a:t>True, many of us have become adapted to the daily pressures, irritations, and annoyances of life that it seems normal</a:t>
            </a:r>
          </a:p>
        </p:txBody>
      </p:sp>
      <p:pic>
        <p:nvPicPr>
          <p:cNvPr id="5" name="Picture 4">
            <a:extLst>
              <a:ext uri="{FF2B5EF4-FFF2-40B4-BE49-F238E27FC236}">
                <a16:creationId xmlns:a16="http://schemas.microsoft.com/office/drawing/2014/main" id="{48A62FBC-F8FA-FE4C-950E-46D810D209C2}"/>
              </a:ext>
            </a:extLst>
          </p:cNvPr>
          <p:cNvPicPr>
            <a:picLocks noChangeAspect="1"/>
          </p:cNvPicPr>
          <p:nvPr/>
        </p:nvPicPr>
        <p:blipFill>
          <a:blip r:embed="rId3"/>
          <a:stretch>
            <a:fillRect/>
          </a:stretch>
        </p:blipFill>
        <p:spPr>
          <a:xfrm>
            <a:off x="3444009" y="2960351"/>
            <a:ext cx="5303982" cy="3311200"/>
          </a:xfrm>
          <a:prstGeom prst="rect">
            <a:avLst/>
          </a:prstGeom>
        </p:spPr>
      </p:pic>
    </p:spTree>
    <p:extLst>
      <p:ext uri="{BB962C8B-B14F-4D97-AF65-F5344CB8AC3E}">
        <p14:creationId xmlns:p14="http://schemas.microsoft.com/office/powerpoint/2010/main" val="264641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7BA4-C372-AD41-AAE4-6ACF31304BA9}"/>
              </a:ext>
            </a:extLst>
          </p:cNvPr>
          <p:cNvSpPr>
            <a:spLocks noGrp="1"/>
          </p:cNvSpPr>
          <p:nvPr>
            <p:ph type="title"/>
          </p:nvPr>
        </p:nvSpPr>
        <p:spPr/>
        <p:txBody>
          <a:bodyPr/>
          <a:lstStyle/>
          <a:p>
            <a:r>
              <a:rPr lang="en-US" dirty="0"/>
              <a:t>Stress and Your Body</a:t>
            </a:r>
          </a:p>
        </p:txBody>
      </p:sp>
      <p:sp>
        <p:nvSpPr>
          <p:cNvPr id="3" name="Content Placeholder 2">
            <a:extLst>
              <a:ext uri="{FF2B5EF4-FFF2-40B4-BE49-F238E27FC236}">
                <a16:creationId xmlns:a16="http://schemas.microsoft.com/office/drawing/2014/main" id="{D3CD6CEB-34C3-C94F-8584-5A1589A01561}"/>
              </a:ext>
            </a:extLst>
          </p:cNvPr>
          <p:cNvSpPr>
            <a:spLocks noGrp="1"/>
          </p:cNvSpPr>
          <p:nvPr>
            <p:ph idx="1"/>
          </p:nvPr>
        </p:nvSpPr>
        <p:spPr>
          <a:xfrm>
            <a:off x="677334" y="1801712"/>
            <a:ext cx="5679221" cy="4446688"/>
          </a:xfrm>
        </p:spPr>
        <p:txBody>
          <a:bodyPr>
            <a:normAutofit/>
          </a:bodyPr>
          <a:lstStyle/>
          <a:p>
            <a:r>
              <a:rPr lang="en-US" dirty="0"/>
              <a:t>Your body reacts to stress by releasing hormones like cortisol</a:t>
            </a:r>
          </a:p>
          <a:p>
            <a:pPr fontAlgn="base"/>
            <a:r>
              <a:rPr lang="en-US" dirty="0"/>
              <a:t>When you have chronic stress, your body stays alert, even though there is no danger. Over time, this puts you at risk for health problems, including:</a:t>
            </a:r>
          </a:p>
          <a:p>
            <a:pPr lvl="1" fontAlgn="base"/>
            <a:r>
              <a:rPr lang="en-US" dirty="0">
                <a:hlinkClick r:id="rId3"/>
              </a:rPr>
              <a:t>High blood pressure</a:t>
            </a:r>
            <a:endParaRPr lang="en-US" dirty="0"/>
          </a:p>
          <a:p>
            <a:pPr lvl="1" fontAlgn="base"/>
            <a:r>
              <a:rPr lang="en-US" dirty="0">
                <a:hlinkClick r:id="rId4"/>
              </a:rPr>
              <a:t>Heart disease</a:t>
            </a:r>
            <a:endParaRPr lang="en-US" dirty="0"/>
          </a:p>
          <a:p>
            <a:pPr lvl="1" fontAlgn="base"/>
            <a:r>
              <a:rPr lang="en-US" dirty="0">
                <a:hlinkClick r:id="rId5"/>
              </a:rPr>
              <a:t>Diabetes</a:t>
            </a:r>
            <a:endParaRPr lang="en-US" dirty="0"/>
          </a:p>
          <a:p>
            <a:pPr lvl="1" fontAlgn="base"/>
            <a:r>
              <a:rPr lang="en-US" dirty="0">
                <a:hlinkClick r:id="rId6"/>
              </a:rPr>
              <a:t>Obesity</a:t>
            </a:r>
            <a:endParaRPr lang="en-US" dirty="0"/>
          </a:p>
          <a:p>
            <a:pPr lvl="1" fontAlgn="base"/>
            <a:r>
              <a:rPr lang="en-US" dirty="0">
                <a:hlinkClick r:id="rId7"/>
              </a:rPr>
              <a:t>Depression</a:t>
            </a:r>
            <a:r>
              <a:rPr lang="en-US" dirty="0"/>
              <a:t> or anxiety</a:t>
            </a:r>
          </a:p>
          <a:p>
            <a:pPr lvl="1" fontAlgn="base"/>
            <a:r>
              <a:rPr lang="en-US" dirty="0"/>
              <a:t>Skin problems, such as </a:t>
            </a:r>
            <a:r>
              <a:rPr lang="en-US" dirty="0">
                <a:hlinkClick r:id="rId8"/>
              </a:rPr>
              <a:t>acne</a:t>
            </a:r>
            <a:r>
              <a:rPr lang="en-US" dirty="0"/>
              <a:t> or </a:t>
            </a:r>
            <a:r>
              <a:rPr lang="en-US" dirty="0">
                <a:hlinkClick r:id="rId9"/>
              </a:rPr>
              <a:t>eczema</a:t>
            </a:r>
            <a:endParaRPr lang="en-US" dirty="0"/>
          </a:p>
        </p:txBody>
      </p:sp>
      <p:pic>
        <p:nvPicPr>
          <p:cNvPr id="4" name="Picture 3">
            <a:extLst>
              <a:ext uri="{FF2B5EF4-FFF2-40B4-BE49-F238E27FC236}">
                <a16:creationId xmlns:a16="http://schemas.microsoft.com/office/drawing/2014/main" id="{55F7E060-EDE5-474E-A383-CD7E1436530B}"/>
              </a:ext>
            </a:extLst>
          </p:cNvPr>
          <p:cNvPicPr>
            <a:picLocks noChangeAspect="1"/>
          </p:cNvPicPr>
          <p:nvPr/>
        </p:nvPicPr>
        <p:blipFill>
          <a:blip r:embed="rId10"/>
          <a:stretch>
            <a:fillRect/>
          </a:stretch>
        </p:blipFill>
        <p:spPr>
          <a:xfrm>
            <a:off x="6911667" y="444500"/>
            <a:ext cx="4445000" cy="5969000"/>
          </a:xfrm>
          <a:prstGeom prst="rect">
            <a:avLst/>
          </a:prstGeom>
        </p:spPr>
      </p:pic>
    </p:spTree>
    <p:extLst>
      <p:ext uri="{BB962C8B-B14F-4D97-AF65-F5344CB8AC3E}">
        <p14:creationId xmlns:p14="http://schemas.microsoft.com/office/powerpoint/2010/main" val="907607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B130-A692-8C45-B9D5-E4C8B28A73B9}"/>
              </a:ext>
            </a:extLst>
          </p:cNvPr>
          <p:cNvSpPr>
            <a:spLocks noGrp="1"/>
          </p:cNvSpPr>
          <p:nvPr>
            <p:ph type="title"/>
          </p:nvPr>
        </p:nvSpPr>
        <p:spPr/>
        <p:txBody>
          <a:bodyPr/>
          <a:lstStyle/>
          <a:p>
            <a:r>
              <a:rPr lang="en-US" dirty="0"/>
              <a:t>Signs of Chronic Stress</a:t>
            </a:r>
          </a:p>
        </p:txBody>
      </p:sp>
      <p:sp>
        <p:nvSpPr>
          <p:cNvPr id="3" name="Content Placeholder 2">
            <a:extLst>
              <a:ext uri="{FF2B5EF4-FFF2-40B4-BE49-F238E27FC236}">
                <a16:creationId xmlns:a16="http://schemas.microsoft.com/office/drawing/2014/main" id="{32822DAD-ECEA-154C-9195-5CFE5A8FC1D6}"/>
              </a:ext>
            </a:extLst>
          </p:cNvPr>
          <p:cNvSpPr>
            <a:spLocks noGrp="1"/>
          </p:cNvSpPr>
          <p:nvPr>
            <p:ph idx="1"/>
          </p:nvPr>
        </p:nvSpPr>
        <p:spPr/>
        <p:txBody>
          <a:bodyPr/>
          <a:lstStyle/>
          <a:p>
            <a:r>
              <a:rPr lang="en-US" dirty="0"/>
              <a:t>Low energy</a:t>
            </a:r>
          </a:p>
          <a:p>
            <a:r>
              <a:rPr lang="en-US" dirty="0"/>
              <a:t>Headaches</a:t>
            </a:r>
          </a:p>
          <a:p>
            <a:r>
              <a:rPr lang="en-US" dirty="0"/>
              <a:t>Upset stomach</a:t>
            </a:r>
          </a:p>
          <a:p>
            <a:r>
              <a:rPr lang="en-US" dirty="0"/>
              <a:t>Aches, pains, and tense muscles</a:t>
            </a:r>
          </a:p>
          <a:p>
            <a:r>
              <a:rPr lang="en-US" dirty="0"/>
              <a:t>Insomnia</a:t>
            </a:r>
          </a:p>
          <a:p>
            <a:r>
              <a:rPr lang="en-US" dirty="0"/>
              <a:t>Frequent colds and infections</a:t>
            </a:r>
          </a:p>
        </p:txBody>
      </p:sp>
      <p:pic>
        <p:nvPicPr>
          <p:cNvPr id="4" name="Picture 3">
            <a:extLst>
              <a:ext uri="{FF2B5EF4-FFF2-40B4-BE49-F238E27FC236}">
                <a16:creationId xmlns:a16="http://schemas.microsoft.com/office/drawing/2014/main" id="{B6C60B3D-23CC-7344-8A0B-AB5C6D87E40D}"/>
              </a:ext>
            </a:extLst>
          </p:cNvPr>
          <p:cNvPicPr>
            <a:picLocks noChangeAspect="1"/>
          </p:cNvPicPr>
          <p:nvPr/>
        </p:nvPicPr>
        <p:blipFill>
          <a:blip r:embed="rId3"/>
          <a:stretch>
            <a:fillRect/>
          </a:stretch>
        </p:blipFill>
        <p:spPr>
          <a:xfrm>
            <a:off x="4975668" y="1716015"/>
            <a:ext cx="6758354" cy="4325347"/>
          </a:xfrm>
          <a:prstGeom prst="rect">
            <a:avLst/>
          </a:prstGeom>
        </p:spPr>
      </p:pic>
    </p:spTree>
    <p:extLst>
      <p:ext uri="{BB962C8B-B14F-4D97-AF65-F5344CB8AC3E}">
        <p14:creationId xmlns:p14="http://schemas.microsoft.com/office/powerpoint/2010/main" val="1297775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1A26-9D8F-9345-9E58-DD884984259C}"/>
              </a:ext>
            </a:extLst>
          </p:cNvPr>
          <p:cNvSpPr>
            <a:spLocks noGrp="1"/>
          </p:cNvSpPr>
          <p:nvPr>
            <p:ph type="title"/>
          </p:nvPr>
        </p:nvSpPr>
        <p:spPr/>
        <p:txBody>
          <a:bodyPr/>
          <a:lstStyle/>
          <a:p>
            <a:r>
              <a:rPr lang="en-US" dirty="0"/>
              <a:t>A Quick Video About Stress</a:t>
            </a:r>
          </a:p>
        </p:txBody>
      </p:sp>
      <p:sp>
        <p:nvSpPr>
          <p:cNvPr id="3" name="Content Placeholder 2">
            <a:extLst>
              <a:ext uri="{FF2B5EF4-FFF2-40B4-BE49-F238E27FC236}">
                <a16:creationId xmlns:a16="http://schemas.microsoft.com/office/drawing/2014/main" id="{EB0D2FE7-DDB4-824E-9DF4-7FC9EA7F6003}"/>
              </a:ext>
            </a:extLst>
          </p:cNvPr>
          <p:cNvSpPr>
            <a:spLocks noGrp="1"/>
          </p:cNvSpPr>
          <p:nvPr>
            <p:ph idx="1"/>
          </p:nvPr>
        </p:nvSpPr>
        <p:spPr>
          <a:xfrm>
            <a:off x="3209326" y="1681018"/>
            <a:ext cx="5773341" cy="3880773"/>
          </a:xfrm>
        </p:spPr>
        <p:txBody>
          <a:bodyPr/>
          <a:lstStyle/>
          <a:p>
            <a:pPr marL="0" indent="0" algn="ctr">
              <a:buNone/>
            </a:pPr>
            <a:r>
              <a:rPr lang="en-US" dirty="0"/>
              <a:t>How Stress Affects Your Brain (4:15)</a:t>
            </a:r>
          </a:p>
          <a:p>
            <a:pPr marL="0" indent="0" algn="ctr">
              <a:buNone/>
            </a:pPr>
            <a:r>
              <a:rPr lang="en-US" dirty="0">
                <a:hlinkClick r:id="rId3"/>
              </a:rPr>
              <a:t>https://www.youtube.com/watch?v=WuyPuH9ojCE</a:t>
            </a:r>
            <a:endParaRPr lang="en-US" b="1" dirty="0"/>
          </a:p>
        </p:txBody>
      </p:sp>
      <p:pic>
        <p:nvPicPr>
          <p:cNvPr id="4" name="Picture 3">
            <a:extLst>
              <a:ext uri="{FF2B5EF4-FFF2-40B4-BE49-F238E27FC236}">
                <a16:creationId xmlns:a16="http://schemas.microsoft.com/office/drawing/2014/main" id="{555EF20A-6D74-7A4D-9A2B-AD0F0B9AC649}"/>
              </a:ext>
            </a:extLst>
          </p:cNvPr>
          <p:cNvPicPr>
            <a:picLocks noChangeAspect="1"/>
          </p:cNvPicPr>
          <p:nvPr/>
        </p:nvPicPr>
        <p:blipFill>
          <a:blip r:embed="rId4"/>
          <a:stretch>
            <a:fillRect/>
          </a:stretch>
        </p:blipFill>
        <p:spPr>
          <a:xfrm>
            <a:off x="2831520" y="2897446"/>
            <a:ext cx="6528955" cy="3350954"/>
          </a:xfrm>
          <a:prstGeom prst="rect">
            <a:avLst/>
          </a:prstGeom>
        </p:spPr>
      </p:pic>
    </p:spTree>
    <p:extLst>
      <p:ext uri="{BB962C8B-B14F-4D97-AF65-F5344CB8AC3E}">
        <p14:creationId xmlns:p14="http://schemas.microsoft.com/office/powerpoint/2010/main" val="122399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6142D-89EA-C444-B4FA-B2E3788C160F}"/>
              </a:ext>
            </a:extLst>
          </p:cNvPr>
          <p:cNvSpPr>
            <a:spLocks noGrp="1"/>
          </p:cNvSpPr>
          <p:nvPr>
            <p:ph type="title"/>
          </p:nvPr>
        </p:nvSpPr>
        <p:spPr/>
        <p:txBody>
          <a:bodyPr/>
          <a:lstStyle/>
          <a:p>
            <a:r>
              <a:rPr lang="en-US" dirty="0"/>
              <a:t>Common Sources of Stress for College Students</a:t>
            </a:r>
          </a:p>
        </p:txBody>
      </p:sp>
      <p:sp>
        <p:nvSpPr>
          <p:cNvPr id="3" name="Content Placeholder 2">
            <a:extLst>
              <a:ext uri="{FF2B5EF4-FFF2-40B4-BE49-F238E27FC236}">
                <a16:creationId xmlns:a16="http://schemas.microsoft.com/office/drawing/2014/main" id="{13325CA5-0F5D-3642-951D-D9C9917DA5B4}"/>
              </a:ext>
            </a:extLst>
          </p:cNvPr>
          <p:cNvSpPr>
            <a:spLocks noGrp="1"/>
          </p:cNvSpPr>
          <p:nvPr>
            <p:ph idx="1"/>
          </p:nvPr>
        </p:nvSpPr>
        <p:spPr/>
        <p:txBody>
          <a:bodyPr/>
          <a:lstStyle/>
          <a:p>
            <a:r>
              <a:rPr lang="en-US" dirty="0"/>
              <a:t>Unhealthy Competition</a:t>
            </a:r>
          </a:p>
          <a:p>
            <a:r>
              <a:rPr lang="en-US" dirty="0"/>
              <a:t>Parental Expectation and Style</a:t>
            </a:r>
          </a:p>
          <a:p>
            <a:r>
              <a:rPr lang="en-US" dirty="0"/>
              <a:t>Homesickness</a:t>
            </a:r>
          </a:p>
          <a:p>
            <a:r>
              <a:rPr lang="en-US" dirty="0"/>
              <a:t>Social Anxiety</a:t>
            </a:r>
          </a:p>
          <a:p>
            <a:r>
              <a:rPr lang="en-US" dirty="0"/>
              <a:t>Financial Burden</a:t>
            </a:r>
          </a:p>
        </p:txBody>
      </p:sp>
      <p:pic>
        <p:nvPicPr>
          <p:cNvPr id="4" name="Picture 3">
            <a:extLst>
              <a:ext uri="{FF2B5EF4-FFF2-40B4-BE49-F238E27FC236}">
                <a16:creationId xmlns:a16="http://schemas.microsoft.com/office/drawing/2014/main" id="{136208C6-1941-4E42-875D-1989AD7E3A6C}"/>
              </a:ext>
            </a:extLst>
          </p:cNvPr>
          <p:cNvPicPr>
            <a:picLocks noChangeAspect="1"/>
          </p:cNvPicPr>
          <p:nvPr/>
        </p:nvPicPr>
        <p:blipFill>
          <a:blip r:embed="rId3"/>
          <a:stretch>
            <a:fillRect/>
          </a:stretch>
        </p:blipFill>
        <p:spPr>
          <a:xfrm>
            <a:off x="4975668" y="1684215"/>
            <a:ext cx="6069896" cy="4564185"/>
          </a:xfrm>
          <a:prstGeom prst="rect">
            <a:avLst/>
          </a:prstGeom>
        </p:spPr>
      </p:pic>
      <p:pic>
        <p:nvPicPr>
          <p:cNvPr id="5" name="Picture 4">
            <a:extLst>
              <a:ext uri="{FF2B5EF4-FFF2-40B4-BE49-F238E27FC236}">
                <a16:creationId xmlns:a16="http://schemas.microsoft.com/office/drawing/2014/main" id="{535C5A10-D391-B14D-B72F-1DFB32B55F34}"/>
              </a:ext>
            </a:extLst>
          </p:cNvPr>
          <p:cNvPicPr>
            <a:picLocks noChangeAspect="1"/>
          </p:cNvPicPr>
          <p:nvPr/>
        </p:nvPicPr>
        <p:blipFill>
          <a:blip r:embed="rId4"/>
          <a:stretch>
            <a:fillRect/>
          </a:stretch>
        </p:blipFill>
        <p:spPr>
          <a:xfrm>
            <a:off x="604136" y="4292823"/>
            <a:ext cx="4371532" cy="2185766"/>
          </a:xfrm>
          <a:prstGeom prst="rect">
            <a:avLst/>
          </a:prstGeom>
        </p:spPr>
      </p:pic>
    </p:spTree>
    <p:extLst>
      <p:ext uri="{BB962C8B-B14F-4D97-AF65-F5344CB8AC3E}">
        <p14:creationId xmlns:p14="http://schemas.microsoft.com/office/powerpoint/2010/main" val="1937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2A71-1FAA-BE48-9F84-ABE9CF27369A}"/>
              </a:ext>
            </a:extLst>
          </p:cNvPr>
          <p:cNvSpPr>
            <a:spLocks noGrp="1"/>
          </p:cNvSpPr>
          <p:nvPr>
            <p:ph type="title"/>
          </p:nvPr>
        </p:nvSpPr>
        <p:spPr/>
        <p:txBody>
          <a:bodyPr/>
          <a:lstStyle/>
          <a:p>
            <a:r>
              <a:rPr lang="en-US" dirty="0"/>
              <a:t>True or False?</a:t>
            </a:r>
            <a:br>
              <a:rPr lang="en-US" dirty="0"/>
            </a:br>
            <a:r>
              <a:rPr lang="en-US" dirty="0"/>
              <a:t>Some Types of Stress Can Be Beneficial</a:t>
            </a:r>
          </a:p>
        </p:txBody>
      </p:sp>
      <p:sp>
        <p:nvSpPr>
          <p:cNvPr id="3" name="Content Placeholder 2">
            <a:extLst>
              <a:ext uri="{FF2B5EF4-FFF2-40B4-BE49-F238E27FC236}">
                <a16:creationId xmlns:a16="http://schemas.microsoft.com/office/drawing/2014/main" id="{50FD8D39-A148-9E48-8212-5D372B1E6FC9}"/>
              </a:ext>
            </a:extLst>
          </p:cNvPr>
          <p:cNvSpPr>
            <a:spLocks noGrp="1"/>
          </p:cNvSpPr>
          <p:nvPr>
            <p:ph idx="1"/>
          </p:nvPr>
        </p:nvSpPr>
        <p:spPr/>
        <p:txBody>
          <a:bodyPr/>
          <a:lstStyle/>
          <a:p>
            <a:r>
              <a:rPr lang="en-US" dirty="0"/>
              <a:t>True! A certain type of stress called “eustress” is necessary and beneficial for a balanced and exciting life. Eustress makes us feel vital and alive (Chronic stress is another story) </a:t>
            </a:r>
          </a:p>
          <a:p>
            <a:pPr lvl="2"/>
            <a:r>
              <a:rPr lang="en-US" dirty="0"/>
              <a:t>An example of eustress at work is taking on a new project that encourages you to leverage existing strengths (which can be incredibly energizing) and requires you to hone existing skills or learn new ones.</a:t>
            </a:r>
          </a:p>
        </p:txBody>
      </p:sp>
      <p:pic>
        <p:nvPicPr>
          <p:cNvPr id="4" name="Picture 3">
            <a:extLst>
              <a:ext uri="{FF2B5EF4-FFF2-40B4-BE49-F238E27FC236}">
                <a16:creationId xmlns:a16="http://schemas.microsoft.com/office/drawing/2014/main" id="{C5D529D6-1313-F74D-AF9D-405CD51A5EDD}"/>
              </a:ext>
            </a:extLst>
          </p:cNvPr>
          <p:cNvPicPr>
            <a:picLocks noChangeAspect="1"/>
          </p:cNvPicPr>
          <p:nvPr/>
        </p:nvPicPr>
        <p:blipFill>
          <a:blip r:embed="rId3"/>
          <a:stretch>
            <a:fillRect/>
          </a:stretch>
        </p:blipFill>
        <p:spPr>
          <a:xfrm>
            <a:off x="1643141" y="3886373"/>
            <a:ext cx="7944204" cy="2934682"/>
          </a:xfrm>
          <a:prstGeom prst="rect">
            <a:avLst/>
          </a:prstGeom>
        </p:spPr>
      </p:pic>
    </p:spTree>
    <p:extLst>
      <p:ext uri="{BB962C8B-B14F-4D97-AF65-F5344CB8AC3E}">
        <p14:creationId xmlns:p14="http://schemas.microsoft.com/office/powerpoint/2010/main" val="160311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TotalTime>
  <Words>1546</Words>
  <Application>Microsoft Macintosh PowerPoint</Application>
  <PresentationFormat>Widescreen</PresentationFormat>
  <Paragraphs>155</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Trebuchet MS</vt:lpstr>
      <vt:lpstr>Wingdings 3</vt:lpstr>
      <vt:lpstr>Facet</vt:lpstr>
      <vt:lpstr>Stress</vt:lpstr>
      <vt:lpstr>Before We Start…</vt:lpstr>
      <vt:lpstr>What is Stress?</vt:lpstr>
      <vt:lpstr>True or False?  People Can Become Numb to Stress</vt:lpstr>
      <vt:lpstr>Stress and Your Body</vt:lpstr>
      <vt:lpstr>Signs of Chronic Stress</vt:lpstr>
      <vt:lpstr>A Quick Video About Stress</vt:lpstr>
      <vt:lpstr>Common Sources of Stress for College Students</vt:lpstr>
      <vt:lpstr>True or False? Some Types of Stress Can Be Beneficial</vt:lpstr>
      <vt:lpstr>How to Deal with Stress</vt:lpstr>
      <vt:lpstr>What is Mindfulness?</vt:lpstr>
      <vt:lpstr>Lavender</vt:lpstr>
      <vt:lpstr>Mindfulness Activity</vt:lpstr>
      <vt:lpstr>Campus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dc:title>
  <dc:creator>Amanda Larsen</dc:creator>
  <cp:lastModifiedBy>Amanda Larsen</cp:lastModifiedBy>
  <cp:revision>28</cp:revision>
  <dcterms:created xsi:type="dcterms:W3CDTF">2019-07-23T03:51:42Z</dcterms:created>
  <dcterms:modified xsi:type="dcterms:W3CDTF">2019-09-23T19:36:36Z</dcterms:modified>
</cp:coreProperties>
</file>