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57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0"/>
    <p:restoredTop sz="94646"/>
  </p:normalViewPr>
  <p:slideViewPr>
    <p:cSldViewPr snapToGrid="0" snapToObjects="1">
      <p:cViewPr varScale="1">
        <p:scale>
          <a:sx n="86" d="100"/>
          <a:sy n="86" d="100"/>
        </p:scale>
        <p:origin x="8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966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2276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96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5693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312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8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4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5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9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6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8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0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0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ichigan.quitlogix.org/en-U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mokefree.gov/tools-tips/how-to-quit/using-nicotine-replacement-therapy" TargetMode="External"/><Relationship Id="rId2" Type="http://schemas.openxmlformats.org/officeDocument/2006/relationships/hyperlink" Target="https://www.lung.org/stop-smoking/i-want-to-quit/benefits-of-quitt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hrq.gov/prevention/guidelines/tobacco/5step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9CB-3318-EF48-9DDD-EE34DCC1B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571999"/>
            <a:ext cx="7673801" cy="1087656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Smoking Cessation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EC180-D9B6-DF48-911C-7F7E5263C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795" y="5659655"/>
            <a:ext cx="7599205" cy="61189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Campus Health Center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B6899B-B68D-F542-B18E-C8601A271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811902"/>
            <a:ext cx="7625162" cy="24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0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0C27-B94F-A74C-A5EF-861AEF68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Benefits of Quitting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25F46-C95F-D74C-8446-F06386DD6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 time:</a:t>
            </a:r>
          </a:p>
          <a:p>
            <a:pPr lvl="1"/>
            <a:r>
              <a:rPr lang="en-US" dirty="0"/>
              <a:t>20 minutes – heart rate returns to normal levels</a:t>
            </a:r>
          </a:p>
          <a:p>
            <a:pPr lvl="1"/>
            <a:r>
              <a:rPr lang="en-US" dirty="0"/>
              <a:t>12 to 24 hours – reduced risk of a heart attack &amp; carbon monoxide levels drop</a:t>
            </a:r>
          </a:p>
          <a:p>
            <a:pPr lvl="1"/>
            <a:r>
              <a:rPr lang="en-US" dirty="0"/>
              <a:t>2 weeks to 3 months – lung functions start to improve </a:t>
            </a:r>
          </a:p>
          <a:p>
            <a:pPr lvl="1"/>
            <a:r>
              <a:rPr lang="en-US" dirty="0"/>
              <a:t>1 to 9 months – a decrease in coughing and shortness of breath </a:t>
            </a:r>
          </a:p>
          <a:p>
            <a:pPr lvl="1"/>
            <a:r>
              <a:rPr lang="en-US" dirty="0"/>
              <a:t>1 year – risk of coronary heart disease is half that of a smoker’s</a:t>
            </a:r>
          </a:p>
          <a:p>
            <a:pPr lvl="1"/>
            <a:r>
              <a:rPr lang="en-US" dirty="0"/>
              <a:t>5 to 15 years – risk of having a stroke is reduced; dying from lung cancer or getting cancer of the mouth, throat, or esophagus is half that of a smoker’s </a:t>
            </a:r>
          </a:p>
        </p:txBody>
      </p:sp>
    </p:spTree>
    <p:extLst>
      <p:ext uri="{BB962C8B-B14F-4D97-AF65-F5344CB8AC3E}">
        <p14:creationId xmlns:p14="http://schemas.microsoft.com/office/powerpoint/2010/main" val="138875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1E05-E724-4770-BD19-938F4CF4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help quitting?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A654-7AEC-405A-BC4D-B71E6240F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08293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Michigan Tobacco Quitline 1-800-QUIT-NOW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Free service from Michigan Department of Health and Human Services</a:t>
            </a:r>
          </a:p>
          <a:p>
            <a:r>
              <a:rPr lang="en-US" dirty="0"/>
              <a:t>Special services for pregnant women, non-English speaking individuals, Deaf or hard-of-hearing individuals, American Indian individuals</a:t>
            </a:r>
          </a:p>
          <a:p>
            <a:r>
              <a:rPr lang="en-US" dirty="0"/>
              <a:t>Under 18? Call or text “start my quit” to 1-855-891-9989</a:t>
            </a:r>
          </a:p>
          <a:p>
            <a:r>
              <a:rPr lang="en-US" dirty="0"/>
              <a:t>For more information visit </a:t>
            </a:r>
            <a:r>
              <a:rPr lang="en-US" dirty="0">
                <a:hlinkClick r:id="rId2"/>
              </a:rPr>
              <a:t>https://michigan.quitlogix.org/en-US/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2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F3C7-DA90-8249-AB9B-14F2CA4C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0613-3C44-724E-8BC7-B89EFDBB0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Benefits of Quitting Smoking. (2019, August 7). Retrieved December 9, 2019, from </a:t>
            </a:r>
            <a:r>
              <a:rPr lang="en-US" dirty="0">
                <a:effectLst/>
                <a:hlinkClick r:id="rId2"/>
              </a:rPr>
              <a:t>https://www.lung.org/stop-smoking/i-want-to-quit/benefits-of-quitting.html</a:t>
            </a:r>
            <a:r>
              <a:rPr lang="en-US" dirty="0">
                <a:effectLst/>
              </a:rPr>
              <a:t>. </a:t>
            </a:r>
          </a:p>
          <a:p>
            <a:r>
              <a:rPr lang="en-US" dirty="0">
                <a:effectLst/>
              </a:rPr>
              <a:t>Using Nicotine Replacement Therapy: </a:t>
            </a:r>
            <a:r>
              <a:rPr lang="en-US" dirty="0" err="1">
                <a:effectLst/>
              </a:rPr>
              <a:t>Smokefree</a:t>
            </a:r>
            <a:r>
              <a:rPr lang="en-US" dirty="0">
                <a:effectLst/>
              </a:rPr>
              <a:t>. (n.d.). Retrieved December 10, 2019, from </a:t>
            </a:r>
            <a:r>
              <a:rPr lang="en-US" dirty="0">
                <a:effectLst/>
                <a:hlinkClick r:id="rId3"/>
              </a:rPr>
              <a:t>https://smokefree.gov/tools-tips/how-to-quit/using-nicotine-replacement-therapy</a:t>
            </a:r>
            <a:r>
              <a:rPr lang="en-US" dirty="0">
                <a:effectLst/>
              </a:rPr>
              <a:t>. </a:t>
            </a:r>
          </a:p>
          <a:p>
            <a:r>
              <a:rPr lang="en-US" dirty="0" err="1">
                <a:effectLst/>
              </a:rPr>
              <a:t>Wadgave</a:t>
            </a:r>
            <a:r>
              <a:rPr lang="en-US" dirty="0">
                <a:effectLst/>
              </a:rPr>
              <a:t>, U., &amp; Nagesh, L. (2016). Nicotine Replacement Therapy: An Overview. </a:t>
            </a:r>
            <a:r>
              <a:rPr lang="en-US" i="1" dirty="0">
                <a:effectLst/>
              </a:rPr>
              <a:t>International journal of health sciences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10</a:t>
            </a:r>
            <a:r>
              <a:rPr lang="en-US" dirty="0">
                <a:effectLst/>
              </a:rPr>
              <a:t>(3), 425–435. </a:t>
            </a:r>
          </a:p>
          <a:p>
            <a:r>
              <a:rPr lang="en-US" dirty="0">
                <a:effectLst/>
              </a:rPr>
              <a:t>Five Major Steps to Intervention (The "5 A's"). (n.d.). Retrieved December 27, 2019, from </a:t>
            </a:r>
            <a:r>
              <a:rPr lang="en-US" dirty="0">
                <a:effectLst/>
                <a:hlinkClick r:id="rId4"/>
              </a:rPr>
              <a:t>https://www.ahrq.gov/prevention/guidelines/tobacco/5steps.html</a:t>
            </a:r>
            <a:r>
              <a:rPr lang="en-US" dirty="0">
                <a:effectLst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7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82D4-F316-E34F-B1B7-52B665BC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Quit Smoking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2D6C-B231-E849-AE0E-D0D71C1EB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cold turkey</a:t>
            </a:r>
          </a:p>
          <a:p>
            <a:pPr lvl="1"/>
            <a:r>
              <a:rPr lang="en-US" dirty="0"/>
              <a:t>Around 90% try quitting without any aid, therapy, or medicine</a:t>
            </a:r>
          </a:p>
          <a:p>
            <a:r>
              <a:rPr lang="en-US" dirty="0"/>
              <a:t>Medications </a:t>
            </a:r>
          </a:p>
          <a:p>
            <a:pPr lvl="1"/>
            <a:r>
              <a:rPr lang="en-US" dirty="0"/>
              <a:t>Nicotine replacement products</a:t>
            </a:r>
          </a:p>
          <a:p>
            <a:r>
              <a:rPr lang="en-US" dirty="0"/>
              <a:t>Counseling </a:t>
            </a:r>
          </a:p>
          <a:p>
            <a:pPr lvl="1"/>
            <a:r>
              <a:rPr lang="en-US" dirty="0"/>
              <a:t>Working with a counselor to find ways not to smoke and figure out the triggers that could lead to smoking again </a:t>
            </a:r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A6FC-C4CB-BE46-9147-290D11B2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00" y="643467"/>
            <a:ext cx="3946393" cy="19562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Nicotine Replacement 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D58FE-0D40-D741-B604-996E4C020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3257" y="572756"/>
            <a:ext cx="6737071" cy="231112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Most commonly used way to reduce withdrawal feelings by giving small amounts of nicotine to slowly reduce the urge to smoke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Types of nicotine replacement therapy include: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Nicotine Patch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Nicotine Gum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Nicotine Lozenge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Inhaler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Nasal spray </a:t>
            </a:r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28836F-1D2A-454E-AC79-6DFADFB83A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468" y="3154061"/>
            <a:ext cx="10926860" cy="27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8BEA-FF03-3842-96DE-79398D0F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000" dirty="0"/>
              <a:t>Nicotine Patch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6C9B-4792-A44D-9D60-5896C5FD0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6" y="2247153"/>
            <a:ext cx="3358084" cy="35440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Also known as transdermal patch are applied to the skin and steadily deliver small amounts of nicotine </a:t>
            </a:r>
          </a:p>
          <a:p>
            <a:r>
              <a:rPr lang="en-US" sz="1800" dirty="0"/>
              <a:t>Available in different doses delivering between 5mg and 22mg of nicotine over 24-hour period </a:t>
            </a:r>
          </a:p>
          <a:p>
            <a:r>
              <a:rPr lang="en-US" sz="1800" dirty="0"/>
              <a:t>No need for a prescription </a:t>
            </a:r>
          </a:p>
        </p:txBody>
      </p:sp>
      <p:pic>
        <p:nvPicPr>
          <p:cNvPr id="6" name="Content Placeholder 5" descr="A picture containing person, tattoo, woman, food&#10;&#10;Description automatically generated">
            <a:extLst>
              <a:ext uri="{FF2B5EF4-FFF2-40B4-BE49-F238E27FC236}">
                <a16:creationId xmlns:a16="http://schemas.microsoft.com/office/drawing/2014/main" id="{E07BA5C1-E52B-E540-AD29-FDF52E117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70943" y="643466"/>
            <a:ext cx="5121994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9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9C7A-BFD2-2F45-9844-CA652B22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Nicotine Gum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D6F9-9DB7-5E48-A875-979632117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279176"/>
            <a:ext cx="5978072" cy="34156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First nicotine replacement therapy to be introduced </a:t>
            </a:r>
          </a:p>
          <a:p>
            <a:r>
              <a:rPr lang="en-US" dirty="0"/>
              <a:t>Chewed intermittently until you get a tingling feeling then its held in the mouth </a:t>
            </a:r>
          </a:p>
          <a:p>
            <a:r>
              <a:rPr lang="en-US" dirty="0"/>
              <a:t>Available in 2mg and 4mg dosages </a:t>
            </a:r>
          </a:p>
          <a:p>
            <a:r>
              <a:rPr lang="en-US" dirty="0"/>
              <a:t>No need for a prescription, over the counter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FDA160-E19D-2146-A77E-8D1C16AA15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1131" y="2160588"/>
            <a:ext cx="3881437" cy="3881437"/>
          </a:xfrm>
          <a:prstGeom prst="rect">
            <a:avLst/>
          </a:prstGeom>
        </p:spPr>
      </p:pic>
      <p:pic>
        <p:nvPicPr>
          <p:cNvPr id="8" name="Picture 7" descr="A picture containing fruit&#10;&#10;Description automatically generated">
            <a:extLst>
              <a:ext uri="{FF2B5EF4-FFF2-40B4-BE49-F238E27FC236}">
                <a16:creationId xmlns:a16="http://schemas.microsoft.com/office/drawing/2014/main" id="{E142600E-9D42-9D49-ACEA-0992A82CB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233" y="643467"/>
            <a:ext cx="2624667" cy="2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2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7047-D0F3-5E4F-A5D7-0531C52B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Nicotine Lozenge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9DC2-F6B3-F74D-A988-6AEA11406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279176"/>
            <a:ext cx="5978072" cy="34156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Over the counter </a:t>
            </a:r>
          </a:p>
          <a:p>
            <a:r>
              <a:rPr lang="en-US" dirty="0"/>
              <a:t>Available in 2mg and 4mg formulations </a:t>
            </a:r>
          </a:p>
          <a:p>
            <a:r>
              <a:rPr lang="en-US" dirty="0"/>
              <a:t>Releases nicotine as it slowly dissolves in the mouth</a:t>
            </a:r>
          </a:p>
          <a:p>
            <a:r>
              <a:rPr lang="en-US" dirty="0"/>
              <a:t>Nicotine is absorbed through the buccal mucosa and delivered into systemic circulation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C60E1A-6FEF-3B49-984B-304E784098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4759" r="18580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4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4673-422E-6E43-8356-85E333F9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Inhaler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B8366-8697-BC43-A7AE-317F4000B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6" y="2247153"/>
            <a:ext cx="3358084" cy="35440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Need a prescription </a:t>
            </a:r>
          </a:p>
          <a:p>
            <a:r>
              <a:rPr lang="en-US" sz="1800"/>
              <a:t>Nicotine is delivered by inhaling it through a mouthpiece that’s attached to a plastic cartridge </a:t>
            </a:r>
          </a:p>
          <a:p>
            <a:pPr lvl="1"/>
            <a:r>
              <a:rPr lang="en-US" sz="1800"/>
              <a:t>Contains about 10mg of nicotine </a:t>
            </a:r>
          </a:p>
        </p:txBody>
      </p:sp>
      <p:pic>
        <p:nvPicPr>
          <p:cNvPr id="6" name="Content Placeholder 5" descr="A picture containing green, sitting&#10;&#10;Description automatically generated">
            <a:extLst>
              <a:ext uri="{FF2B5EF4-FFF2-40B4-BE49-F238E27FC236}">
                <a16:creationId xmlns:a16="http://schemas.microsoft.com/office/drawing/2014/main" id="{54117FAC-EDD9-3A4B-A26E-C4761041C7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72024" y="643466"/>
            <a:ext cx="5119832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F717-5456-A243-926D-CF3AC92E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/>
              <a:t>Nasal Spray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FFE-D8B1-7D48-9083-477010CE6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3078749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Need a prescription </a:t>
            </a:r>
          </a:p>
          <a:p>
            <a:r>
              <a:rPr lang="en-US" sz="1600"/>
              <a:t>A multi-dose bottle containing nicotine with a pump mechanism </a:t>
            </a:r>
          </a:p>
          <a:p>
            <a:r>
              <a:rPr lang="en-US" sz="1600"/>
              <a:t>Delivers 0.5 mg of nicotine with one squirt to each nostril </a:t>
            </a:r>
          </a:p>
          <a:p>
            <a:endParaRPr lang="en-US" sz="1600"/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DD04E3C-B63D-1A42-B828-A73D81CAB7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346" r="-1" b="6670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5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A98F-0BF8-0B41-9E81-E177D09E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/>
              <a:t>The 5 A’s to Intervention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D5D81-4F76-FC44-85E6-2856A7EA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en-US" dirty="0"/>
              <a:t>Ask – identify and document that status of the patient by asking them about their tobacco usage 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/>
              <a:t>Advise – suggest and urge the user to quit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/>
              <a:t>Assess – check if the user is willing to quit 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/>
              <a:t>Assist – help the patient quit by using counseling or pharmacotherapy 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/>
              <a:t>Arrange – do follow-ups with the patient, either in person or by telephone, within the first week </a:t>
            </a:r>
          </a:p>
        </p:txBody>
      </p:sp>
    </p:spTree>
    <p:extLst>
      <p:ext uri="{BB962C8B-B14F-4D97-AF65-F5344CB8AC3E}">
        <p14:creationId xmlns:p14="http://schemas.microsoft.com/office/powerpoint/2010/main" val="830150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623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Smoking Cessation </vt:lpstr>
      <vt:lpstr>Ways to Quit Smoking </vt:lpstr>
      <vt:lpstr>Nicotine Replacement Therapy </vt:lpstr>
      <vt:lpstr>Nicotine Patch </vt:lpstr>
      <vt:lpstr>Nicotine Gum</vt:lpstr>
      <vt:lpstr>Nicotine Lozenge </vt:lpstr>
      <vt:lpstr>Inhaler </vt:lpstr>
      <vt:lpstr>Nasal Spray </vt:lpstr>
      <vt:lpstr>The 5 A’s to Intervention </vt:lpstr>
      <vt:lpstr>Health Benefits of Quitting  </vt:lpstr>
      <vt:lpstr>Need help quitting?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 Cessation </dc:title>
  <dc:creator>Microsoft Office User</dc:creator>
  <cp:lastModifiedBy>Erika Blaskay, RN</cp:lastModifiedBy>
  <cp:revision>3</cp:revision>
  <dcterms:created xsi:type="dcterms:W3CDTF">2020-01-02T16:08:28Z</dcterms:created>
  <dcterms:modified xsi:type="dcterms:W3CDTF">2020-01-30T19:39:45Z</dcterms:modified>
</cp:coreProperties>
</file>