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65" r:id="rId3"/>
    <p:sldId id="277" r:id="rId4"/>
    <p:sldId id="258" r:id="rId5"/>
    <p:sldId id="279" r:id="rId6"/>
    <p:sldId id="266" r:id="rId7"/>
    <p:sldId id="282" r:id="rId8"/>
    <p:sldId id="280" r:id="rId9"/>
    <p:sldId id="278" r:id="rId10"/>
    <p:sldId id="269" r:id="rId11"/>
    <p:sldId id="259" r:id="rId12"/>
    <p:sldId id="267" r:id="rId13"/>
    <p:sldId id="268" r:id="rId14"/>
    <p:sldId id="260" r:id="rId15"/>
    <p:sldId id="261" r:id="rId16"/>
    <p:sldId id="272" r:id="rId17"/>
    <p:sldId id="270" r:id="rId18"/>
    <p:sldId id="271" r:id="rId19"/>
    <p:sldId id="283" r:id="rId20"/>
    <p:sldId id="262" r:id="rId21"/>
    <p:sldId id="273" r:id="rId22"/>
    <p:sldId id="274" r:id="rId23"/>
    <p:sldId id="284" r:id="rId24"/>
    <p:sldId id="263" r:id="rId25"/>
    <p:sldId id="275" r:id="rId26"/>
    <p:sldId id="285" r:id="rId27"/>
    <p:sldId id="257" r:id="rId28"/>
    <p:sldId id="276" r:id="rId29"/>
    <p:sldId id="2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509" autoAdjust="0"/>
    <p:restoredTop sz="71127" autoAdjust="0"/>
  </p:normalViewPr>
  <p:slideViewPr>
    <p:cSldViewPr snapToGrid="0">
      <p:cViewPr varScale="1">
        <p:scale>
          <a:sx n="86" d="100"/>
          <a:sy n="86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F5577-2673-4D63-BCF5-DA7AC1F670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57C366A-6525-4634-A390-301482108C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Only </a:t>
          </a:r>
          <a:r>
            <a:rPr lang="en-US" b="1" dirty="0"/>
            <a:t>11% </a:t>
          </a:r>
          <a:r>
            <a:rPr lang="en-US" dirty="0"/>
            <a:t>of college student sleep well consistently </a:t>
          </a:r>
        </a:p>
      </dgm:t>
    </dgm:pt>
    <dgm:pt modelId="{F5D14A12-BEC8-4225-A613-D4222932DD28}" type="parTrans" cxnId="{24136C7A-DDAF-499F-96EF-2B798D35BA65}">
      <dgm:prSet/>
      <dgm:spPr/>
      <dgm:t>
        <a:bodyPr/>
        <a:lstStyle/>
        <a:p>
          <a:endParaRPr lang="en-US"/>
        </a:p>
      </dgm:t>
    </dgm:pt>
    <dgm:pt modelId="{47A6E0A5-EC13-4506-8EF9-8660A44C32A0}" type="sibTrans" cxnId="{24136C7A-DDAF-499F-96EF-2B798D35BA65}">
      <dgm:prSet/>
      <dgm:spPr/>
      <dgm:t>
        <a:bodyPr/>
        <a:lstStyle/>
        <a:p>
          <a:endParaRPr lang="en-US"/>
        </a:p>
      </dgm:t>
    </dgm:pt>
    <dgm:pt modelId="{73C19A23-E729-4065-93F3-25AF317E48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40% </a:t>
          </a:r>
          <a:r>
            <a:rPr lang="en-US" dirty="0"/>
            <a:t>feel well rested no more than two days a week</a:t>
          </a:r>
        </a:p>
      </dgm:t>
    </dgm:pt>
    <dgm:pt modelId="{A586A716-3B84-46BF-9055-890B7B8828FA}" type="parTrans" cxnId="{35CEBB4B-F5A7-42F9-B9A3-F034E1045351}">
      <dgm:prSet/>
      <dgm:spPr/>
      <dgm:t>
        <a:bodyPr/>
        <a:lstStyle/>
        <a:p>
          <a:endParaRPr lang="en-US"/>
        </a:p>
      </dgm:t>
    </dgm:pt>
    <dgm:pt modelId="{7DF0BAC3-E039-4CD8-9645-2655BEEE421F}" type="sibTrans" cxnId="{35CEBB4B-F5A7-42F9-B9A3-F034E1045351}">
      <dgm:prSet/>
      <dgm:spPr/>
      <dgm:t>
        <a:bodyPr/>
        <a:lstStyle/>
        <a:p>
          <a:endParaRPr lang="en-US"/>
        </a:p>
      </dgm:t>
    </dgm:pt>
    <dgm:pt modelId="{6BAD54F8-3729-6945-945B-4F1A08AF36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College students who pull “all </a:t>
          </a:r>
          <a:r>
            <a:rPr lang="en-US" dirty="0" err="1"/>
            <a:t>nighters</a:t>
          </a:r>
          <a:r>
            <a:rPr lang="en-US" dirty="0"/>
            <a:t>” are more likely to have a lower GPA </a:t>
          </a:r>
        </a:p>
      </dgm:t>
    </dgm:pt>
    <dgm:pt modelId="{8E013BB1-5BFE-AD48-B9AC-3DF478F960E1}" type="parTrans" cxnId="{D0A3E4E3-6FED-6642-9CF3-76EA90EB6CBB}">
      <dgm:prSet/>
      <dgm:spPr/>
      <dgm:t>
        <a:bodyPr/>
        <a:lstStyle/>
        <a:p>
          <a:endParaRPr lang="en-US"/>
        </a:p>
      </dgm:t>
    </dgm:pt>
    <dgm:pt modelId="{6AD822C8-7653-F148-8AA1-365CB4D5EBD9}" type="sibTrans" cxnId="{D0A3E4E3-6FED-6642-9CF3-76EA90EB6CBB}">
      <dgm:prSet/>
      <dgm:spPr/>
      <dgm:t>
        <a:bodyPr/>
        <a:lstStyle/>
        <a:p>
          <a:endParaRPr lang="en-US"/>
        </a:p>
      </dgm:t>
    </dgm:pt>
    <dgm:pt modelId="{DDBBEE3C-6F76-4FA4-A623-994E758737C5}" type="pres">
      <dgm:prSet presAssocID="{0BBF5577-2673-4D63-BCF5-DA7AC1F67071}" presName="root" presStyleCnt="0">
        <dgm:presLayoutVars>
          <dgm:dir/>
          <dgm:resizeHandles val="exact"/>
        </dgm:presLayoutVars>
      </dgm:prSet>
      <dgm:spPr/>
    </dgm:pt>
    <dgm:pt modelId="{82FE3054-205F-4E1F-8C95-3079D7BB2004}" type="pres">
      <dgm:prSet presAssocID="{E57C366A-6525-4634-A390-301482108CF4}" presName="compNode" presStyleCnt="0"/>
      <dgm:spPr/>
    </dgm:pt>
    <dgm:pt modelId="{2DB76805-0141-4FBD-AEDA-9B57DA74C407}" type="pres">
      <dgm:prSet presAssocID="{E57C366A-6525-4634-A390-301482108CF4}" presName="bgRect" presStyleLbl="bgShp" presStyleIdx="0" presStyleCnt="3"/>
      <dgm:spPr/>
    </dgm:pt>
    <dgm:pt modelId="{768F74A4-6F68-4010-81CE-06F7EAB0F5D6}" type="pres">
      <dgm:prSet presAssocID="{E57C366A-6525-4634-A390-301482108CF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C617D11-B5EA-4216-8D9E-0580161E592E}" type="pres">
      <dgm:prSet presAssocID="{E57C366A-6525-4634-A390-301482108CF4}" presName="spaceRect" presStyleCnt="0"/>
      <dgm:spPr/>
    </dgm:pt>
    <dgm:pt modelId="{4237879D-BD15-4CEB-AD70-3B1FEC5FB3AC}" type="pres">
      <dgm:prSet presAssocID="{E57C366A-6525-4634-A390-301482108CF4}" presName="parTx" presStyleLbl="revTx" presStyleIdx="0" presStyleCnt="3">
        <dgm:presLayoutVars>
          <dgm:chMax val="0"/>
          <dgm:chPref val="0"/>
        </dgm:presLayoutVars>
      </dgm:prSet>
      <dgm:spPr/>
    </dgm:pt>
    <dgm:pt modelId="{E11D7ED9-9BD1-44F7-8A57-23B6AC20AE84}" type="pres">
      <dgm:prSet presAssocID="{47A6E0A5-EC13-4506-8EF9-8660A44C32A0}" presName="sibTrans" presStyleCnt="0"/>
      <dgm:spPr/>
    </dgm:pt>
    <dgm:pt modelId="{EAFAECBB-8F8D-48DA-8216-6887BB5C3B91}" type="pres">
      <dgm:prSet presAssocID="{73C19A23-E729-4065-93F3-25AF317E48CB}" presName="compNode" presStyleCnt="0"/>
      <dgm:spPr/>
    </dgm:pt>
    <dgm:pt modelId="{615575E9-B5E6-4B70-9DD0-B12F79293E6B}" type="pres">
      <dgm:prSet presAssocID="{73C19A23-E729-4065-93F3-25AF317E48CB}" presName="bgRect" presStyleLbl="bgShp" presStyleIdx="1" presStyleCnt="3"/>
      <dgm:spPr/>
    </dgm:pt>
    <dgm:pt modelId="{6BC8C737-69CD-40E2-87B1-9264D0E41400}" type="pres">
      <dgm:prSet presAssocID="{73C19A23-E729-4065-93F3-25AF317E48C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4778BFC6-09E1-4066-B0C9-A4B2C37F88CF}" type="pres">
      <dgm:prSet presAssocID="{73C19A23-E729-4065-93F3-25AF317E48CB}" presName="spaceRect" presStyleCnt="0"/>
      <dgm:spPr/>
    </dgm:pt>
    <dgm:pt modelId="{43B2AA76-08D4-4429-BEBF-530D06EF44EE}" type="pres">
      <dgm:prSet presAssocID="{73C19A23-E729-4065-93F3-25AF317E48CB}" presName="parTx" presStyleLbl="revTx" presStyleIdx="1" presStyleCnt="3">
        <dgm:presLayoutVars>
          <dgm:chMax val="0"/>
          <dgm:chPref val="0"/>
        </dgm:presLayoutVars>
      </dgm:prSet>
      <dgm:spPr/>
    </dgm:pt>
    <dgm:pt modelId="{07E2461F-B6A7-854B-80C8-14C3883013D5}" type="pres">
      <dgm:prSet presAssocID="{7DF0BAC3-E039-4CD8-9645-2655BEEE421F}" presName="sibTrans" presStyleCnt="0"/>
      <dgm:spPr/>
    </dgm:pt>
    <dgm:pt modelId="{DA0AB363-A841-D04F-9EED-B0739D5A69FB}" type="pres">
      <dgm:prSet presAssocID="{6BAD54F8-3729-6945-945B-4F1A08AF3672}" presName="compNode" presStyleCnt="0"/>
      <dgm:spPr/>
    </dgm:pt>
    <dgm:pt modelId="{2ECFC2F6-7E09-CD4C-ACA4-75EFE77FB0C4}" type="pres">
      <dgm:prSet presAssocID="{6BAD54F8-3729-6945-945B-4F1A08AF3672}" presName="bgRect" presStyleLbl="bgShp" presStyleIdx="2" presStyleCnt="3"/>
      <dgm:spPr/>
    </dgm:pt>
    <dgm:pt modelId="{E57B8B2E-99B6-884A-8062-938A63A41EB7}" type="pres">
      <dgm:prSet presAssocID="{6BAD54F8-3729-6945-945B-4F1A08AF367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FB13E3-06DE-5641-8674-22CACD92A478}" type="pres">
      <dgm:prSet presAssocID="{6BAD54F8-3729-6945-945B-4F1A08AF3672}" presName="spaceRect" presStyleCnt="0"/>
      <dgm:spPr/>
    </dgm:pt>
    <dgm:pt modelId="{F5A55FBC-9668-654F-8C96-91C838490065}" type="pres">
      <dgm:prSet presAssocID="{6BAD54F8-3729-6945-945B-4F1A08AF367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5CEBB4B-F5A7-42F9-B9A3-F034E1045351}" srcId="{0BBF5577-2673-4D63-BCF5-DA7AC1F67071}" destId="{73C19A23-E729-4065-93F3-25AF317E48CB}" srcOrd="1" destOrd="0" parTransId="{A586A716-3B84-46BF-9055-890B7B8828FA}" sibTransId="{7DF0BAC3-E039-4CD8-9645-2655BEEE421F}"/>
    <dgm:cxn modelId="{88DBF15A-4BAE-B14E-97D7-BA531850DDE3}" type="presOf" srcId="{6BAD54F8-3729-6945-945B-4F1A08AF3672}" destId="{F5A55FBC-9668-654F-8C96-91C838490065}" srcOrd="0" destOrd="0" presId="urn:microsoft.com/office/officeart/2018/2/layout/IconVerticalSolidList"/>
    <dgm:cxn modelId="{7F35585F-862F-4F80-8B6E-1DA44D5FB2FE}" type="presOf" srcId="{0BBF5577-2673-4D63-BCF5-DA7AC1F67071}" destId="{DDBBEE3C-6F76-4FA4-A623-994E758737C5}" srcOrd="0" destOrd="0" presId="urn:microsoft.com/office/officeart/2018/2/layout/IconVerticalSolidList"/>
    <dgm:cxn modelId="{E720C76C-83FB-4D40-88B9-76A6795F880B}" type="presOf" srcId="{E57C366A-6525-4634-A390-301482108CF4}" destId="{4237879D-BD15-4CEB-AD70-3B1FEC5FB3AC}" srcOrd="0" destOrd="0" presId="urn:microsoft.com/office/officeart/2018/2/layout/IconVerticalSolidList"/>
    <dgm:cxn modelId="{24136C7A-DDAF-499F-96EF-2B798D35BA65}" srcId="{0BBF5577-2673-4D63-BCF5-DA7AC1F67071}" destId="{E57C366A-6525-4634-A390-301482108CF4}" srcOrd="0" destOrd="0" parTransId="{F5D14A12-BEC8-4225-A613-D4222932DD28}" sibTransId="{47A6E0A5-EC13-4506-8EF9-8660A44C32A0}"/>
    <dgm:cxn modelId="{B349B29F-E28E-436F-B39B-6A4E0866EA52}" type="presOf" srcId="{73C19A23-E729-4065-93F3-25AF317E48CB}" destId="{43B2AA76-08D4-4429-BEBF-530D06EF44EE}" srcOrd="0" destOrd="0" presId="urn:microsoft.com/office/officeart/2018/2/layout/IconVerticalSolidList"/>
    <dgm:cxn modelId="{D0A3E4E3-6FED-6642-9CF3-76EA90EB6CBB}" srcId="{0BBF5577-2673-4D63-BCF5-DA7AC1F67071}" destId="{6BAD54F8-3729-6945-945B-4F1A08AF3672}" srcOrd="2" destOrd="0" parTransId="{8E013BB1-5BFE-AD48-B9AC-3DF478F960E1}" sibTransId="{6AD822C8-7653-F148-8AA1-365CB4D5EBD9}"/>
    <dgm:cxn modelId="{5E1437A8-BA6D-471C-8D1E-F6205A5BE8F5}" type="presParOf" srcId="{DDBBEE3C-6F76-4FA4-A623-994E758737C5}" destId="{82FE3054-205F-4E1F-8C95-3079D7BB2004}" srcOrd="0" destOrd="0" presId="urn:microsoft.com/office/officeart/2018/2/layout/IconVerticalSolidList"/>
    <dgm:cxn modelId="{BEFDADC7-8B91-4EF3-B5FF-67C3CD93BDA2}" type="presParOf" srcId="{82FE3054-205F-4E1F-8C95-3079D7BB2004}" destId="{2DB76805-0141-4FBD-AEDA-9B57DA74C407}" srcOrd="0" destOrd="0" presId="urn:microsoft.com/office/officeart/2018/2/layout/IconVerticalSolidList"/>
    <dgm:cxn modelId="{06132CCC-BBA2-48ED-94BE-AD5C051D0672}" type="presParOf" srcId="{82FE3054-205F-4E1F-8C95-3079D7BB2004}" destId="{768F74A4-6F68-4010-81CE-06F7EAB0F5D6}" srcOrd="1" destOrd="0" presId="urn:microsoft.com/office/officeart/2018/2/layout/IconVerticalSolidList"/>
    <dgm:cxn modelId="{A7F75F92-C367-4515-8595-94D917D3472D}" type="presParOf" srcId="{82FE3054-205F-4E1F-8C95-3079D7BB2004}" destId="{5C617D11-B5EA-4216-8D9E-0580161E592E}" srcOrd="2" destOrd="0" presId="urn:microsoft.com/office/officeart/2018/2/layout/IconVerticalSolidList"/>
    <dgm:cxn modelId="{79EACD8F-9F70-469D-B163-9FD4843377DF}" type="presParOf" srcId="{82FE3054-205F-4E1F-8C95-3079D7BB2004}" destId="{4237879D-BD15-4CEB-AD70-3B1FEC5FB3AC}" srcOrd="3" destOrd="0" presId="urn:microsoft.com/office/officeart/2018/2/layout/IconVerticalSolidList"/>
    <dgm:cxn modelId="{389C5AF0-DA90-4362-A663-3F4C04412D05}" type="presParOf" srcId="{DDBBEE3C-6F76-4FA4-A623-994E758737C5}" destId="{E11D7ED9-9BD1-44F7-8A57-23B6AC20AE84}" srcOrd="1" destOrd="0" presId="urn:microsoft.com/office/officeart/2018/2/layout/IconVerticalSolidList"/>
    <dgm:cxn modelId="{058C707A-FFD4-4481-9A76-7C9586013910}" type="presParOf" srcId="{DDBBEE3C-6F76-4FA4-A623-994E758737C5}" destId="{EAFAECBB-8F8D-48DA-8216-6887BB5C3B91}" srcOrd="2" destOrd="0" presId="urn:microsoft.com/office/officeart/2018/2/layout/IconVerticalSolidList"/>
    <dgm:cxn modelId="{F8EC655A-1906-4C30-89BE-40C76D9A4F1E}" type="presParOf" srcId="{EAFAECBB-8F8D-48DA-8216-6887BB5C3B91}" destId="{615575E9-B5E6-4B70-9DD0-B12F79293E6B}" srcOrd="0" destOrd="0" presId="urn:microsoft.com/office/officeart/2018/2/layout/IconVerticalSolidList"/>
    <dgm:cxn modelId="{E4231AA9-DF6C-4B6A-8E83-A841CB2B16ED}" type="presParOf" srcId="{EAFAECBB-8F8D-48DA-8216-6887BB5C3B91}" destId="{6BC8C737-69CD-40E2-87B1-9264D0E41400}" srcOrd="1" destOrd="0" presId="urn:microsoft.com/office/officeart/2018/2/layout/IconVerticalSolidList"/>
    <dgm:cxn modelId="{7A1DAC94-204B-4631-8100-89CA1514CABD}" type="presParOf" srcId="{EAFAECBB-8F8D-48DA-8216-6887BB5C3B91}" destId="{4778BFC6-09E1-4066-B0C9-A4B2C37F88CF}" srcOrd="2" destOrd="0" presId="urn:microsoft.com/office/officeart/2018/2/layout/IconVerticalSolidList"/>
    <dgm:cxn modelId="{C08C3563-1DF6-4A28-A409-F1A2FD172FF6}" type="presParOf" srcId="{EAFAECBB-8F8D-48DA-8216-6887BB5C3B91}" destId="{43B2AA76-08D4-4429-BEBF-530D06EF44EE}" srcOrd="3" destOrd="0" presId="urn:microsoft.com/office/officeart/2018/2/layout/IconVerticalSolidList"/>
    <dgm:cxn modelId="{68675730-2760-C44F-A09B-241E4A1C3902}" type="presParOf" srcId="{DDBBEE3C-6F76-4FA4-A623-994E758737C5}" destId="{07E2461F-B6A7-854B-80C8-14C3883013D5}" srcOrd="3" destOrd="0" presId="urn:microsoft.com/office/officeart/2018/2/layout/IconVerticalSolidList"/>
    <dgm:cxn modelId="{AFFA1180-CA91-5E4E-8E61-9664419AED8A}" type="presParOf" srcId="{DDBBEE3C-6F76-4FA4-A623-994E758737C5}" destId="{DA0AB363-A841-D04F-9EED-B0739D5A69FB}" srcOrd="4" destOrd="0" presId="urn:microsoft.com/office/officeart/2018/2/layout/IconVerticalSolidList"/>
    <dgm:cxn modelId="{556492BC-D3BE-3043-BA55-357D3B82C96D}" type="presParOf" srcId="{DA0AB363-A841-D04F-9EED-B0739D5A69FB}" destId="{2ECFC2F6-7E09-CD4C-ACA4-75EFE77FB0C4}" srcOrd="0" destOrd="0" presId="urn:microsoft.com/office/officeart/2018/2/layout/IconVerticalSolidList"/>
    <dgm:cxn modelId="{1C7A7FCB-FF24-D94A-82A4-9002502D7504}" type="presParOf" srcId="{DA0AB363-A841-D04F-9EED-B0739D5A69FB}" destId="{E57B8B2E-99B6-884A-8062-938A63A41EB7}" srcOrd="1" destOrd="0" presId="urn:microsoft.com/office/officeart/2018/2/layout/IconVerticalSolidList"/>
    <dgm:cxn modelId="{BEF0B15D-75C5-FB40-B4D1-CC2F52811D02}" type="presParOf" srcId="{DA0AB363-A841-D04F-9EED-B0739D5A69FB}" destId="{81FB13E3-06DE-5641-8674-22CACD92A478}" srcOrd="2" destOrd="0" presId="urn:microsoft.com/office/officeart/2018/2/layout/IconVerticalSolidList"/>
    <dgm:cxn modelId="{74033A13-094D-9E4E-8445-5DA3EB78BA84}" type="presParOf" srcId="{DA0AB363-A841-D04F-9EED-B0739D5A69FB}" destId="{F5A55FBC-9668-654F-8C96-91C8384900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76805-0141-4FBD-AEDA-9B57DA74C407}">
      <dsp:nvSpPr>
        <dsp:cNvPr id="0" name=""/>
        <dsp:cNvSpPr/>
      </dsp:nvSpPr>
      <dsp:spPr>
        <a:xfrm>
          <a:off x="0" y="607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F74A4-6F68-4010-81CE-06F7EAB0F5D6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7879D-BD15-4CEB-AD70-3B1FEC5FB3AC}">
      <dsp:nvSpPr>
        <dsp:cNvPr id="0" name=""/>
        <dsp:cNvSpPr/>
      </dsp:nvSpPr>
      <dsp:spPr>
        <a:xfrm>
          <a:off x="1642860" y="607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Only </a:t>
          </a:r>
          <a:r>
            <a:rPr lang="en-US" sz="2500" b="1" kern="1200" dirty="0"/>
            <a:t>11% </a:t>
          </a:r>
          <a:r>
            <a:rPr lang="en-US" sz="2500" kern="1200" dirty="0"/>
            <a:t>of college student sleep well consistently </a:t>
          </a:r>
        </a:p>
      </dsp:txBody>
      <dsp:txXfrm>
        <a:off x="1642860" y="607"/>
        <a:ext cx="4985943" cy="1422390"/>
      </dsp:txXfrm>
    </dsp:sp>
    <dsp:sp modelId="{615575E9-B5E6-4B70-9DD0-B12F79293E6B}">
      <dsp:nvSpPr>
        <dsp:cNvPr id="0" name=""/>
        <dsp:cNvSpPr/>
      </dsp:nvSpPr>
      <dsp:spPr>
        <a:xfrm>
          <a:off x="0" y="1778595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8C737-69CD-40E2-87B1-9264D0E41400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2AA76-08D4-4429-BEBF-530D06EF44EE}">
      <dsp:nvSpPr>
        <dsp:cNvPr id="0" name=""/>
        <dsp:cNvSpPr/>
      </dsp:nvSpPr>
      <dsp:spPr>
        <a:xfrm>
          <a:off x="1642860" y="1778595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40% </a:t>
          </a:r>
          <a:r>
            <a:rPr lang="en-US" sz="2500" kern="1200" dirty="0"/>
            <a:t>feel well rested no more than two days a week</a:t>
          </a:r>
        </a:p>
      </dsp:txBody>
      <dsp:txXfrm>
        <a:off x="1642860" y="1778595"/>
        <a:ext cx="4985943" cy="1422390"/>
      </dsp:txXfrm>
    </dsp:sp>
    <dsp:sp modelId="{2ECFC2F6-7E09-CD4C-ACA4-75EFE77FB0C4}">
      <dsp:nvSpPr>
        <dsp:cNvPr id="0" name=""/>
        <dsp:cNvSpPr/>
      </dsp:nvSpPr>
      <dsp:spPr>
        <a:xfrm>
          <a:off x="0" y="3556583"/>
          <a:ext cx="6628804" cy="142239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B8B2E-99B6-884A-8062-938A63A41EB7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55FBC-9668-654F-8C96-91C838490065}">
      <dsp:nvSpPr>
        <dsp:cNvPr id="0" name=""/>
        <dsp:cNvSpPr/>
      </dsp:nvSpPr>
      <dsp:spPr>
        <a:xfrm>
          <a:off x="1642860" y="3556583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College students who pull “all </a:t>
          </a:r>
          <a:r>
            <a:rPr lang="en-US" sz="2500" kern="1200" dirty="0" err="1"/>
            <a:t>nighters</a:t>
          </a:r>
          <a:r>
            <a:rPr lang="en-US" sz="2500" kern="1200" dirty="0"/>
            <a:t>” are more likely to have a lower GPA </a:t>
          </a:r>
        </a:p>
      </dsp:txBody>
      <dsp:txXfrm>
        <a:off x="1642860" y="3556583"/>
        <a:ext cx="4985943" cy="1422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B6BF3-DC48-4897-B6CF-094F38F03FE9}" type="datetimeFigureOut">
              <a:rPr lang="en-US" smtClean="0"/>
              <a:t>12/16/20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F77CC-2BED-44A5-9D33-E65D9CC1C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8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F77CC-2BED-44A5-9D33-E65D9CC1CA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9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F77CC-2BED-44A5-9D33-E65D9CC1CA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34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F77CC-2BED-44A5-9D33-E65D9CC1CA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72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F77CC-2BED-44A5-9D33-E65D9CC1CA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8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F77CC-2BED-44A5-9D33-E65D9CC1CA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99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www.sleepfoundation.org</a:t>
            </a:r>
            <a:r>
              <a:rPr lang="en-US" dirty="0"/>
              <a:t>/sleep-apnea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F77CC-2BED-44A5-9D33-E65D9CC1CA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31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F77CC-2BED-44A5-9D33-E65D9CC1CA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38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F77CC-2BED-44A5-9D33-E65D9CC1CA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5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F77CC-2BED-44A5-9D33-E65D9CC1CA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60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F77CC-2BED-44A5-9D33-E65D9CC1CA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59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F77CC-2BED-44A5-9D33-E65D9CC1CA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1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F77CC-2BED-44A5-9D33-E65D9CC1CA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95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audience for listening to presentation.  Offer contact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F77CC-2BED-44A5-9D33-E65D9CC1CA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53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F77CC-2BED-44A5-9D33-E65D9CC1CA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99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www.nature.com</a:t>
            </a:r>
            <a:r>
              <a:rPr lang="en-US" dirty="0"/>
              <a:t>/articles/s41591-018-0271-8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F77CC-2BED-44A5-9D33-E65D9CC1CA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9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F77CC-2BED-44A5-9D33-E65D9CC1CA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83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F77CC-2BED-44A5-9D33-E65D9CC1CA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9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F77CC-2BED-44A5-9D33-E65D9CC1CA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73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F77CC-2BED-44A5-9D33-E65D9CC1CA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F77CC-2BED-44A5-9D33-E65D9CC1CA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7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utetropolis.com/2016/08/22/ugh-another-monday-3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brajkovich.com/2012/10/20/res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health-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Insomnia_icon.sv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rwarakha.com/?p=577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hyperlink" Target="mailto:campushealth@wayne.edu" TargetMode="External"/><Relationship Id="rId7" Type="http://schemas.openxmlformats.org/officeDocument/2006/relationships/hyperlink" Target="https://www.instagram.com/campushealthcenter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CampusHealthCenter" TargetMode="External"/><Relationship Id="rId5" Type="http://schemas.openxmlformats.org/officeDocument/2006/relationships/hyperlink" Target="https://twitter.com/WSUCampusHealth" TargetMode="External"/><Relationship Id="rId4" Type="http://schemas.openxmlformats.org/officeDocument/2006/relationships/hyperlink" Target="https://health.wayne.edu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eepfoundation.org/articles/napping" TargetMode="External"/><Relationship Id="rId13" Type="http://schemas.openxmlformats.org/officeDocument/2006/relationships/hyperlink" Target="https://aasm.org/college-students-getting-enough-sleep-is-vital-to-academic-success/" TargetMode="External"/><Relationship Id="rId3" Type="http://schemas.openxmlformats.org/officeDocument/2006/relationships/hyperlink" Target="https://www.sleepassociation.org/about-sleep/what-is-sleep/" TargetMode="External"/><Relationship Id="rId7" Type="http://schemas.openxmlformats.org/officeDocument/2006/relationships/hyperlink" Target="https://www.nccih.nih.gov/health/melatonin-what-you-need-to-know" TargetMode="External"/><Relationship Id="rId12" Type="http://schemas.openxmlformats.org/officeDocument/2006/relationships/hyperlink" Target="https://www.acha.org/documents/ncha/ACHA-NCHA_Reference_Group_ExecutiveSummary_Fall2007.pdf" TargetMode="External"/><Relationship Id="rId2" Type="http://schemas.openxmlformats.org/officeDocument/2006/relationships/hyperlink" Target="https://www.ninds.nih.gov/Disorders/patient-caregiver-education/understanding-slee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eepfoundation.org/circadian-rhythm" TargetMode="External"/><Relationship Id="rId11" Type="http://schemas.openxmlformats.org/officeDocument/2006/relationships/hyperlink" Target="https://www.cdc.gov/sleep/about_sleep/how_much_sleep.html" TargetMode="External"/><Relationship Id="rId5" Type="http://schemas.openxmlformats.org/officeDocument/2006/relationships/hyperlink" Target="https://www.sleepfoundation.org/articles/stages-of-sleep" TargetMode="External"/><Relationship Id="rId10" Type="http://schemas.openxmlformats.org/officeDocument/2006/relationships/hyperlink" Target="https://www.nhlbi.nih.gov/health-topics/sleep-deprivation-and-deficiency" TargetMode="External"/><Relationship Id="rId4" Type="http://schemas.openxmlformats.org/officeDocument/2006/relationships/hyperlink" Target="https://www.sleepfoundation.org/how-sleep-works" TargetMode="External"/><Relationship Id="rId9" Type="http://schemas.openxmlformats.org/officeDocument/2006/relationships/hyperlink" Target="https://www.sleepassociation.org/about-sleep/dreams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eepfoundation.org/sleep-apnea" TargetMode="External"/><Relationship Id="rId3" Type="http://schemas.openxmlformats.org/officeDocument/2006/relationships/hyperlink" Target="https://www.sleepfoundation.org/sleep-deprivation" TargetMode="External"/><Relationship Id="rId7" Type="http://schemas.openxmlformats.org/officeDocument/2006/relationships/hyperlink" Target="https://www.ninds.nih.gov/Disorders/Patient-Caregiver-Education/Fact-Sheets/Restless-Legs-Syndrome-Fact-Sheet" TargetMode="External"/><Relationship Id="rId12" Type="http://schemas.openxmlformats.org/officeDocument/2006/relationships/hyperlink" Target="http://yoursleep.aasmnet.org/pdf/sleepdiary.pdf" TargetMode="External"/><Relationship Id="rId2" Type="http://schemas.openxmlformats.org/officeDocument/2006/relationships/hyperlink" Target="https://www.nhlbi.nih.gov/health-topics/sleep-deprivation-and-deficienc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nds.nih.gov/Disorders/Patient-Caregiver-Education/Fact-Sheets/Narcolepsy-Fact-Sheet" TargetMode="External"/><Relationship Id="rId11" Type="http://schemas.openxmlformats.org/officeDocument/2006/relationships/hyperlink" Target="https://www.nimh.nih.gov/health/topics/anxiety-disorders/index.shtml" TargetMode="External"/><Relationship Id="rId5" Type="http://schemas.openxmlformats.org/officeDocument/2006/relationships/hyperlink" Target="https://www.nhlbi.nih.gov/health-topics/insomnia" TargetMode="External"/><Relationship Id="rId10" Type="http://schemas.openxmlformats.org/officeDocument/2006/relationships/hyperlink" Target="https://www.cdc.gov/sleep/about_sleep/cant_sleep.html" TargetMode="External"/><Relationship Id="rId4" Type="http://schemas.openxmlformats.org/officeDocument/2006/relationships/hyperlink" Target="https://aasm.org/resources/factsheets/insomnia.pdf" TargetMode="External"/><Relationship Id="rId9" Type="http://schemas.openxmlformats.org/officeDocument/2006/relationships/hyperlink" Target="https://www.sleepfoundation.org/articles/sleep-hygien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6DD7-3758-48A5-9912-4A9ED6673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8917" y="2031809"/>
            <a:ext cx="7625085" cy="1646302"/>
          </a:xfrm>
        </p:spPr>
        <p:txBody>
          <a:bodyPr/>
          <a:lstStyle/>
          <a:p>
            <a:r>
              <a:rPr lang="en-US" sz="4800" dirty="0"/>
              <a:t>Why Your New Year’s Resolution Should Be Getting Enough Sleep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3C5EE-F2FA-4360-A787-33C17FA0A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8800" y="4050833"/>
            <a:ext cx="3635203" cy="2545910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Presented by Evan Gurney</a:t>
            </a:r>
          </a:p>
          <a:p>
            <a:r>
              <a:rPr lang="en-US" sz="3600" dirty="0"/>
              <a:t>WSU MD/MPH Candidate</a:t>
            </a:r>
          </a:p>
          <a:p>
            <a:endParaRPr lang="en-US" sz="3600" dirty="0"/>
          </a:p>
          <a:p>
            <a:r>
              <a:rPr lang="en-US" sz="2200" b="1" dirty="0"/>
              <a:t>Supervised and Reviewed by: </a:t>
            </a:r>
          </a:p>
          <a:p>
            <a:r>
              <a:rPr lang="en-US" sz="2200" b="1" i="1" dirty="0"/>
              <a:t>Karen </a:t>
            </a:r>
            <a:r>
              <a:rPr lang="en-US" sz="2200" b="1" i="1" dirty="0" err="1"/>
              <a:t>Huyghe</a:t>
            </a:r>
            <a:r>
              <a:rPr lang="en-US" sz="2200" b="1" i="1" dirty="0"/>
              <a:t>, MA</a:t>
            </a:r>
            <a:br>
              <a:rPr lang="en-US" sz="2200" i="1" dirty="0"/>
            </a:br>
            <a:r>
              <a:rPr lang="en-US" sz="2200" i="1" dirty="0"/>
              <a:t>Marketing and Public Relations Manager</a:t>
            </a:r>
          </a:p>
          <a:p>
            <a:r>
              <a:rPr lang="en-US" sz="2200" b="1" i="1" dirty="0"/>
              <a:t>Erika </a:t>
            </a:r>
            <a:r>
              <a:rPr lang="en-US" sz="2200" b="1" i="1" dirty="0" err="1"/>
              <a:t>Blaskay</a:t>
            </a:r>
            <a:r>
              <a:rPr lang="en-US" sz="2200" b="1" i="1" dirty="0"/>
              <a:t>, RN</a:t>
            </a:r>
            <a:br>
              <a:rPr lang="en-US" sz="2200" i="1" dirty="0"/>
            </a:br>
            <a:r>
              <a:rPr lang="en-US" sz="2200" i="1" dirty="0"/>
              <a:t>Community Outreach Nurse</a:t>
            </a:r>
            <a:endParaRPr lang="en-US" sz="2200" dirty="0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EE849CDA-DC71-4B3F-BDCE-DD255E44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7853"/>
            <a:ext cx="2693754" cy="8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2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1E99-4622-4645-9340-71EC9F21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914" y="315884"/>
            <a:ext cx="4278281" cy="161451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Why is getting enough sleep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A9687-8324-2A4B-9943-193748E7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144" y="2061557"/>
            <a:ext cx="4441998" cy="46218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Sleep is important for physical, mental, and emotional health, as well as quality of life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Quality sleep improves our ability to learn, remember, and pay attention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Form new pathways during sleep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Improved academic performance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Without enough sleep: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Slower reaction times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Difficulty problem solving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Making more mistakes </a:t>
            </a:r>
          </a:p>
        </p:txBody>
      </p:sp>
      <p:pic>
        <p:nvPicPr>
          <p:cNvPr id="6" name="Picture 5" descr="A dog sitting on the seat of a car&#10;&#10;Description automatically generated">
            <a:extLst>
              <a:ext uri="{FF2B5EF4-FFF2-40B4-BE49-F238E27FC236}">
                <a16:creationId xmlns:a16="http://schemas.microsoft.com/office/drawing/2014/main" id="{53866911-E5E4-264B-9585-D6DE7AD76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3683" y="1363287"/>
            <a:ext cx="4278281" cy="42782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29E3F0-2816-AA42-8F14-0207D5D5E4E0}"/>
              </a:ext>
            </a:extLst>
          </p:cNvPr>
          <p:cNvSpPr/>
          <p:nvPr/>
        </p:nvSpPr>
        <p:spPr>
          <a:xfrm>
            <a:off x="11728017" y="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(9)</a:t>
            </a:r>
          </a:p>
        </p:txBody>
      </p:sp>
    </p:spTree>
    <p:extLst>
      <p:ext uri="{BB962C8B-B14F-4D97-AF65-F5344CB8AC3E}">
        <p14:creationId xmlns:p14="http://schemas.microsoft.com/office/powerpoint/2010/main" val="377858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274B97-05CC-7A42-9F24-5D3089A6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19" y="816638"/>
            <a:ext cx="3611808" cy="53514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Are you getting enough sleep?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D982C-AAAC-484F-AEEE-5034F931A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Most adults need 7-9 hours of sleep a night</a:t>
            </a:r>
          </a:p>
          <a:p>
            <a:r>
              <a:rPr lang="en-US" dirty="0"/>
              <a:t>35% of adults don’t get the recommended amount of sleep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3A9C92-1642-EE4E-B0D0-1B3850C574DD}"/>
              </a:ext>
            </a:extLst>
          </p:cNvPr>
          <p:cNvSpPr/>
          <p:nvPr/>
        </p:nvSpPr>
        <p:spPr>
          <a:xfrm>
            <a:off x="11265143" y="0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(10,11)</a:t>
            </a:r>
          </a:p>
        </p:txBody>
      </p:sp>
    </p:spTree>
    <p:extLst>
      <p:ext uri="{BB962C8B-B14F-4D97-AF65-F5344CB8AC3E}">
        <p14:creationId xmlns:p14="http://schemas.microsoft.com/office/powerpoint/2010/main" val="153586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15207-7250-A04B-A61F-E7219BE34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Sleep deprivation in college</a:t>
            </a:r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1CE78972-E08E-4587-A30B-22720F3582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422062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9CE77A65-B60F-EE4E-BC9A-EC5FCF0D4CE5}"/>
              </a:ext>
            </a:extLst>
          </p:cNvPr>
          <p:cNvSpPr/>
          <p:nvPr/>
        </p:nvSpPr>
        <p:spPr>
          <a:xfrm>
            <a:off x="11301655" y="10707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(12,13)</a:t>
            </a:r>
          </a:p>
        </p:txBody>
      </p:sp>
    </p:spTree>
    <p:extLst>
      <p:ext uri="{BB962C8B-B14F-4D97-AF65-F5344CB8AC3E}">
        <p14:creationId xmlns:p14="http://schemas.microsoft.com/office/powerpoint/2010/main" val="3313175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B76D2-6C45-3D43-8711-AB97D935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165" y="459971"/>
            <a:ext cx="6424440" cy="1320800"/>
          </a:xfrm>
        </p:spPr>
        <p:txBody>
          <a:bodyPr>
            <a:normAutofit/>
          </a:bodyPr>
          <a:lstStyle/>
          <a:p>
            <a:r>
              <a:rPr lang="en-US" dirty="0"/>
              <a:t>Symptoms of sleep deprivation</a:t>
            </a:r>
          </a:p>
        </p:txBody>
      </p:sp>
      <p:pic>
        <p:nvPicPr>
          <p:cNvPr id="5" name="Content Placeholder 4" descr="A picture containing game&#10;&#10;Description automatically generated">
            <a:extLst>
              <a:ext uri="{FF2B5EF4-FFF2-40B4-BE49-F238E27FC236}">
                <a16:creationId xmlns:a16="http://schemas.microsoft.com/office/drawing/2014/main" id="{3FD84FDD-0A0C-5C4D-BFDA-7DC956BFBE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6508" r="34132" b="-2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D50EED-42A0-45A5-9B45-1C0274155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806" y="2072814"/>
            <a:ext cx="6424440" cy="3880773"/>
          </a:xfrm>
        </p:spPr>
        <p:txBody>
          <a:bodyPr>
            <a:normAutofit/>
          </a:bodyPr>
          <a:lstStyle/>
          <a:p>
            <a:r>
              <a:rPr lang="en-US" sz="2400" dirty="0"/>
              <a:t>Not feeling alert or refreshed when you wake up</a:t>
            </a:r>
          </a:p>
          <a:p>
            <a:r>
              <a:rPr lang="en-US" sz="2400" dirty="0"/>
              <a:t>Feeling tired during the day</a:t>
            </a:r>
          </a:p>
          <a:p>
            <a:r>
              <a:rPr lang="en-US" sz="2400" dirty="0"/>
              <a:t>Falling asleep while reading or watching tv</a:t>
            </a:r>
          </a:p>
          <a:p>
            <a:r>
              <a:rPr lang="en-US" sz="2400" dirty="0"/>
              <a:t>Not being able to concentrate </a:t>
            </a:r>
          </a:p>
          <a:p>
            <a:r>
              <a:rPr lang="en-US" sz="2400" dirty="0"/>
              <a:t>Slowed thinking </a:t>
            </a:r>
          </a:p>
          <a:p>
            <a:r>
              <a:rPr lang="en-US" sz="2400" dirty="0"/>
              <a:t>Memory problems</a:t>
            </a:r>
          </a:p>
          <a:p>
            <a:r>
              <a:rPr lang="en-US" sz="2400" dirty="0"/>
              <a:t>Mood changes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394A2E-0F4A-D045-8C35-337AB19CA506}"/>
              </a:ext>
            </a:extLst>
          </p:cNvPr>
          <p:cNvSpPr/>
          <p:nvPr/>
        </p:nvSpPr>
        <p:spPr>
          <a:xfrm>
            <a:off x="11265123" y="40246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(14,15)</a:t>
            </a:r>
          </a:p>
        </p:txBody>
      </p:sp>
    </p:spTree>
    <p:extLst>
      <p:ext uri="{BB962C8B-B14F-4D97-AF65-F5344CB8AC3E}">
        <p14:creationId xmlns:p14="http://schemas.microsoft.com/office/powerpoint/2010/main" val="3581274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ED5F5-5D1C-9143-8AEB-80DAE89F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200" dirty="0"/>
              <a:t>Health effects of sleep deprivation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A6D742-05A0-954C-9963-987C2A71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4953"/>
            <a:ext cx="8596668" cy="443971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Increased risk of accidents or injuries</a:t>
            </a:r>
          </a:p>
          <a:p>
            <a:pPr lvl="1"/>
            <a:r>
              <a:rPr lang="en-US" sz="2000" dirty="0"/>
              <a:t>Car accidents </a:t>
            </a:r>
          </a:p>
          <a:p>
            <a:r>
              <a:rPr lang="en-US" sz="2400" dirty="0"/>
              <a:t>Heart disease</a:t>
            </a:r>
          </a:p>
          <a:p>
            <a:r>
              <a:rPr lang="en-US" sz="2400" dirty="0"/>
              <a:t>High blood pressure</a:t>
            </a:r>
          </a:p>
          <a:p>
            <a:r>
              <a:rPr lang="en-US" sz="2400" dirty="0"/>
              <a:t>Difficulty maintaining a healthy weight</a:t>
            </a:r>
          </a:p>
          <a:p>
            <a:pPr lvl="1"/>
            <a:r>
              <a:rPr lang="en-US" sz="2200" dirty="0"/>
              <a:t>Feel hungrier</a:t>
            </a:r>
          </a:p>
          <a:p>
            <a:r>
              <a:rPr lang="en-US" sz="2400" dirty="0"/>
              <a:t>Diabetes</a:t>
            </a:r>
          </a:p>
          <a:p>
            <a:r>
              <a:rPr lang="en-US" sz="2400" dirty="0"/>
              <a:t>Worsens immune system function</a:t>
            </a:r>
          </a:p>
          <a:p>
            <a:pPr lvl="1"/>
            <a:r>
              <a:rPr lang="en-US" sz="2200" dirty="0"/>
              <a:t>Body has more difficulty fighting off infections</a:t>
            </a:r>
          </a:p>
          <a:p>
            <a:r>
              <a:rPr lang="en-US" sz="2400" dirty="0"/>
              <a:t>Also associated with mental health disorders</a:t>
            </a:r>
            <a:endParaRPr lang="en-US" sz="2200" dirty="0"/>
          </a:p>
          <a:p>
            <a:pPr lvl="1"/>
            <a:r>
              <a:rPr lang="en-US" sz="2200" dirty="0"/>
              <a:t>Increased risk of depression and suicide </a:t>
            </a:r>
          </a:p>
        </p:txBody>
      </p:sp>
      <p:pic>
        <p:nvPicPr>
          <p:cNvPr id="9" name="Picture 8" descr="A picture containing sitting, table, small, dark&#10;&#10;Description automatically generated">
            <a:extLst>
              <a:ext uri="{FF2B5EF4-FFF2-40B4-BE49-F238E27FC236}">
                <a16:creationId xmlns:a16="http://schemas.microsoft.com/office/drawing/2014/main" id="{593685C1-7D13-FE4A-A901-4C121752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9149" y="2036647"/>
            <a:ext cx="5152851" cy="38563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AD7B8F-DC89-B243-A46C-50DBE3C9BBC5}"/>
              </a:ext>
            </a:extLst>
          </p:cNvPr>
          <p:cNvSpPr/>
          <p:nvPr/>
        </p:nvSpPr>
        <p:spPr>
          <a:xfrm>
            <a:off x="11265143" y="0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(14,15)</a:t>
            </a:r>
          </a:p>
        </p:txBody>
      </p:sp>
    </p:spTree>
    <p:extLst>
      <p:ext uri="{BB962C8B-B14F-4D97-AF65-F5344CB8AC3E}">
        <p14:creationId xmlns:p14="http://schemas.microsoft.com/office/powerpoint/2010/main" val="3733873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D1CBBC-6E9F-4212-9806-7A638C828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C26330-6D02-4C84-B89F-C5A8CF2B5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A5297F0-74D7-4E56-8C85-DD608539D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E424313-B840-4A19-A378-B1D1774B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872B411D-D18B-488A-B22A-9F139EED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9519FBF2-9C9F-49B5-AE1A-AB5049D50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30DE6B7-51C9-49A9-9B80-91E1A8D60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EDFE8946-BACE-4C56-9B6E-85E11C099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90A658F-D524-467C-BDFC-D37A227BF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4F01FE87-3030-45CD-B330-DBA287297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89C2E5F-7F20-475D-88BE-29D4128DD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8EC6EDD-78EB-4A50-85CB-7C3CE363A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1DA72-468B-774B-A83B-588BF0A21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7" y="435684"/>
            <a:ext cx="8254999" cy="3880773"/>
          </a:xfrm>
        </p:spPr>
        <p:txBody>
          <a:bodyPr anchor="ctr">
            <a:normAutofit/>
          </a:bodyPr>
          <a:lstStyle/>
          <a:p>
            <a:pPr lvl="1"/>
            <a:r>
              <a:rPr lang="en-US" dirty="0"/>
              <a:t>Students with symptoms of sleep disorders are more likely to receive poor grades than peers without symptoms of sleep disorders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F73C3-128A-6040-89C0-24699507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1"/>
            <a:ext cx="9045786" cy="18272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Overview of sleep </a:t>
            </a:r>
            <a:r>
              <a:rPr lang="en-US" sz="3100" dirty="0">
                <a:solidFill>
                  <a:schemeClr val="bg1"/>
                </a:solidFill>
              </a:rPr>
              <a:t>d</a:t>
            </a: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isorders:</a:t>
            </a:r>
            <a:b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Insomnia, Narcolepsy, Restless Leg Syndrome, Sleep Apnea</a:t>
            </a:r>
          </a:p>
        </p:txBody>
      </p:sp>
      <p:pic>
        <p:nvPicPr>
          <p:cNvPr id="4" name="Graphic 3" descr="Open book">
            <a:extLst>
              <a:ext uri="{FF2B5EF4-FFF2-40B4-BE49-F238E27FC236}">
                <a16:creationId xmlns:a16="http://schemas.microsoft.com/office/drawing/2014/main" id="{60777E80-F919-3646-9B33-249031856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8249" y="771228"/>
            <a:ext cx="3259667" cy="325966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ADC14F-A070-6644-AB2E-D48A771CA9B3}"/>
              </a:ext>
            </a:extLst>
          </p:cNvPr>
          <p:cNvSpPr/>
          <p:nvPr/>
        </p:nvSpPr>
        <p:spPr>
          <a:xfrm>
            <a:off x="11630852" y="16283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(13)</a:t>
            </a:r>
          </a:p>
        </p:txBody>
      </p:sp>
    </p:spTree>
    <p:extLst>
      <p:ext uri="{BB962C8B-B14F-4D97-AF65-F5344CB8AC3E}">
        <p14:creationId xmlns:p14="http://schemas.microsoft.com/office/powerpoint/2010/main" val="1302906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45D7E-9BE9-B546-B9A8-9BBE4CFF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Insomnia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9382-84DA-9949-870E-4CE7A2AF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4007"/>
            <a:ext cx="8596668" cy="503669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Trouble falling or staying asleep</a:t>
            </a:r>
          </a:p>
          <a:p>
            <a:pPr lvl="1"/>
            <a:r>
              <a:rPr lang="en-US" sz="1800" dirty="0"/>
              <a:t>Lie awake for a long time before falling asleep</a:t>
            </a:r>
          </a:p>
          <a:p>
            <a:pPr lvl="1"/>
            <a:r>
              <a:rPr lang="en-US" sz="1800" dirty="0"/>
              <a:t>Only sleep for short amounts of time</a:t>
            </a:r>
          </a:p>
          <a:p>
            <a:pPr lvl="1"/>
            <a:r>
              <a:rPr lang="en-US" sz="1800" dirty="0"/>
              <a:t>Wake up early </a:t>
            </a:r>
          </a:p>
          <a:p>
            <a:r>
              <a:rPr lang="en-US" sz="2000" dirty="0"/>
              <a:t>Studies show 30% of adults suffer from insomnia, while in 10% it is severe enough to cause daytime consequences </a:t>
            </a:r>
          </a:p>
          <a:p>
            <a:r>
              <a:rPr lang="en-US" sz="2000" dirty="0"/>
              <a:t>Short term – from stress, changes in schedule</a:t>
            </a:r>
          </a:p>
          <a:p>
            <a:r>
              <a:rPr lang="en-US" sz="2000" dirty="0"/>
              <a:t>Chronic (long term) – lasts more than 3 months</a:t>
            </a:r>
          </a:p>
          <a:p>
            <a:pPr lvl="1"/>
            <a:r>
              <a:rPr lang="en-US" sz="1800" dirty="0"/>
              <a:t>9.5% of college students meet this criteria </a:t>
            </a:r>
          </a:p>
          <a:p>
            <a:r>
              <a:rPr lang="en-US" sz="2000" dirty="0"/>
              <a:t>Diagnosed by your doctor</a:t>
            </a:r>
          </a:p>
          <a:p>
            <a:pPr lvl="1"/>
            <a:r>
              <a:rPr lang="en-US" sz="1800" dirty="0"/>
              <a:t>Sleep diary</a:t>
            </a:r>
          </a:p>
          <a:p>
            <a:pPr lvl="1"/>
            <a:r>
              <a:rPr lang="en-US" sz="1800" dirty="0"/>
              <a:t>Rule out other cause like medication or health problem</a:t>
            </a:r>
          </a:p>
          <a:p>
            <a:r>
              <a:rPr lang="en-US" sz="2000" dirty="0"/>
              <a:t>Treatment is a combination of sleep hygiene, therapy, and medication </a:t>
            </a:r>
          </a:p>
          <a:p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73F7A3F-642F-2444-8FE8-B15C615CD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02190" y="369332"/>
            <a:ext cx="2091807" cy="20918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06D30C-B166-6E42-8707-C2A5001BA632}"/>
              </a:ext>
            </a:extLst>
          </p:cNvPr>
          <p:cNvSpPr/>
          <p:nvPr/>
        </p:nvSpPr>
        <p:spPr>
          <a:xfrm>
            <a:off x="10936528" y="0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(16,17,18)</a:t>
            </a:r>
          </a:p>
        </p:txBody>
      </p:sp>
    </p:spTree>
    <p:extLst>
      <p:ext uri="{BB962C8B-B14F-4D97-AF65-F5344CB8AC3E}">
        <p14:creationId xmlns:p14="http://schemas.microsoft.com/office/powerpoint/2010/main" val="3185722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B02E4-210C-B942-A076-DE0BAD816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Narcolepsy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66DBA-2D73-AA41-B4E0-FFE537638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6662"/>
            <a:ext cx="8596668" cy="5203767"/>
          </a:xfrm>
        </p:spPr>
        <p:txBody>
          <a:bodyPr>
            <a:normAutofit/>
          </a:bodyPr>
          <a:lstStyle/>
          <a:p>
            <a:r>
              <a:rPr lang="en-US" sz="2000" dirty="0"/>
              <a:t>Lifelong neurological disorder where the brain can’t regulate sleep-wake cycles</a:t>
            </a:r>
          </a:p>
          <a:p>
            <a:r>
              <a:rPr lang="en-US" sz="2000" dirty="0"/>
              <a:t>Symptoms:</a:t>
            </a:r>
          </a:p>
          <a:p>
            <a:pPr lvl="1"/>
            <a:r>
              <a:rPr lang="en-US" sz="1800" dirty="0"/>
              <a:t>Excessive daytime sleepiness – sleep attacks</a:t>
            </a:r>
          </a:p>
          <a:p>
            <a:pPr lvl="2"/>
            <a:r>
              <a:rPr lang="en-US" sz="1600" dirty="0"/>
              <a:t>No matter how much sleep they get</a:t>
            </a:r>
          </a:p>
          <a:p>
            <a:pPr lvl="1"/>
            <a:r>
              <a:rPr lang="en-US" sz="1800" dirty="0"/>
              <a:t>Cataplexy = weakness from sudden loss of muscle tone</a:t>
            </a:r>
          </a:p>
          <a:p>
            <a:pPr lvl="2"/>
            <a:r>
              <a:rPr lang="en-US" sz="1600" dirty="0"/>
              <a:t>Triggered by strong emotions</a:t>
            </a:r>
          </a:p>
          <a:p>
            <a:pPr lvl="1"/>
            <a:r>
              <a:rPr lang="en-US" sz="1800" dirty="0"/>
              <a:t>Sleep paralysis</a:t>
            </a:r>
          </a:p>
          <a:p>
            <a:pPr lvl="2"/>
            <a:r>
              <a:rPr lang="en-US" sz="1600" dirty="0"/>
              <a:t>When falling asleep or waking up, temporarily unable to move or speak</a:t>
            </a:r>
          </a:p>
          <a:p>
            <a:pPr lvl="2"/>
            <a:r>
              <a:rPr lang="en-US" sz="1600" dirty="0"/>
              <a:t>Hallucinations</a:t>
            </a:r>
          </a:p>
          <a:p>
            <a:pPr lvl="1"/>
            <a:r>
              <a:rPr lang="en-US" sz="1800" dirty="0"/>
              <a:t>Disturbed sleep and insomnia</a:t>
            </a:r>
          </a:p>
          <a:p>
            <a:r>
              <a:rPr lang="en-US" sz="2000" dirty="0"/>
              <a:t>Diagnosed by a sleep study</a:t>
            </a:r>
          </a:p>
          <a:p>
            <a:r>
              <a:rPr lang="en-US" sz="2000" dirty="0"/>
              <a:t>Treatment involves lifestyle changes and medication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46DA85-D6D5-EE42-B2EB-72CFF7D63910}"/>
              </a:ext>
            </a:extLst>
          </p:cNvPr>
          <p:cNvSpPr/>
          <p:nvPr/>
        </p:nvSpPr>
        <p:spPr>
          <a:xfrm>
            <a:off x="11593759" y="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(19)</a:t>
            </a:r>
          </a:p>
        </p:txBody>
      </p:sp>
    </p:spTree>
    <p:extLst>
      <p:ext uri="{BB962C8B-B14F-4D97-AF65-F5344CB8AC3E}">
        <p14:creationId xmlns:p14="http://schemas.microsoft.com/office/powerpoint/2010/main" val="3881691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04FF1-139D-EE42-936F-84F4A048A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Restless leg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CC4FF-A710-354D-924B-63030C33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76" y="1546167"/>
            <a:ext cx="8596668" cy="4428693"/>
          </a:xfrm>
        </p:spPr>
        <p:txBody>
          <a:bodyPr/>
          <a:lstStyle/>
          <a:p>
            <a:r>
              <a:rPr lang="en-US" dirty="0"/>
              <a:t>Uncomfortable or unpleasant feelings in the legs that results in an irresistible urge to move them</a:t>
            </a:r>
          </a:p>
          <a:p>
            <a:pPr lvl="1"/>
            <a:r>
              <a:rPr lang="en-US" dirty="0"/>
              <a:t> Aching, throbbing, pulling, itching, crawling, or creeping feeling</a:t>
            </a:r>
          </a:p>
          <a:p>
            <a:r>
              <a:rPr lang="en-US" dirty="0"/>
              <a:t>Can occur in the afternoon or evening, but is most common at night when a person is resting or laying down</a:t>
            </a:r>
          </a:p>
          <a:p>
            <a:pPr lvl="1"/>
            <a:r>
              <a:rPr lang="en-US" dirty="0"/>
              <a:t>Symptom free in the morning making it easier to sleep at that time</a:t>
            </a:r>
          </a:p>
          <a:p>
            <a:r>
              <a:rPr lang="en-US" dirty="0"/>
              <a:t>Can make it difficult to fall or stay asleep</a:t>
            </a:r>
          </a:p>
          <a:p>
            <a:r>
              <a:rPr lang="en-US" dirty="0"/>
              <a:t>Treatment involves ruling out a medical cause,						 lifestyle changes, and medication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3D5B4-3505-4F4F-B894-60C517208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855" y="3707477"/>
            <a:ext cx="2986148" cy="31505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4360DD-8D98-FF4C-B83B-71BB0D14F05C}"/>
              </a:ext>
            </a:extLst>
          </p:cNvPr>
          <p:cNvSpPr/>
          <p:nvPr/>
        </p:nvSpPr>
        <p:spPr>
          <a:xfrm>
            <a:off x="11593759" y="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(20)</a:t>
            </a:r>
          </a:p>
        </p:txBody>
      </p:sp>
    </p:spTree>
    <p:extLst>
      <p:ext uri="{BB962C8B-B14F-4D97-AF65-F5344CB8AC3E}">
        <p14:creationId xmlns:p14="http://schemas.microsoft.com/office/powerpoint/2010/main" val="3132361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80F0-00D6-EC4A-B26C-A9121B95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Apnea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0C0FC-216A-1848-B681-69417764E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9720"/>
            <a:ext cx="8266645" cy="5288280"/>
          </a:xfrm>
        </p:spPr>
        <p:txBody>
          <a:bodyPr>
            <a:normAutofit/>
          </a:bodyPr>
          <a:lstStyle/>
          <a:p>
            <a:r>
              <a:rPr lang="en-US" sz="2000" dirty="0"/>
              <a:t>Abnormal breathing during sleep </a:t>
            </a:r>
          </a:p>
          <a:p>
            <a:pPr lvl="1"/>
            <a:r>
              <a:rPr lang="en-US" sz="1800" dirty="0"/>
              <a:t>Pauses in breathing that lead to poor quality sleep and decreased oxygen</a:t>
            </a:r>
          </a:p>
          <a:p>
            <a:r>
              <a:rPr lang="en-US" sz="2000" dirty="0"/>
              <a:t>2-9% of adults, but many go undiagnosed </a:t>
            </a:r>
          </a:p>
          <a:p>
            <a:r>
              <a:rPr lang="en-US" sz="2000" dirty="0"/>
              <a:t>Symptoms:</a:t>
            </a:r>
          </a:p>
          <a:p>
            <a:pPr lvl="1"/>
            <a:r>
              <a:rPr lang="en-US" sz="1800" dirty="0"/>
              <a:t>Snoring, gasping, or snorting during sleep, excessive daytime sleepiness, morning headaches, irritability</a:t>
            </a:r>
          </a:p>
          <a:p>
            <a:r>
              <a:rPr lang="en-US" sz="2000" dirty="0"/>
              <a:t>Risk factors include large neck, tongue, uvula, or tonsils, smoking, and obesity</a:t>
            </a:r>
          </a:p>
          <a:p>
            <a:r>
              <a:rPr lang="en-US" sz="2000" dirty="0"/>
              <a:t>Leads to a lot of health problems</a:t>
            </a:r>
          </a:p>
          <a:p>
            <a:r>
              <a:rPr lang="en-US" sz="2000" dirty="0"/>
              <a:t>Diagnosed by sleep study</a:t>
            </a:r>
          </a:p>
          <a:p>
            <a:r>
              <a:rPr lang="en-US" sz="2000" dirty="0"/>
              <a:t>Treatment can involve weight loss, special mouth pieces, or CPAP, a machine that pushes air into the airway at night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ED87F7-459A-A748-B233-6FD7D16A7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 flipV="1">
            <a:off x="8263426" y="0"/>
            <a:ext cx="4076857" cy="30397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25477F-B9F8-BC44-BCE0-B29D47052B5A}"/>
              </a:ext>
            </a:extLst>
          </p:cNvPr>
          <p:cNvSpPr/>
          <p:nvPr/>
        </p:nvSpPr>
        <p:spPr>
          <a:xfrm>
            <a:off x="11725109" y="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(21)</a:t>
            </a:r>
          </a:p>
        </p:txBody>
      </p:sp>
    </p:spTree>
    <p:extLst>
      <p:ext uri="{BB962C8B-B14F-4D97-AF65-F5344CB8AC3E}">
        <p14:creationId xmlns:p14="http://schemas.microsoft.com/office/powerpoint/2010/main" val="31139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963D537-02B2-B04E-B0DF-9AADA361857B}"/>
              </a:ext>
            </a:extLst>
          </p:cNvPr>
          <p:cNvSpPr/>
          <p:nvPr/>
        </p:nvSpPr>
        <p:spPr>
          <a:xfrm>
            <a:off x="460005" y="2044930"/>
            <a:ext cx="2352110" cy="15022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About sleep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3E2EBC9-E617-8142-8501-63DBC96F14D1}"/>
              </a:ext>
            </a:extLst>
          </p:cNvPr>
          <p:cNvSpPr/>
          <p:nvPr/>
        </p:nvSpPr>
        <p:spPr>
          <a:xfrm>
            <a:off x="2869747" y="2518088"/>
            <a:ext cx="731448" cy="767799"/>
          </a:xfrm>
          <a:prstGeom prst="rightArrow">
            <a:avLst/>
          </a:prstGeom>
          <a:solidFill>
            <a:schemeClr val="bg2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A5C2CFC-5553-F34E-9205-57F0532564B7}"/>
              </a:ext>
            </a:extLst>
          </p:cNvPr>
          <p:cNvSpPr/>
          <p:nvPr/>
        </p:nvSpPr>
        <p:spPr>
          <a:xfrm>
            <a:off x="3666200" y="2044930"/>
            <a:ext cx="2395138" cy="150221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much sleep you need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A2DB80D-9E68-3448-A91E-E51A964F37E7}"/>
              </a:ext>
            </a:extLst>
          </p:cNvPr>
          <p:cNvSpPr/>
          <p:nvPr/>
        </p:nvSpPr>
        <p:spPr>
          <a:xfrm>
            <a:off x="6915424" y="2044930"/>
            <a:ext cx="2352110" cy="150221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Sleep deprivation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39C57CE-A3CE-A946-9233-3640A7AF99EF}"/>
              </a:ext>
            </a:extLst>
          </p:cNvPr>
          <p:cNvSpPr/>
          <p:nvPr/>
        </p:nvSpPr>
        <p:spPr>
          <a:xfrm>
            <a:off x="6915423" y="4404537"/>
            <a:ext cx="2352111" cy="150221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Sleep disorders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A8C94B0-159C-1040-AA1E-D6E6CD520608}"/>
              </a:ext>
            </a:extLst>
          </p:cNvPr>
          <p:cNvSpPr/>
          <p:nvPr/>
        </p:nvSpPr>
        <p:spPr>
          <a:xfrm>
            <a:off x="3666200" y="4404536"/>
            <a:ext cx="2395138" cy="150221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Sleep hygiene 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16974C2-23B1-3A46-AF6D-BF5532D8841C}"/>
              </a:ext>
            </a:extLst>
          </p:cNvPr>
          <p:cNvSpPr/>
          <p:nvPr/>
        </p:nvSpPr>
        <p:spPr>
          <a:xfrm>
            <a:off x="6136242" y="2518088"/>
            <a:ext cx="731448" cy="767799"/>
          </a:xfrm>
          <a:prstGeom prst="rightArrow">
            <a:avLst/>
          </a:prstGeom>
          <a:solidFill>
            <a:schemeClr val="bg2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0ED4C54-11C6-934C-B376-F090BCC2D9C3}"/>
              </a:ext>
            </a:extLst>
          </p:cNvPr>
          <p:cNvSpPr/>
          <p:nvPr/>
        </p:nvSpPr>
        <p:spPr>
          <a:xfrm rot="10800000">
            <a:off x="6126344" y="4877694"/>
            <a:ext cx="731448" cy="767799"/>
          </a:xfrm>
          <a:prstGeom prst="rightArrow">
            <a:avLst/>
          </a:prstGeom>
          <a:solidFill>
            <a:schemeClr val="bg2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7D17B1B9-5BA2-8F4A-8581-B37D85FB5E40}"/>
              </a:ext>
            </a:extLst>
          </p:cNvPr>
          <p:cNvSpPr/>
          <p:nvPr/>
        </p:nvSpPr>
        <p:spPr>
          <a:xfrm rot="10800000">
            <a:off x="2859850" y="4877694"/>
            <a:ext cx="731448" cy="767799"/>
          </a:xfrm>
          <a:prstGeom prst="rightArrow">
            <a:avLst/>
          </a:prstGeom>
          <a:solidFill>
            <a:schemeClr val="bg2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CC9C43A-3251-944D-89F4-7B86ACB3FDA8}"/>
              </a:ext>
            </a:extLst>
          </p:cNvPr>
          <p:cNvSpPr/>
          <p:nvPr/>
        </p:nvSpPr>
        <p:spPr>
          <a:xfrm>
            <a:off x="460005" y="4404536"/>
            <a:ext cx="2352110" cy="150221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to do if you can’t sleep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FD587F-A34A-7D49-A7F3-2ED42772F5F3}"/>
              </a:ext>
            </a:extLst>
          </p:cNvPr>
          <p:cNvSpPr txBox="1"/>
          <p:nvPr/>
        </p:nvSpPr>
        <p:spPr>
          <a:xfrm>
            <a:off x="460005" y="191042"/>
            <a:ext cx="89370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What are we going to cover </a:t>
            </a:r>
          </a:p>
          <a:p>
            <a:r>
              <a:rPr lang="en-US" sz="5400" dirty="0">
                <a:solidFill>
                  <a:schemeClr val="accent1"/>
                </a:solidFill>
              </a:rPr>
              <a:t>today?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21CAD307-61F7-B240-9660-C50834BD1FF3}"/>
              </a:ext>
            </a:extLst>
          </p:cNvPr>
          <p:cNvSpPr/>
          <p:nvPr/>
        </p:nvSpPr>
        <p:spPr>
          <a:xfrm rot="5400000">
            <a:off x="7725753" y="3600259"/>
            <a:ext cx="731448" cy="767799"/>
          </a:xfrm>
          <a:prstGeom prst="rightArrow">
            <a:avLst/>
          </a:prstGeom>
          <a:solidFill>
            <a:schemeClr val="bg2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79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Isosceles Triangle 1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39BA6-D658-5147-9ACA-D66F6574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392491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Sleep hygiene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1615C16-0656-4F04-817B-BC386BFE9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1768099"/>
            <a:ext cx="4080579" cy="469741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Sleep hygiene = good sleep habits</a:t>
            </a:r>
          </a:p>
          <a:p>
            <a:r>
              <a:rPr lang="en-US" sz="2000" dirty="0">
                <a:solidFill>
                  <a:schemeClr val="bg1"/>
                </a:solidFill>
              </a:rPr>
              <a:t>One of the easiest ways to set yourself up for better sleep</a:t>
            </a:r>
          </a:p>
          <a:p>
            <a:r>
              <a:rPr lang="en-US" sz="2000" dirty="0">
                <a:solidFill>
                  <a:schemeClr val="bg1"/>
                </a:solidFill>
              </a:rPr>
              <a:t>Create bedroom environment and daily routines that promote consistent, uninterrupted sleep</a:t>
            </a:r>
          </a:p>
          <a:p>
            <a:r>
              <a:rPr lang="en-US" sz="2000" dirty="0">
                <a:solidFill>
                  <a:schemeClr val="bg1"/>
                </a:solidFill>
              </a:rPr>
              <a:t>Different tips that can be tailored to you and adjusted as you discover what works and improves your sleep</a:t>
            </a:r>
          </a:p>
          <a:p>
            <a:r>
              <a:rPr lang="en-US" sz="2000" dirty="0">
                <a:solidFill>
                  <a:schemeClr val="bg1"/>
                </a:solidFill>
              </a:rPr>
              <a:t>Create your own sleep hygiene checklist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C0B9CD95-996D-5F43-B70B-BA32C8B2E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5811079" y="626122"/>
            <a:ext cx="5876368" cy="5450331"/>
          </a:xfrm>
          <a:prstGeom prst="rect">
            <a:avLst/>
          </a:prstGeom>
        </p:spPr>
      </p:pic>
      <p:sp>
        <p:nvSpPr>
          <p:cNvPr id="13" name="Isosceles Triangle 2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07CA6F-655A-E740-BE18-BF1A010F5617}"/>
              </a:ext>
            </a:extLst>
          </p:cNvPr>
          <p:cNvSpPr/>
          <p:nvPr/>
        </p:nvSpPr>
        <p:spPr>
          <a:xfrm>
            <a:off x="11606188" y="17734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(22)</a:t>
            </a:r>
          </a:p>
        </p:txBody>
      </p:sp>
    </p:spTree>
    <p:extLst>
      <p:ext uri="{BB962C8B-B14F-4D97-AF65-F5344CB8AC3E}">
        <p14:creationId xmlns:p14="http://schemas.microsoft.com/office/powerpoint/2010/main" val="850355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90F6-56D9-5B44-8EC9-EA473F1F7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0095"/>
            <a:ext cx="8596668" cy="1320800"/>
          </a:xfrm>
        </p:spPr>
        <p:txBody>
          <a:bodyPr/>
          <a:lstStyle/>
          <a:p>
            <a:r>
              <a:rPr lang="en-US" dirty="0"/>
              <a:t>Tips for improving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654F4-BE50-AA47-8BD1-704C4A3B9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3966"/>
            <a:ext cx="8596668" cy="498393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Set a sleep schedule</a:t>
            </a:r>
          </a:p>
          <a:p>
            <a:pPr lvl="1"/>
            <a:r>
              <a:rPr lang="en-US" sz="1800" dirty="0"/>
              <a:t>Prioritize your sleep and schedule time for you to get enough sleep</a:t>
            </a:r>
          </a:p>
          <a:p>
            <a:pPr lvl="1"/>
            <a:r>
              <a:rPr lang="en-US" sz="1800" dirty="0"/>
              <a:t>Don’t make large adjustments at one time, stick to 1-2 hours</a:t>
            </a:r>
          </a:p>
          <a:p>
            <a:pPr lvl="1"/>
            <a:r>
              <a:rPr lang="en-US" sz="1800" dirty="0"/>
              <a:t>Don’t overdo it with naps </a:t>
            </a:r>
          </a:p>
          <a:p>
            <a:pPr lvl="2"/>
            <a:r>
              <a:rPr lang="en-US" sz="1600" dirty="0"/>
              <a:t>Short naps in the early afternoon to avoid throwing off your sleep schedule</a:t>
            </a:r>
          </a:p>
          <a:p>
            <a:r>
              <a:rPr lang="en-US" sz="2000" dirty="0"/>
              <a:t>Create a nightly routine </a:t>
            </a:r>
          </a:p>
          <a:p>
            <a:pPr lvl="1"/>
            <a:r>
              <a:rPr lang="en-US" sz="1800" dirty="0"/>
              <a:t>Be consistent! Follow the same steps every night</a:t>
            </a:r>
          </a:p>
          <a:p>
            <a:pPr lvl="1"/>
            <a:r>
              <a:rPr lang="en-US" sz="1800" dirty="0"/>
              <a:t>Give yourself 30 minutes to wind down, do a quiet activity like reading, listening to soft music, or relaxation exercises</a:t>
            </a:r>
          </a:p>
          <a:p>
            <a:pPr lvl="1"/>
            <a:r>
              <a:rPr lang="en-US" sz="1800" dirty="0"/>
              <a:t>Try to stay away from bright lights and electronics </a:t>
            </a:r>
          </a:p>
          <a:p>
            <a:pPr lvl="2"/>
            <a:r>
              <a:rPr lang="en-US" sz="1600" dirty="0"/>
              <a:t>Reduce melatonin production</a:t>
            </a:r>
          </a:p>
          <a:p>
            <a:pPr lvl="1"/>
            <a:r>
              <a:rPr lang="en-US" sz="1800" dirty="0"/>
              <a:t>Try relaxation techniques</a:t>
            </a:r>
          </a:p>
          <a:p>
            <a:pPr lvl="1"/>
            <a:r>
              <a:rPr lang="en-US" sz="1800" dirty="0"/>
              <a:t>If you haven’t fallen asleep in 20 minutes, get up and do a quiet, relaxing activity before you try again</a:t>
            </a:r>
          </a:p>
          <a:p>
            <a:pPr lvl="1"/>
            <a:endParaRPr lang="en-US" dirty="0"/>
          </a:p>
        </p:txBody>
      </p:sp>
      <p:pic>
        <p:nvPicPr>
          <p:cNvPr id="10" name="Graphic 9" descr="Snooze">
            <a:extLst>
              <a:ext uri="{FF2B5EF4-FFF2-40B4-BE49-F238E27FC236}">
                <a16:creationId xmlns:a16="http://schemas.microsoft.com/office/drawing/2014/main" id="{A3B89234-43CD-3F40-BAE2-23CD0AE7F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5312" y="112686"/>
            <a:ext cx="1648690" cy="1648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4DE664-D846-8944-A88A-C6641C7066A7}"/>
              </a:ext>
            </a:extLst>
          </p:cNvPr>
          <p:cNvSpPr/>
          <p:nvPr/>
        </p:nvSpPr>
        <p:spPr>
          <a:xfrm>
            <a:off x="11593759" y="536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(22)</a:t>
            </a:r>
          </a:p>
        </p:txBody>
      </p:sp>
    </p:spTree>
    <p:extLst>
      <p:ext uri="{BB962C8B-B14F-4D97-AF65-F5344CB8AC3E}">
        <p14:creationId xmlns:p14="http://schemas.microsoft.com/office/powerpoint/2010/main" val="4060727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A873D-BD19-1C42-A343-CD5D1F35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600"/>
            <a:ext cx="8596668" cy="1320800"/>
          </a:xfrm>
        </p:spPr>
        <p:txBody>
          <a:bodyPr/>
          <a:lstStyle/>
          <a:p>
            <a:r>
              <a:rPr lang="en-US" dirty="0"/>
              <a:t>More tips for better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58EDD-4D1F-0F41-AEFE-14401C06F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6785"/>
            <a:ext cx="8596668" cy="5220393"/>
          </a:xfrm>
        </p:spPr>
        <p:txBody>
          <a:bodyPr>
            <a:normAutofit/>
          </a:bodyPr>
          <a:lstStyle/>
          <a:p>
            <a:r>
              <a:rPr lang="en-US" sz="2000" dirty="0"/>
              <a:t>Make healthy daily habits</a:t>
            </a:r>
          </a:p>
          <a:p>
            <a:pPr lvl="1"/>
            <a:r>
              <a:rPr lang="en-US" sz="1800" dirty="0"/>
              <a:t>Get sunlight exposure – helps your circadian rhythm </a:t>
            </a:r>
          </a:p>
          <a:p>
            <a:pPr lvl="1"/>
            <a:r>
              <a:rPr lang="en-US" sz="1800" dirty="0"/>
              <a:t>Physical activity</a:t>
            </a:r>
          </a:p>
          <a:p>
            <a:pPr lvl="1"/>
            <a:r>
              <a:rPr lang="en-US" sz="1800" dirty="0"/>
              <a:t>Don’t smoke – nicotine disrupts sleep</a:t>
            </a:r>
          </a:p>
          <a:p>
            <a:pPr lvl="1"/>
            <a:r>
              <a:rPr lang="en-US" sz="1800" dirty="0"/>
              <a:t>Reduce alcohol, especially near bedtime</a:t>
            </a:r>
          </a:p>
          <a:p>
            <a:pPr lvl="1"/>
            <a:r>
              <a:rPr lang="en-US" sz="1800" dirty="0"/>
              <a:t>Avoid caffeine later in the day</a:t>
            </a:r>
          </a:p>
          <a:p>
            <a:pPr lvl="1"/>
            <a:r>
              <a:rPr lang="en-US" sz="1800" dirty="0"/>
              <a:t> Don’t eat dinner or a large meal right before bed</a:t>
            </a:r>
          </a:p>
          <a:p>
            <a:r>
              <a:rPr lang="en-US" sz="2000" dirty="0"/>
              <a:t>Optimize your bedroom</a:t>
            </a:r>
          </a:p>
          <a:p>
            <a:pPr lvl="1"/>
            <a:r>
              <a:rPr lang="en-US" sz="1800" dirty="0"/>
              <a:t>Bedroom temperature – usually cooler temperatures (65F) are better for sleep</a:t>
            </a:r>
          </a:p>
          <a:p>
            <a:pPr lvl="1"/>
            <a:r>
              <a:rPr lang="en-US" sz="1800" dirty="0"/>
              <a:t>Darkness – use blackout curtains or an eye mask to eliminate light</a:t>
            </a:r>
          </a:p>
          <a:p>
            <a:pPr lvl="1"/>
            <a:r>
              <a:rPr lang="en-US" sz="1800" dirty="0"/>
              <a:t>Reduce bothersome noise – use earplugs, white noise, or a fan </a:t>
            </a:r>
          </a:p>
          <a:p>
            <a:pPr lvl="1"/>
            <a:r>
              <a:rPr lang="en-US" sz="1800" dirty="0"/>
              <a:t>Calming scents – lavender</a:t>
            </a:r>
          </a:p>
        </p:txBody>
      </p:sp>
      <p:pic>
        <p:nvPicPr>
          <p:cNvPr id="5" name="Graphic 4" descr="Sleep Mask">
            <a:extLst>
              <a:ext uri="{FF2B5EF4-FFF2-40B4-BE49-F238E27FC236}">
                <a16:creationId xmlns:a16="http://schemas.microsoft.com/office/drawing/2014/main" id="{31720692-EA36-EF41-A215-BFB63FBC2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8856" y="-221429"/>
            <a:ext cx="2031076" cy="20310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85E2FA-6D34-1249-8A98-9E0861E0E93A}"/>
              </a:ext>
            </a:extLst>
          </p:cNvPr>
          <p:cNvSpPr/>
          <p:nvPr/>
        </p:nvSpPr>
        <p:spPr>
          <a:xfrm>
            <a:off x="11593759" y="10826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(22)</a:t>
            </a:r>
          </a:p>
        </p:txBody>
      </p:sp>
    </p:spTree>
    <p:extLst>
      <p:ext uri="{BB962C8B-B14F-4D97-AF65-F5344CB8AC3E}">
        <p14:creationId xmlns:p14="http://schemas.microsoft.com/office/powerpoint/2010/main" val="1263279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77A08-755B-E846-9D60-F3781FFC1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04" y="196246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Mindfulness Meditation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FF959-7F23-764B-B719-FB2229491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48" y="1571854"/>
            <a:ext cx="4660126" cy="528614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Studies show even a small amount can improve sleep </a:t>
            </a:r>
          </a:p>
          <a:p>
            <a:r>
              <a:rPr lang="en-US" sz="2400" dirty="0">
                <a:solidFill>
                  <a:schemeClr val="bg2"/>
                </a:solidFill>
              </a:rPr>
              <a:t>Mindful breathing exercise </a:t>
            </a:r>
          </a:p>
          <a:p>
            <a:r>
              <a:rPr lang="en-US" sz="2400" dirty="0">
                <a:solidFill>
                  <a:schemeClr val="bg2"/>
                </a:solidFill>
              </a:rPr>
              <a:t>Body scan</a:t>
            </a:r>
          </a:p>
          <a:p>
            <a:r>
              <a:rPr lang="en-US" sz="2400" dirty="0">
                <a:solidFill>
                  <a:schemeClr val="bg2"/>
                </a:solidFill>
              </a:rPr>
              <a:t>Free apps 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bg2"/>
                </a:solidFill>
              </a:rPr>
              <a:t>Insight Timer 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bg2"/>
                </a:solidFill>
              </a:rPr>
              <a:t>Headspace 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bg2"/>
                </a:solidFill>
              </a:rPr>
              <a:t>Smiling Mind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bg2"/>
                </a:solidFill>
              </a:rPr>
              <a:t>Calm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bg2"/>
                </a:solidFill>
              </a:rPr>
              <a:t>Stop, Breathe, Think 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chemeClr val="bg2"/>
                </a:solidFill>
              </a:rPr>
              <a:t>10% Happier</a:t>
            </a:r>
          </a:p>
          <a:p>
            <a:r>
              <a:rPr lang="en-US" sz="2400" dirty="0">
                <a:solidFill>
                  <a:schemeClr val="bg2"/>
                </a:solidFill>
              </a:rPr>
              <a:t>Campus Health Center Mindfulness Techniques health program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A137E-17EB-9D41-9CC6-EBDCB1797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8" t="-2420" r="7570" b="2420"/>
          <a:stretch/>
        </p:blipFill>
        <p:spPr>
          <a:xfrm>
            <a:off x="5729301" y="1505464"/>
            <a:ext cx="6026395" cy="4095236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7ED5ED-E065-5342-9B45-901481FA886D}"/>
              </a:ext>
            </a:extLst>
          </p:cNvPr>
          <p:cNvSpPr/>
          <p:nvPr/>
        </p:nvSpPr>
        <p:spPr>
          <a:xfrm>
            <a:off x="11608749" y="10826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(23)</a:t>
            </a:r>
          </a:p>
        </p:txBody>
      </p:sp>
    </p:spTree>
    <p:extLst>
      <p:ext uri="{BB962C8B-B14F-4D97-AF65-F5344CB8AC3E}">
        <p14:creationId xmlns:p14="http://schemas.microsoft.com/office/powerpoint/2010/main" val="2713639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D4C4-4D9E-7146-8410-0F670209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7323"/>
            <a:ext cx="8596668" cy="1320800"/>
          </a:xfrm>
        </p:spPr>
        <p:txBody>
          <a:bodyPr/>
          <a:lstStyle/>
          <a:p>
            <a:r>
              <a:rPr lang="en-US" dirty="0"/>
              <a:t>What to do if you still can’t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8BC60-B640-2149-B185-3F02EE6CF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3411"/>
            <a:ext cx="8815801" cy="52536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you’ve tried improving your sleep with sleep hygiene and are still struggling with sleep to where it’s impacting your daily functioning, you may need to talk to your doctor</a:t>
            </a:r>
          </a:p>
          <a:p>
            <a:r>
              <a:rPr lang="en-US" dirty="0"/>
              <a:t>But </a:t>
            </a:r>
            <a:r>
              <a:rPr lang="en-US" b="1" u="sng" dirty="0"/>
              <a:t>first</a:t>
            </a:r>
            <a:r>
              <a:rPr lang="en-US" b="1" dirty="0"/>
              <a:t> c</a:t>
            </a:r>
            <a:r>
              <a:rPr lang="en-US" dirty="0"/>
              <a:t>reate a sleep diary </a:t>
            </a:r>
          </a:p>
          <a:p>
            <a:pPr lvl="1"/>
            <a:r>
              <a:rPr lang="en-US" dirty="0"/>
              <a:t>Include when you </a:t>
            </a:r>
          </a:p>
          <a:p>
            <a:pPr lvl="2"/>
            <a:r>
              <a:rPr lang="en-US" dirty="0"/>
              <a:t>Go to bed</a:t>
            </a:r>
          </a:p>
          <a:p>
            <a:pPr lvl="2"/>
            <a:r>
              <a:rPr lang="en-US" dirty="0"/>
              <a:t>Go to sleep</a:t>
            </a:r>
          </a:p>
          <a:p>
            <a:pPr lvl="2"/>
            <a:r>
              <a:rPr lang="en-US" dirty="0"/>
              <a:t>Wake up</a:t>
            </a:r>
          </a:p>
          <a:p>
            <a:pPr lvl="2"/>
            <a:r>
              <a:rPr lang="en-US" dirty="0"/>
              <a:t>Get out of bed</a:t>
            </a:r>
          </a:p>
          <a:p>
            <a:pPr lvl="2"/>
            <a:r>
              <a:rPr lang="en-US" dirty="0"/>
              <a:t>Take naps </a:t>
            </a:r>
          </a:p>
          <a:p>
            <a:pPr lvl="2"/>
            <a:r>
              <a:rPr lang="en-US" dirty="0"/>
              <a:t>Exercise</a:t>
            </a:r>
          </a:p>
          <a:p>
            <a:pPr lvl="2"/>
            <a:r>
              <a:rPr lang="en-US" dirty="0"/>
              <a:t>Drink alcohol</a:t>
            </a:r>
          </a:p>
          <a:p>
            <a:pPr lvl="2"/>
            <a:r>
              <a:rPr lang="en-US" dirty="0"/>
              <a:t>Drink caffeinated beverages</a:t>
            </a:r>
          </a:p>
          <a:p>
            <a:pPr lvl="2"/>
            <a:r>
              <a:rPr lang="en-US" dirty="0"/>
              <a:t>Take medication or supplements </a:t>
            </a:r>
          </a:p>
          <a:p>
            <a:pPr lvl="1"/>
            <a:r>
              <a:rPr lang="en-US" dirty="0"/>
              <a:t>You may notice patterns you haven’t before that are detrimental to your sleep hygiene </a:t>
            </a:r>
          </a:p>
          <a:p>
            <a:r>
              <a:rPr lang="en-US" dirty="0"/>
              <a:t>A sleep diary provides your doctor with important information that can help them determine the next steps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EBBFF1-178E-4242-B81A-F1279CA5340B}"/>
              </a:ext>
            </a:extLst>
          </p:cNvPr>
          <p:cNvSpPr/>
          <p:nvPr/>
        </p:nvSpPr>
        <p:spPr>
          <a:xfrm>
            <a:off x="11593759" y="-439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(24)</a:t>
            </a:r>
          </a:p>
        </p:txBody>
      </p:sp>
    </p:spTree>
    <p:extLst>
      <p:ext uri="{BB962C8B-B14F-4D97-AF65-F5344CB8AC3E}">
        <p14:creationId xmlns:p14="http://schemas.microsoft.com/office/powerpoint/2010/main" val="983797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615E412-70D1-A84E-BA8F-B77BD0AD4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7" y="926847"/>
            <a:ext cx="10935260" cy="47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38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F2B9-370E-2B41-9852-1FD57E1E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89678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Mental Health and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21DF2-0EE9-184F-A903-C896C9A83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1" y="1391478"/>
            <a:ext cx="7567259" cy="51683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Several mental health disorders can cause sleep issues and symptoms that look like sleep deprivation</a:t>
            </a:r>
          </a:p>
          <a:p>
            <a:pPr>
              <a:lnSpc>
                <a:spcPct val="90000"/>
              </a:lnSpc>
            </a:pPr>
            <a:r>
              <a:rPr lang="en-US" dirty="0"/>
              <a:t>Anxiety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Easily fatigued, trouble concentrating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Difficulty falling or staying asleep, restlessness, or not feeling well rested</a:t>
            </a:r>
          </a:p>
          <a:p>
            <a:pPr>
              <a:lnSpc>
                <a:spcPct val="90000"/>
              </a:lnSpc>
            </a:pPr>
            <a:r>
              <a:rPr lang="en-US" dirty="0"/>
              <a:t>Depression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Low energy, fatigued, problems with concentration or memory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Difficulty falling asleep, early morning awakening, or oversleeping</a:t>
            </a:r>
          </a:p>
          <a:p>
            <a:pPr>
              <a:lnSpc>
                <a:spcPct val="90000"/>
              </a:lnSpc>
            </a:pPr>
            <a:r>
              <a:rPr lang="en-US" dirty="0"/>
              <a:t> Wayne State University Counseling and Psychological Services (CAPS)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Free and confidential for students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552 Student Center Building, Detroit, MI 48202 | 313-577-3398 | Crisis/information line (nights/weekends/university closures): 313-577-9982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 lvl="1"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1028" name="Picture 4" descr="Behavioral Health - Mental Disability Icon Png , Transparent Cartoon -  Jing.fm">
            <a:extLst>
              <a:ext uri="{FF2B5EF4-FFF2-40B4-BE49-F238E27FC236}">
                <a16:creationId xmlns:a16="http://schemas.microsoft.com/office/drawing/2014/main" id="{3D78021A-3AA8-E046-9B76-761EB7DB3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8944" y="105968"/>
            <a:ext cx="2009929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2C8C93-8E70-F846-A56E-6ED6AA44FA0F}"/>
              </a:ext>
            </a:extLst>
          </p:cNvPr>
          <p:cNvSpPr/>
          <p:nvPr/>
        </p:nvSpPr>
        <p:spPr>
          <a:xfrm>
            <a:off x="11180185" y="0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(25,26)</a:t>
            </a:r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95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4B8B7-8732-40AF-9BDA-1BF67C42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C7E62-073D-41C9-A38B-7FF41A61A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7715"/>
            <a:ext cx="8596668" cy="45236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dirty="0"/>
              <a:t>Campus Health Center</a:t>
            </a:r>
          </a:p>
          <a:p>
            <a:pPr marL="0" indent="0" algn="ctr">
              <a:buNone/>
            </a:pPr>
            <a:r>
              <a:rPr lang="en-US" dirty="0"/>
              <a:t>5285 Anthony Wayne Drive</a:t>
            </a:r>
          </a:p>
          <a:p>
            <a:pPr marL="0" indent="0" algn="ctr">
              <a:buNone/>
            </a:pPr>
            <a:r>
              <a:rPr lang="en-US" dirty="0"/>
              <a:t>Detroit, MI 48202</a:t>
            </a:r>
          </a:p>
          <a:p>
            <a:pPr marL="0" indent="0" algn="ctr">
              <a:buNone/>
            </a:pPr>
            <a:r>
              <a:rPr lang="en-US" dirty="0"/>
              <a:t>(313) 577-5041</a:t>
            </a:r>
          </a:p>
          <a:p>
            <a:pPr marL="0" indent="0" algn="ctr">
              <a:buNone/>
            </a:pPr>
            <a:r>
              <a:rPr lang="en-US" dirty="0"/>
              <a:t>Email at </a:t>
            </a:r>
            <a:r>
              <a:rPr lang="en-US" dirty="0">
                <a:hlinkClick r:id="rId3"/>
              </a:rPr>
              <a:t>CampusHealth@wayne.edu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Online at </a:t>
            </a:r>
            <a:r>
              <a:rPr lang="en-US" dirty="0">
                <a:hlinkClick r:id="rId4"/>
              </a:rPr>
              <a:t>health.wayne.edu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Follow us on social media: </a:t>
            </a:r>
          </a:p>
          <a:p>
            <a:pPr marL="0" indent="0" algn="ctr">
              <a:buNone/>
            </a:pPr>
            <a:r>
              <a:rPr lang="en-US" dirty="0">
                <a:hlinkClick r:id="rId5"/>
              </a:rPr>
              <a:t>Twitter</a:t>
            </a:r>
            <a:r>
              <a:rPr lang="en-US" dirty="0"/>
              <a:t> - @</a:t>
            </a:r>
            <a:r>
              <a:rPr lang="en-US" dirty="0" err="1"/>
              <a:t>WSUCampusHealth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6"/>
              </a:rPr>
              <a:t>Facebook</a:t>
            </a:r>
            <a:r>
              <a:rPr lang="en-US" dirty="0"/>
              <a:t> - @</a:t>
            </a:r>
            <a:r>
              <a:rPr lang="en-US" dirty="0" err="1"/>
              <a:t>CampusHealthCenter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7"/>
              </a:rPr>
              <a:t>Instagram</a:t>
            </a:r>
            <a:r>
              <a:rPr lang="en-US" dirty="0"/>
              <a:t> - @</a:t>
            </a:r>
            <a:r>
              <a:rPr lang="en-US" dirty="0" err="1"/>
              <a:t>campushealthcenter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Now offering telehealth visits through telephone or webcam!</a:t>
            </a: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2941508B-A0B0-43C3-9DF6-C8AB4A3AF9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997853"/>
            <a:ext cx="2693754" cy="8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9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B116-A3EB-B549-AA86-045D811ED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600"/>
            <a:ext cx="8596668" cy="13208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5058C-04B6-1841-8471-ED68A0D6B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16001"/>
            <a:ext cx="9177866" cy="5842000"/>
          </a:xfrm>
        </p:spPr>
        <p:txBody>
          <a:bodyPr>
            <a:normAutofit fontScale="85000" lnSpcReduction="20000"/>
          </a:bodyPr>
          <a:lstStyle/>
          <a:p>
            <a:pPr lvl="0"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i="1" dirty="0">
                <a:solidFill>
                  <a:schemeClr val="tx1"/>
                </a:solidFill>
              </a:rPr>
              <a:t>Brain Basics: Understanding Sleep | National Institute of Neurological Disorders and Stroke</a:t>
            </a:r>
            <a:r>
              <a:rPr lang="en-US" dirty="0">
                <a:solidFill>
                  <a:schemeClr val="tx1"/>
                </a:solidFill>
              </a:rPr>
              <a:t>. (2019, August 13). National Institute of Neurological Disorders and Stroke.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https://www.ninds.nih.gov/Disorders/patient-caregiver-education/understanding-sleep</a:t>
            </a:r>
            <a:endParaRPr lang="en-US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ASA Authors &amp; </a:t>
            </a:r>
            <a:r>
              <a:rPr lang="en-US" dirty="0" err="1">
                <a:solidFill>
                  <a:schemeClr val="tx1"/>
                </a:solidFill>
              </a:rPr>
              <a:t>ReviewersSleep</a:t>
            </a:r>
            <a:r>
              <a:rPr lang="en-US" dirty="0">
                <a:solidFill>
                  <a:schemeClr val="tx1"/>
                </a:solidFill>
              </a:rPr>
              <a:t> Physician at American Sleep Association Reviewers and </a:t>
            </a:r>
            <a:r>
              <a:rPr lang="en-US" dirty="0" err="1">
                <a:solidFill>
                  <a:schemeClr val="tx1"/>
                </a:solidFill>
              </a:rPr>
              <a:t>WritersBoard</a:t>
            </a:r>
            <a:r>
              <a:rPr lang="en-US" dirty="0">
                <a:solidFill>
                  <a:schemeClr val="tx1"/>
                </a:solidFill>
              </a:rPr>
              <a:t>-certified sleep M.D. physicians, scientists, editors and writers for ASA. (2020, January 30). </a:t>
            </a:r>
            <a:r>
              <a:rPr lang="en-US" i="1" dirty="0">
                <a:solidFill>
                  <a:schemeClr val="tx1"/>
                </a:solidFill>
              </a:rPr>
              <a:t>What is Sleep and Why is It Important?</a:t>
            </a:r>
            <a:r>
              <a:rPr lang="en-US" dirty="0">
                <a:solidFill>
                  <a:schemeClr val="tx1"/>
                </a:solidFill>
              </a:rPr>
              <a:t> American Sleep Association.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https://www.sleepassociation.org/about-sleep/what-is-sleep/</a:t>
            </a:r>
            <a:endParaRPr lang="en-US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Suni, E. (2020a, November 20). </a:t>
            </a:r>
            <a:r>
              <a:rPr lang="en-US" i="1" dirty="0">
                <a:solidFill>
                  <a:schemeClr val="tx1"/>
                </a:solidFill>
              </a:rPr>
              <a:t>How Sleep Works: Understanding the Science of Sleep</a:t>
            </a:r>
            <a:r>
              <a:rPr lang="en-US" dirty="0">
                <a:solidFill>
                  <a:schemeClr val="tx1"/>
                </a:solidFill>
              </a:rPr>
              <a:t>. Sleep Foundation.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https://www.sleepfoundation.org/how-sleep-works</a:t>
            </a: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Suni, E. (2020a, October 28). </a:t>
            </a:r>
            <a:r>
              <a:rPr lang="en-US" i="1" dirty="0">
                <a:solidFill>
                  <a:schemeClr val="tx1"/>
                </a:solidFill>
              </a:rPr>
              <a:t>Stages of Sleep</a:t>
            </a:r>
            <a:r>
              <a:rPr lang="en-US" dirty="0">
                <a:solidFill>
                  <a:schemeClr val="tx1"/>
                </a:solidFill>
              </a:rPr>
              <a:t>. Sleep Foundation.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https://www.sleepfoundation.org/articles/stages-of-sleep</a:t>
            </a: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i="1" dirty="0">
                <a:solidFill>
                  <a:schemeClr val="tx1"/>
                </a:solidFill>
              </a:rPr>
              <a:t>What is Circadian Rhythm?</a:t>
            </a:r>
            <a:r>
              <a:rPr lang="en-US" dirty="0">
                <a:solidFill>
                  <a:schemeClr val="tx1"/>
                </a:solidFill>
              </a:rPr>
              <a:t> (2020, November 25). Sleep Foundation. </a:t>
            </a:r>
            <a:r>
              <a:rPr lang="en-US" dirty="0">
                <a:solidFill>
                  <a:schemeClr val="tx1"/>
                </a:solidFill>
                <a:hlinkClick r:id="rId6"/>
              </a:rPr>
              <a:t>https://www.sleepfoundation.org/circadian-rhythm</a:t>
            </a: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i="1" dirty="0"/>
              <a:t>Melatonin: What You Need To Know</a:t>
            </a:r>
            <a:r>
              <a:rPr lang="en-US" dirty="0"/>
              <a:t>. (2019, October). NCCIH. </a:t>
            </a:r>
            <a:r>
              <a:rPr lang="en-US" dirty="0">
                <a:hlinkClick r:id="rId7"/>
              </a:rPr>
              <a:t>https://www.nccih.nih.gov/health/melatonin-what-you-need-to-know</a:t>
            </a:r>
            <a:endParaRPr lang="en-US" dirty="0"/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Fry, A. (2020, November 21). </a:t>
            </a:r>
            <a:r>
              <a:rPr lang="en-US" i="1" dirty="0">
                <a:solidFill>
                  <a:schemeClr val="tx1"/>
                </a:solidFill>
              </a:rPr>
              <a:t>Napping: Health Benefits &amp; Tips for Your Best Nap</a:t>
            </a:r>
            <a:r>
              <a:rPr lang="en-US" dirty="0">
                <a:solidFill>
                  <a:schemeClr val="tx1"/>
                </a:solidFill>
              </a:rPr>
              <a:t>. Sleep Foundation. </a:t>
            </a:r>
            <a:r>
              <a:rPr lang="en-US" dirty="0">
                <a:solidFill>
                  <a:schemeClr val="tx1"/>
                </a:solidFill>
                <a:hlinkClick r:id="rId8"/>
              </a:rPr>
              <a:t>https://www.sleepfoundation.org/articles/napping</a:t>
            </a: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i="1" dirty="0"/>
              <a:t>Dreams: What They Mean &amp; Psychology Behind Them</a:t>
            </a:r>
            <a:r>
              <a:rPr lang="en-US" dirty="0"/>
              <a:t>. (2020, March 12). American Sleep Association. </a:t>
            </a:r>
            <a:r>
              <a:rPr lang="en-US" dirty="0">
                <a:hlinkClick r:id="rId9"/>
              </a:rPr>
              <a:t>https://www.sleepassociation.org/about-sleep/dreams/</a:t>
            </a:r>
            <a:endParaRPr lang="en-US" dirty="0"/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i="1" dirty="0">
                <a:solidFill>
                  <a:schemeClr val="tx1"/>
                </a:solidFill>
              </a:rPr>
              <a:t>Sleep Deprivation and Deficiency | NHLBI, NIH</a:t>
            </a:r>
            <a:r>
              <a:rPr lang="en-US" dirty="0">
                <a:solidFill>
                  <a:schemeClr val="tx1"/>
                </a:solidFill>
              </a:rPr>
              <a:t>. (2020, April 28). National Heart, Lung, and Blood Institute. </a:t>
            </a:r>
            <a:r>
              <a:rPr lang="en-US" dirty="0">
                <a:solidFill>
                  <a:schemeClr val="tx1"/>
                </a:solidFill>
                <a:hlinkClick r:id="rId10"/>
              </a:rPr>
              <a:t>https://www.nhlbi.nih.gov/health-topics/sleep-deprivation-and-deficiency</a:t>
            </a: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i="1" dirty="0"/>
              <a:t>CDC - How Much Sleep Do I Need? - Sleep and Sleep Disorders</a:t>
            </a:r>
            <a:r>
              <a:rPr lang="en-US" dirty="0"/>
              <a:t>. (2017, March 7). Centers for Disease Control and Prevention. </a:t>
            </a:r>
            <a:r>
              <a:rPr lang="en-US" dirty="0">
                <a:hlinkClick r:id="rId11"/>
              </a:rPr>
              <a:t>https://www.cdc.gov/sleep/about_sleep/how_much_sleep.html</a:t>
            </a:r>
            <a:endParaRPr lang="en-US" dirty="0"/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i="1" dirty="0"/>
              <a:t>CDC Press Releases</a:t>
            </a:r>
            <a:r>
              <a:rPr lang="en-US" dirty="0"/>
              <a:t>. (2016, January 1). Centers for Disease Control and Prevention. https://</a:t>
            </a:r>
            <a:r>
              <a:rPr lang="en-US" dirty="0" err="1"/>
              <a:t>www.cdc.gov</a:t>
            </a:r>
            <a:r>
              <a:rPr lang="en-US" dirty="0"/>
              <a:t>/media/releases/2016/p0215-enough-sleep.html</a:t>
            </a: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i="1" dirty="0">
                <a:solidFill>
                  <a:schemeClr val="tx1"/>
                </a:solidFill>
              </a:rPr>
              <a:t>National College Health Assessment</a:t>
            </a:r>
            <a:r>
              <a:rPr lang="en-US" dirty="0">
                <a:solidFill>
                  <a:schemeClr val="tx1"/>
                </a:solidFill>
              </a:rPr>
              <a:t>. (2007). American College Health Association. </a:t>
            </a:r>
            <a:r>
              <a:rPr lang="en-US" dirty="0">
                <a:solidFill>
                  <a:schemeClr val="tx1"/>
                </a:solidFill>
                <a:hlinkClick r:id="rId12"/>
              </a:rPr>
              <a:t>https://www.acha.org/documents/ncha/ACHA-NCHA_Reference_Group_ExecutiveSummary_Fall2007.pdf</a:t>
            </a: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r>
              <a:rPr lang="en-US" i="1" dirty="0">
                <a:solidFill>
                  <a:schemeClr val="tx1"/>
                </a:solidFill>
              </a:rPr>
              <a:t>College students: getting enough sleep is vital to academic success</a:t>
            </a:r>
            <a:r>
              <a:rPr lang="en-US" dirty="0">
                <a:solidFill>
                  <a:schemeClr val="tx1"/>
                </a:solidFill>
              </a:rPr>
              <a:t>. (2020, January 27). American Academy of Sleep Medicine – Association for Sleep Clinicians and Researchers. </a:t>
            </a:r>
            <a:r>
              <a:rPr lang="en-US" dirty="0">
                <a:solidFill>
                  <a:schemeClr val="tx1"/>
                </a:solidFill>
                <a:hlinkClick r:id="rId13"/>
              </a:rPr>
              <a:t>https://aasm.org/college-students-getting-enough-sleep-is-vital-to-academic-success/</a:t>
            </a: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 defTabSz="914400">
              <a:spcBef>
                <a:spcPts val="0"/>
              </a:spcBef>
              <a:buClrTx/>
              <a:buSzTx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endParaRPr lang="en-US" dirty="0"/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endParaRPr lang="en-US" dirty="0"/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endParaRPr lang="en-US" dirty="0"/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endParaRPr lang="en-US" dirty="0"/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Tx/>
              <a:buSzTx/>
              <a:buFont typeface="+mj-lt"/>
              <a:buAutoNum type="arabicPeriod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71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C7B18-079B-BD43-9DAF-9734970C8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8667"/>
            <a:ext cx="8596668" cy="1320800"/>
          </a:xfrm>
        </p:spPr>
        <p:txBody>
          <a:bodyPr/>
          <a:lstStyle/>
          <a:p>
            <a:r>
              <a:rPr lang="en-US" dirty="0"/>
              <a:t>References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3F7A5-3415-EC44-A44E-A7437F47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9173"/>
            <a:ext cx="9482666" cy="5598827"/>
          </a:xfrm>
        </p:spPr>
        <p:txBody>
          <a:bodyPr>
            <a:normAutofit fontScale="70000" lnSpcReduction="20000"/>
          </a:bodyPr>
          <a:lstStyle/>
          <a:p>
            <a:pPr lvl="0" defTabSz="914400">
              <a:spcBef>
                <a:spcPts val="0"/>
              </a:spcBef>
              <a:buClrTx/>
              <a:buSzTx/>
              <a:buFont typeface="+mj-lt"/>
              <a:buAutoNum type="arabicPeriod" startAt="14"/>
              <a:defRPr/>
            </a:pPr>
            <a:r>
              <a:rPr lang="en-US" i="1" dirty="0">
                <a:solidFill>
                  <a:schemeClr val="tx1"/>
                </a:solidFill>
              </a:rPr>
              <a:t>Sleep Deprivation and Deficiency | NHLBI, NIH</a:t>
            </a:r>
            <a:r>
              <a:rPr lang="en-US" dirty="0">
                <a:solidFill>
                  <a:schemeClr val="tx1"/>
                </a:solidFill>
              </a:rPr>
              <a:t>. (2020, April 28). National Heart, Lung, and Blood Institute.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https://www.nhlbi.nih.gov/health-topics/sleep-deprivation-and-deficiency</a:t>
            </a:r>
            <a:endParaRPr lang="en-US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Tx/>
              <a:buSzTx/>
              <a:buFont typeface="+mj-lt"/>
              <a:buAutoNum type="arabicPeriod" startAt="14"/>
              <a:defRPr/>
            </a:pPr>
            <a:r>
              <a:rPr lang="en-US" i="1" dirty="0">
                <a:solidFill>
                  <a:schemeClr val="tx1"/>
                </a:solidFill>
              </a:rPr>
              <a:t>Sleep Deprivation: Causes, Symptoms, &amp; Treatment</a:t>
            </a:r>
            <a:r>
              <a:rPr lang="en-US" dirty="0">
                <a:solidFill>
                  <a:schemeClr val="tx1"/>
                </a:solidFill>
              </a:rPr>
              <a:t>. (2020, November 20). Sleep Foundation.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https://www.sleepfoundation.org/sleep-deprivation</a:t>
            </a: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 startAt="14"/>
              <a:defRPr/>
            </a:pPr>
            <a:r>
              <a:rPr lang="en-US" dirty="0"/>
              <a:t>American Academy of Sleep Medicine. (2008). </a:t>
            </a:r>
            <a:r>
              <a:rPr lang="en-US" i="1" dirty="0"/>
              <a:t>Insomnia</a:t>
            </a:r>
            <a:r>
              <a:rPr lang="en-US" dirty="0"/>
              <a:t>. </a:t>
            </a:r>
            <a:r>
              <a:rPr lang="en-US" dirty="0">
                <a:hlinkClick r:id="rId4"/>
              </a:rPr>
              <a:t>https://aasm.org/resources/factsheets/insomnia.pdf</a:t>
            </a:r>
            <a:endParaRPr lang="en-US" dirty="0"/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 startAt="14"/>
              <a:defRPr/>
            </a:pPr>
            <a:r>
              <a:rPr lang="en-US" dirty="0"/>
              <a:t>Taylor, D. J., </a:t>
            </a:r>
            <a:r>
              <a:rPr lang="en-US" dirty="0" err="1"/>
              <a:t>Bramoweth</a:t>
            </a:r>
            <a:r>
              <a:rPr lang="en-US" dirty="0"/>
              <a:t>, A. D., </a:t>
            </a:r>
            <a:r>
              <a:rPr lang="en-US" dirty="0" err="1"/>
              <a:t>Grieser</a:t>
            </a:r>
            <a:r>
              <a:rPr lang="en-US" dirty="0"/>
              <a:t>, E. A., Tatum, J. I., &amp; Roane, B. M. (2013). Epidemiology of insomnia in college students: relationship with mental health, quality of life, and substance use difficulties. </a:t>
            </a:r>
            <a:r>
              <a:rPr lang="en-US" i="1" dirty="0"/>
              <a:t>Behavior therapy</a:t>
            </a:r>
            <a:r>
              <a:rPr lang="en-US" dirty="0"/>
              <a:t>, </a:t>
            </a:r>
            <a:r>
              <a:rPr lang="en-US" i="1" dirty="0"/>
              <a:t>44</a:t>
            </a:r>
            <a:r>
              <a:rPr lang="en-US" dirty="0"/>
              <a:t>(3), 339–348. </a:t>
            </a:r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pubmed.ncbi.nlm.nih.gov</a:t>
            </a:r>
            <a:r>
              <a:rPr lang="en-US" dirty="0">
                <a:solidFill>
                  <a:schemeClr val="accent1"/>
                </a:solidFill>
              </a:rPr>
              <a:t>/23768662/</a:t>
            </a: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 startAt="14"/>
              <a:defRPr/>
            </a:pPr>
            <a:r>
              <a:rPr lang="en-US" i="1" dirty="0">
                <a:solidFill>
                  <a:schemeClr val="tx1"/>
                </a:solidFill>
              </a:rPr>
              <a:t>Insomnia | NHLBI, NIH</a:t>
            </a:r>
            <a:r>
              <a:rPr lang="en-US" dirty="0">
                <a:solidFill>
                  <a:schemeClr val="tx1"/>
                </a:solidFill>
              </a:rPr>
              <a:t>. (2020, March 2). National Heart, Lung, and Blood Institute.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https://www.nhlbi.nih.gov/health-topics/insomnia</a:t>
            </a: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 startAt="14"/>
              <a:defRPr/>
            </a:pPr>
            <a:r>
              <a:rPr lang="en-US" i="1" dirty="0">
                <a:solidFill>
                  <a:schemeClr val="tx1"/>
                </a:solidFill>
              </a:rPr>
              <a:t>Narcolepsy Fact Sheet | National Institute of Neurological Disorders and Stroke</a:t>
            </a:r>
            <a:r>
              <a:rPr lang="en-US" dirty="0">
                <a:solidFill>
                  <a:schemeClr val="tx1"/>
                </a:solidFill>
              </a:rPr>
              <a:t>. (2020). National Institute of Neurological Disorders and Stroke. </a:t>
            </a:r>
            <a:r>
              <a:rPr lang="en-US" dirty="0">
                <a:solidFill>
                  <a:schemeClr val="tx1"/>
                </a:solidFill>
                <a:hlinkClick r:id="rId6"/>
              </a:rPr>
              <a:t>https://www.ninds.nih.gov/Disorders/Patient-Caregiver-Education/Fact-Sheets/Narcolepsy-Fact-Sheet</a:t>
            </a: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 startAt="14"/>
              <a:defRPr/>
            </a:pPr>
            <a:r>
              <a:rPr lang="en-US" i="1" dirty="0">
                <a:solidFill>
                  <a:schemeClr val="tx1"/>
                </a:solidFill>
              </a:rPr>
              <a:t>Restless Legs Syndrome Fact Sheet | National Institute of Neurological Disorders and Stroke</a:t>
            </a:r>
            <a:r>
              <a:rPr lang="en-US" dirty="0">
                <a:solidFill>
                  <a:schemeClr val="tx1"/>
                </a:solidFill>
              </a:rPr>
              <a:t>. (2020, March 17). National Institute of Neurological Disorders and Stroke. </a:t>
            </a:r>
            <a:r>
              <a:rPr lang="en-US" dirty="0">
                <a:solidFill>
                  <a:schemeClr val="tx1"/>
                </a:solidFill>
                <a:hlinkClick r:id="rId7"/>
              </a:rPr>
              <a:t>https://www.ninds.nih.gov/Disorders/Patient-Caregiver-Education/Fact-Sheets/Restless-Legs-Syndrome-Fact-Sheet</a:t>
            </a: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 startAt="14"/>
              <a:defRPr/>
            </a:pPr>
            <a:r>
              <a:rPr lang="en-US" dirty="0"/>
              <a:t>Suni, E. (2020, December 2). </a:t>
            </a:r>
            <a:r>
              <a:rPr lang="en-US" i="1" dirty="0"/>
              <a:t>Sleep Apnea - Causes &amp; Symptoms</a:t>
            </a:r>
            <a:r>
              <a:rPr lang="en-US" dirty="0"/>
              <a:t>. Sleep Foundation. </a:t>
            </a:r>
            <a:r>
              <a:rPr lang="en-US" dirty="0">
                <a:hlinkClick r:id="rId8"/>
              </a:rPr>
              <a:t>https://www.sleepfoundation.org/sleep-apnea</a:t>
            </a: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 startAt="14"/>
              <a:defRPr/>
            </a:pPr>
            <a:r>
              <a:rPr lang="en-US" dirty="0">
                <a:solidFill>
                  <a:schemeClr val="tx1"/>
                </a:solidFill>
              </a:rPr>
              <a:t>Suni, E. (2020, November 21). </a:t>
            </a:r>
            <a:r>
              <a:rPr lang="en-US" i="1" dirty="0">
                <a:solidFill>
                  <a:schemeClr val="tx1"/>
                </a:solidFill>
              </a:rPr>
              <a:t>What is Sleep Hygiene?</a:t>
            </a:r>
            <a:r>
              <a:rPr lang="en-US" dirty="0">
                <a:solidFill>
                  <a:schemeClr val="tx1"/>
                </a:solidFill>
              </a:rPr>
              <a:t> Sleep Foundation. </a:t>
            </a:r>
            <a:r>
              <a:rPr lang="en-US" dirty="0">
                <a:solidFill>
                  <a:schemeClr val="tx1"/>
                </a:solidFill>
                <a:hlinkClick r:id="rId9"/>
              </a:rPr>
              <a:t>https://www.sleepfoundation.org/articles/sleep-hygiene</a:t>
            </a: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 startAt="14"/>
              <a:defRPr/>
            </a:pPr>
            <a:r>
              <a:rPr lang="en-US" dirty="0" err="1"/>
              <a:t>Hülsheger</a:t>
            </a:r>
            <a:r>
              <a:rPr lang="en-US" dirty="0"/>
              <a:t>, U. R., </a:t>
            </a:r>
            <a:r>
              <a:rPr lang="en-US" dirty="0" err="1"/>
              <a:t>Feinholdt</a:t>
            </a:r>
            <a:r>
              <a:rPr lang="en-US" dirty="0"/>
              <a:t>, A., &amp; </a:t>
            </a:r>
            <a:r>
              <a:rPr lang="en-US" dirty="0" err="1"/>
              <a:t>Nübold</a:t>
            </a:r>
            <a:r>
              <a:rPr lang="en-US" dirty="0"/>
              <a:t>, A. (2015). A low-dose mindfulness intervention and recovery from work: Effects on psychological detachment, sleep quality, and sleep duration. </a:t>
            </a:r>
            <a:r>
              <a:rPr lang="en-US" i="1" dirty="0"/>
              <a:t>Journal of Occupational and Organizational Psychology</a:t>
            </a:r>
            <a:r>
              <a:rPr lang="en-US" dirty="0"/>
              <a:t>, </a:t>
            </a:r>
            <a:r>
              <a:rPr lang="en-US" i="1" dirty="0"/>
              <a:t>88</a:t>
            </a:r>
            <a:r>
              <a:rPr lang="en-US" dirty="0"/>
              <a:t>(3), 464–489. https://</a:t>
            </a:r>
            <a:r>
              <a:rPr lang="en-US" dirty="0" err="1"/>
              <a:t>doi.org</a:t>
            </a:r>
            <a:r>
              <a:rPr lang="en-US" dirty="0"/>
              <a:t>/10.1111/joop.12115</a:t>
            </a: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 startAt="14"/>
              <a:defRPr/>
            </a:pPr>
            <a:r>
              <a:rPr lang="en-US" i="1" dirty="0">
                <a:solidFill>
                  <a:schemeClr val="tx1"/>
                </a:solidFill>
              </a:rPr>
              <a:t>CDC - What Should I Do If I Can’t Sleep? - Sleep and Sleep Disorders</a:t>
            </a:r>
            <a:r>
              <a:rPr lang="en-US" dirty="0">
                <a:solidFill>
                  <a:schemeClr val="tx1"/>
                </a:solidFill>
              </a:rPr>
              <a:t>. (2017, March 9). Centers for Disease Control and Prevention. </a:t>
            </a:r>
            <a:r>
              <a:rPr lang="en-US" dirty="0">
                <a:solidFill>
                  <a:schemeClr val="tx1"/>
                </a:solidFill>
                <a:hlinkClick r:id="rId10"/>
              </a:rPr>
              <a:t>https://www.cdc.gov/sleep/about_sleep/cant_sleep.html</a:t>
            </a: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 startAt="14"/>
              <a:defRPr/>
            </a:pPr>
            <a:r>
              <a:rPr lang="en-US" i="1" dirty="0"/>
              <a:t>NIMH » Anxiety Disorders</a:t>
            </a:r>
            <a:r>
              <a:rPr lang="en-US" dirty="0"/>
              <a:t>. (2018, July). National Institute of Mental Health. </a:t>
            </a:r>
            <a:r>
              <a:rPr lang="en-US" dirty="0">
                <a:hlinkClick r:id="rId11"/>
              </a:rPr>
              <a:t>https://www.nimh.nih.gov/health/topics/anxiety-disorders/index.shtml</a:t>
            </a:r>
            <a:endParaRPr lang="en-US" dirty="0"/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 startAt="14"/>
              <a:defRPr/>
            </a:pPr>
            <a:r>
              <a:rPr lang="en-US" i="1" dirty="0"/>
              <a:t>NIMH » Depression</a:t>
            </a:r>
            <a:r>
              <a:rPr lang="en-US" dirty="0"/>
              <a:t>. (2018, February). National Institute of Mental Health. https://</a:t>
            </a:r>
            <a:r>
              <a:rPr lang="en-US" dirty="0" err="1"/>
              <a:t>www.nimh.nih.gov</a:t>
            </a:r>
            <a:r>
              <a:rPr lang="en-US" dirty="0"/>
              <a:t>/health/topics/depression/</a:t>
            </a:r>
            <a:r>
              <a:rPr lang="en-US" dirty="0" err="1"/>
              <a:t>index.shtml</a:t>
            </a:r>
            <a:endParaRPr lang="en-US" dirty="0"/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 startAt="14"/>
              <a:defRPr/>
            </a:pPr>
            <a:endParaRPr lang="en-US" dirty="0"/>
          </a:p>
          <a:p>
            <a:pPr marL="0" indent="0" defTabSz="914400">
              <a:spcBef>
                <a:spcPts val="0"/>
              </a:spcBef>
              <a:buClrTx/>
              <a:buSzTx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Sleep diary: </a:t>
            </a:r>
            <a:r>
              <a:rPr lang="en-US" sz="2400" dirty="0">
                <a:solidFill>
                  <a:schemeClr val="tx1"/>
                </a:solidFill>
                <a:hlinkClick r:id="rId12"/>
              </a:rPr>
              <a:t>http://yoursleep.aasmnet.org/pdf/sleepdiary.pdf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defTabSz="914400">
              <a:spcBef>
                <a:spcPts val="0"/>
              </a:spcBef>
              <a:buClrTx/>
              <a:buSzTx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 startAt="14"/>
              <a:defRPr/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 startAt="14"/>
              <a:defRPr/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 startAt="14"/>
              <a:defRPr/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 startAt="14"/>
              <a:defRPr/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 startAt="14"/>
              <a:defRPr/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 startAt="14"/>
              <a:defRPr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 startAt="12"/>
              <a:defRPr/>
            </a:pPr>
            <a:endParaRPr lang="en-US" dirty="0">
              <a:solidFill>
                <a:schemeClr val="tx1"/>
              </a:solidFill>
            </a:endParaRPr>
          </a:p>
          <a:p>
            <a:pPr defTabSz="914400">
              <a:spcBef>
                <a:spcPts val="0"/>
              </a:spcBef>
              <a:buClrTx/>
              <a:buSzTx/>
              <a:buFont typeface="+mj-lt"/>
              <a:buAutoNum type="arabicPeriod" startAt="12"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Tx/>
              <a:buSzTx/>
              <a:buFont typeface="+mj-lt"/>
              <a:buAutoNum type="arabicPeriod" startAt="12"/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 defTabSz="914400">
              <a:spcBef>
                <a:spcPts val="0"/>
              </a:spcBef>
              <a:buClrTx/>
              <a:buSzTx/>
              <a:buFont typeface="+mj-lt"/>
              <a:buAutoNum type="arabicPeriod" startAt="12"/>
              <a:defRPr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08AA-B0A5-BB41-B0BC-679B5724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Introduction to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A4073-9AA7-DC4F-B596-BCD1CDCCB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142" y="1930401"/>
            <a:ext cx="4466452" cy="4553526"/>
          </a:xfrm>
        </p:spPr>
        <p:txBody>
          <a:bodyPr>
            <a:normAutofit fontScale="92500"/>
          </a:bodyPr>
          <a:lstStyle/>
          <a:p>
            <a:r>
              <a:rPr lang="en-US" dirty="0"/>
              <a:t>Scientists are still unsure of the exact reason why people need sleep</a:t>
            </a:r>
          </a:p>
          <a:p>
            <a:pPr lvl="1"/>
            <a:r>
              <a:rPr lang="en-US" dirty="0"/>
              <a:t>But getting enough sleep is essential for survival, like food or water</a:t>
            </a:r>
          </a:p>
          <a:p>
            <a:r>
              <a:rPr lang="en-US" dirty="0"/>
              <a:t>Sleep is complex and impacts all parts of the body</a:t>
            </a:r>
          </a:p>
          <a:p>
            <a:r>
              <a:rPr lang="en-US" dirty="0"/>
              <a:t>We spend about 1/3 of our day sleeping</a:t>
            </a:r>
          </a:p>
          <a:p>
            <a:r>
              <a:rPr lang="en-US" dirty="0"/>
              <a:t>Many chemicals and hormones in the body regulate sleep </a:t>
            </a:r>
          </a:p>
          <a:p>
            <a:r>
              <a:rPr lang="en-US" dirty="0"/>
              <a:t>The brain and body remain pretty active during sleep</a:t>
            </a:r>
          </a:p>
          <a:p>
            <a:r>
              <a:rPr lang="en-US" dirty="0"/>
              <a:t>Sleep allows our brain and body to perform housekeeping</a:t>
            </a:r>
          </a:p>
          <a:p>
            <a:pPr lvl="1"/>
            <a:r>
              <a:rPr lang="en-US" dirty="0"/>
              <a:t>Like removing toxins and healing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Kitten sleeping in a bed">
            <a:extLst>
              <a:ext uri="{FF2B5EF4-FFF2-40B4-BE49-F238E27FC236}">
                <a16:creationId xmlns:a16="http://schemas.microsoft.com/office/drawing/2014/main" id="{7178F2BB-D347-2A44-9852-A433344CA4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51" r="28339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A33D5-6F9C-5945-8BDB-4FA0886566D6}"/>
              </a:ext>
            </a:extLst>
          </p:cNvPr>
          <p:cNvSpPr txBox="1"/>
          <p:nvPr/>
        </p:nvSpPr>
        <p:spPr>
          <a:xfrm>
            <a:off x="11257612" y="0"/>
            <a:ext cx="1109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(1,2,3)</a:t>
            </a:r>
          </a:p>
        </p:txBody>
      </p:sp>
    </p:spTree>
    <p:extLst>
      <p:ext uri="{BB962C8B-B14F-4D97-AF65-F5344CB8AC3E}">
        <p14:creationId xmlns:p14="http://schemas.microsoft.com/office/powerpoint/2010/main" val="315626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A6859-AF44-1F42-B6C4-38E9373C7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6" y="624591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More about sleep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DF97299-AE84-4D12-B2DF-CD6A5F52A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6" y="1633929"/>
            <a:ext cx="4830376" cy="4275984"/>
          </a:xfrm>
        </p:spPr>
        <p:txBody>
          <a:bodyPr>
            <a:normAutofit/>
          </a:bodyPr>
          <a:lstStyle/>
          <a:p>
            <a:r>
              <a:rPr lang="en-US" dirty="0"/>
              <a:t>Certain brain chemicals promote sleep and become active when we get ready for bed</a:t>
            </a:r>
          </a:p>
          <a:p>
            <a:pPr lvl="1"/>
            <a:r>
              <a:rPr lang="en-US" dirty="0"/>
              <a:t>GABA, norepinephrine, serotonin, and adenosine</a:t>
            </a:r>
          </a:p>
          <a:p>
            <a:r>
              <a:rPr lang="en-US" dirty="0"/>
              <a:t>Within a few minutes of falling asleep there are changes in the body and brain</a:t>
            </a:r>
          </a:p>
          <a:p>
            <a:pPr lvl="1"/>
            <a:r>
              <a:rPr lang="en-US" dirty="0"/>
              <a:t>Lower body temperature, decreased brain activity, heart rate and breathing slow</a:t>
            </a:r>
          </a:p>
          <a:p>
            <a:r>
              <a:rPr lang="en-US" dirty="0"/>
              <a:t>Over the night we go through multiple sleep cycles that last 70-120 minutes and each cycle has 4 main stages</a:t>
            </a:r>
          </a:p>
          <a:p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FE0F2DC-D86C-934A-BB5F-F3AEAA26B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497" y="1741441"/>
            <a:ext cx="3688118" cy="34022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C50677-1251-F643-B863-5284AE29E851}"/>
              </a:ext>
            </a:extLst>
          </p:cNvPr>
          <p:cNvSpPr/>
          <p:nvPr/>
        </p:nvSpPr>
        <p:spPr>
          <a:xfrm>
            <a:off x="11302013" y="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(1,2,3)</a:t>
            </a:r>
          </a:p>
        </p:txBody>
      </p:sp>
    </p:spTree>
    <p:extLst>
      <p:ext uri="{BB962C8B-B14F-4D97-AF65-F5344CB8AC3E}">
        <p14:creationId xmlns:p14="http://schemas.microsoft.com/office/powerpoint/2010/main" val="178112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Content Placeholder 24" descr="Chart, box and whisker chart&#10;&#10;Description automatically generated">
            <a:extLst>
              <a:ext uri="{FF2B5EF4-FFF2-40B4-BE49-F238E27FC236}">
                <a16:creationId xmlns:a16="http://schemas.microsoft.com/office/drawing/2014/main" id="{DCCB7F90-C5DE-E442-9C68-A28C0E00B5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6" r="3349"/>
          <a:stretch/>
        </p:blipFill>
        <p:spPr>
          <a:xfrm>
            <a:off x="488944" y="4318104"/>
            <a:ext cx="6838034" cy="2059836"/>
          </a:xfrm>
          <a:prstGeom prst="rect">
            <a:avLst/>
          </a:prstGeom>
        </p:spPr>
      </p:pic>
      <p:pic>
        <p:nvPicPr>
          <p:cNvPr id="27" name="Content Placeholder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CEAEF1-EB7B-CD43-A201-E71DD250DF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50" b="4546"/>
          <a:stretch/>
        </p:blipFill>
        <p:spPr>
          <a:xfrm>
            <a:off x="1378424" y="630728"/>
            <a:ext cx="3784977" cy="3536708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41E12B62-C1A7-B840-9DF6-A87358EF1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846" y="463337"/>
            <a:ext cx="3612345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sleep cycle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0A308550-E52D-5948-91E9-66A8A4EA7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6978" y="1543986"/>
            <a:ext cx="4456319" cy="48339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Sleep cycle and stages vary by person, age, and alcohol consumption</a:t>
            </a:r>
          </a:p>
          <a:p>
            <a:r>
              <a:rPr lang="en-US" dirty="0" err="1"/>
              <a:t>NonREM</a:t>
            </a:r>
            <a:r>
              <a:rPr lang="en-US" dirty="0"/>
              <a:t> sleep</a:t>
            </a:r>
          </a:p>
          <a:p>
            <a:pPr lvl="1"/>
            <a:r>
              <a:rPr lang="en-US" dirty="0"/>
              <a:t>Stage 1 – dozing off</a:t>
            </a:r>
          </a:p>
          <a:p>
            <a:pPr lvl="2"/>
            <a:r>
              <a:rPr lang="en-US" dirty="0"/>
              <a:t>1-5 minutes</a:t>
            </a:r>
          </a:p>
          <a:p>
            <a:pPr lvl="1"/>
            <a:r>
              <a:rPr lang="en-US" dirty="0"/>
              <a:t>Stage 2 – drop in temperature, relaxed muscles, and slowed breathing and heart rate</a:t>
            </a:r>
          </a:p>
          <a:p>
            <a:pPr lvl="2"/>
            <a:r>
              <a:rPr lang="en-US" dirty="0"/>
              <a:t>10-25 minutes, becomes longer throughout the night</a:t>
            </a:r>
          </a:p>
          <a:p>
            <a:pPr lvl="1"/>
            <a:r>
              <a:rPr lang="en-US" dirty="0"/>
              <a:t>Stage 3 and 4 – deep sleep – body is very relaxed, restorative sleep</a:t>
            </a:r>
          </a:p>
          <a:p>
            <a:pPr lvl="2"/>
            <a:r>
              <a:rPr lang="en-US" dirty="0"/>
              <a:t>20-40 minutes, shorter as night goes on</a:t>
            </a:r>
          </a:p>
          <a:p>
            <a:r>
              <a:rPr lang="en-US" dirty="0"/>
              <a:t>REM sleep</a:t>
            </a:r>
          </a:p>
          <a:p>
            <a:pPr lvl="1"/>
            <a:r>
              <a:rPr lang="en-US" dirty="0"/>
              <a:t>Active brain, dreaming, atonia</a:t>
            </a:r>
          </a:p>
          <a:p>
            <a:pPr lvl="2"/>
            <a:r>
              <a:rPr lang="en-US" dirty="0"/>
              <a:t>Few minutes, an hour by the end of the night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32DED-F126-194E-B3FA-CF5115628364}"/>
              </a:ext>
            </a:extLst>
          </p:cNvPr>
          <p:cNvSpPr/>
          <p:nvPr/>
        </p:nvSpPr>
        <p:spPr>
          <a:xfrm>
            <a:off x="11698420" y="4135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270210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94248-23C0-9240-A86D-9BCE2AED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The circadian rhythm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CB6F4A-6703-42E7-8BE8-8FDF7BEE7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89"/>
            <a:ext cx="3986372" cy="405394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Our body’s internal, 24 hour clock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Sleep-wake cycle</a:t>
            </a:r>
          </a:p>
          <a:p>
            <a:r>
              <a:rPr lang="en-US" sz="2000" dirty="0">
                <a:solidFill>
                  <a:schemeClr val="bg1"/>
                </a:solidFill>
              </a:rPr>
              <a:t>Based on light/dark, day/night</a:t>
            </a:r>
          </a:p>
          <a:p>
            <a:r>
              <a:rPr lang="en-US" sz="2000" dirty="0">
                <a:solidFill>
                  <a:schemeClr val="bg1"/>
                </a:solidFill>
              </a:rPr>
              <a:t>Light = alertness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Dark = releases melatonin to prepare for sleep</a:t>
            </a:r>
          </a:p>
          <a:p>
            <a:r>
              <a:rPr lang="en-US" sz="2000" dirty="0">
                <a:solidFill>
                  <a:schemeClr val="bg1"/>
                </a:solidFill>
              </a:rPr>
              <a:t>If thrown off, the body doesn’t function as well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Chart, radar chart, sunburst chart&#10;&#10;Description automatically generated">
            <a:extLst>
              <a:ext uri="{FF2B5EF4-FFF2-40B4-BE49-F238E27FC236}">
                <a16:creationId xmlns:a16="http://schemas.microsoft.com/office/drawing/2014/main" id="{39A8B677-171C-C44F-AC70-BDB4BFA1F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627" y="1097279"/>
            <a:ext cx="6592458" cy="4977305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128FC1-8069-C548-AB16-4743458F5747}"/>
              </a:ext>
            </a:extLst>
          </p:cNvPr>
          <p:cNvSpPr/>
          <p:nvPr/>
        </p:nvSpPr>
        <p:spPr>
          <a:xfrm>
            <a:off x="11728017" y="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3995591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50DD-11AF-D141-93CE-4C392A297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Melatonin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AA6CF-F0FF-314E-B7FB-B25EC087D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8977"/>
            <a:ext cx="8596668" cy="5141626"/>
          </a:xfrm>
        </p:spPr>
        <p:txBody>
          <a:bodyPr>
            <a:normAutofit/>
          </a:bodyPr>
          <a:lstStyle/>
          <a:p>
            <a:r>
              <a:rPr lang="en-US" dirty="0"/>
              <a:t>A hormone the brain produces in response to darkness </a:t>
            </a:r>
          </a:p>
          <a:p>
            <a:pPr lvl="1"/>
            <a:r>
              <a:rPr lang="en-US" dirty="0"/>
              <a:t>Pineal gland</a:t>
            </a:r>
          </a:p>
          <a:p>
            <a:r>
              <a:rPr lang="en-US" dirty="0"/>
              <a:t>Helps regulate the body’s circadian rhythm </a:t>
            </a:r>
          </a:p>
          <a:p>
            <a:pPr lvl="1"/>
            <a:r>
              <a:rPr lang="en-US" dirty="0"/>
              <a:t>Promotes transition to sleep</a:t>
            </a:r>
          </a:p>
          <a:p>
            <a:r>
              <a:rPr lang="en-US" dirty="0"/>
              <a:t>Supplemental melatonin </a:t>
            </a:r>
          </a:p>
          <a:p>
            <a:pPr lvl="1"/>
            <a:r>
              <a:rPr lang="en-US" dirty="0"/>
              <a:t>Usually synthetic </a:t>
            </a:r>
          </a:p>
          <a:p>
            <a:pPr lvl="1"/>
            <a:r>
              <a:rPr lang="en-US" dirty="0"/>
              <a:t>Research shows benefit for jet lag and delayed sleep wake phase disorder</a:t>
            </a:r>
          </a:p>
          <a:p>
            <a:pPr lvl="1"/>
            <a:r>
              <a:rPr lang="en-US" dirty="0"/>
              <a:t>There’s not strong evidence that it helps with insomnia </a:t>
            </a:r>
          </a:p>
          <a:p>
            <a:pPr lvl="1"/>
            <a:r>
              <a:rPr lang="en-US" dirty="0"/>
              <a:t>Short-term use is safe for most people</a:t>
            </a:r>
          </a:p>
          <a:p>
            <a:pPr lvl="1"/>
            <a:r>
              <a:rPr lang="en-US" dirty="0"/>
              <a:t>It may interact with other medications or supplements </a:t>
            </a:r>
          </a:p>
          <a:p>
            <a:pPr lvl="1"/>
            <a:r>
              <a:rPr lang="en-US" dirty="0"/>
              <a:t>Side effects:</a:t>
            </a:r>
          </a:p>
          <a:p>
            <a:pPr lvl="2"/>
            <a:r>
              <a:rPr lang="en-US" dirty="0"/>
              <a:t>Headache, dizziness, nausea, sleepiness</a:t>
            </a:r>
          </a:p>
          <a:p>
            <a:pPr lvl="2"/>
            <a:r>
              <a:rPr lang="en-US" dirty="0"/>
              <a:t>Potential long-term side effects are not clear</a:t>
            </a:r>
          </a:p>
          <a:p>
            <a:pPr lvl="2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7AAC41-62D7-C643-B5CA-207B537A96EC}"/>
              </a:ext>
            </a:extLst>
          </p:cNvPr>
          <p:cNvSpPr/>
          <p:nvPr/>
        </p:nvSpPr>
        <p:spPr>
          <a:xfrm>
            <a:off x="11728017" y="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(6)</a:t>
            </a:r>
          </a:p>
        </p:txBody>
      </p:sp>
    </p:spTree>
    <p:extLst>
      <p:ext uri="{BB962C8B-B14F-4D97-AF65-F5344CB8AC3E}">
        <p14:creationId xmlns:p14="http://schemas.microsoft.com/office/powerpoint/2010/main" val="429426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93ED9-E62C-EC47-A808-FD0ED3B3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425" y="166250"/>
            <a:ext cx="318355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Naps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FD5E7-E47C-2649-853C-3871E3B2D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425" y="1320800"/>
            <a:ext cx="5062993" cy="53081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1/3 of adults nap</a:t>
            </a:r>
          </a:p>
          <a:p>
            <a:pPr>
              <a:lnSpc>
                <a:spcPct val="90000"/>
              </a:lnSpc>
            </a:pPr>
            <a:r>
              <a:rPr lang="en-US" dirty="0"/>
              <a:t>Different types of naps based on their purpose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Recovery nap = catching up for not getting enough sleep the night before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Appetitive nap = for enjoyment and relaxation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Essential nap = when you’re sick and your body needs more sleep than normal</a:t>
            </a:r>
          </a:p>
          <a:p>
            <a:pPr>
              <a:lnSpc>
                <a:spcPct val="90000"/>
              </a:lnSpc>
            </a:pPr>
            <a:r>
              <a:rPr lang="en-US" dirty="0"/>
              <a:t>The ideal nap = a power nap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10-20 minutes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recovery benefits without leaving you sleepy afterwards</a:t>
            </a:r>
          </a:p>
          <a:p>
            <a:pPr>
              <a:lnSpc>
                <a:spcPct val="90000"/>
              </a:lnSpc>
            </a:pPr>
            <a:r>
              <a:rPr lang="en-US" dirty="0"/>
              <a:t>To take the best nap: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Set an alarm, nap early in the day, create a sleep friendly environment, and relax</a:t>
            </a:r>
          </a:p>
          <a:p>
            <a:pPr>
              <a:lnSpc>
                <a:spcPct val="90000"/>
              </a:lnSpc>
            </a:pPr>
            <a:r>
              <a:rPr lang="en-US" dirty="0"/>
              <a:t>Remember, napping can interfere with your ability to fall asleep at night</a:t>
            </a:r>
          </a:p>
        </p:txBody>
      </p:sp>
      <p:pic>
        <p:nvPicPr>
          <p:cNvPr id="8" name="Picture 7" descr="A dog lying on a couch&#10;&#10;Description automatically generated">
            <a:extLst>
              <a:ext uri="{FF2B5EF4-FFF2-40B4-BE49-F238E27FC236}">
                <a16:creationId xmlns:a16="http://schemas.microsoft.com/office/drawing/2014/main" id="{94D3F953-BAAA-564C-9E5A-0CC8FA65DF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31" r="5969" b="37696"/>
          <a:stretch/>
        </p:blipFill>
        <p:spPr>
          <a:xfrm>
            <a:off x="5908418" y="2557155"/>
            <a:ext cx="5960961" cy="22476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B7A304-A9D5-6543-B6AA-1D00D87FB0E3}"/>
              </a:ext>
            </a:extLst>
          </p:cNvPr>
          <p:cNvSpPr/>
          <p:nvPr/>
        </p:nvSpPr>
        <p:spPr>
          <a:xfrm>
            <a:off x="11748274" y="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(7)</a:t>
            </a:r>
          </a:p>
        </p:txBody>
      </p:sp>
    </p:spTree>
    <p:extLst>
      <p:ext uri="{BB962C8B-B14F-4D97-AF65-F5344CB8AC3E}">
        <p14:creationId xmlns:p14="http://schemas.microsoft.com/office/powerpoint/2010/main" val="126252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8BA1-7071-1349-B47C-F8A9E39D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166" y="257695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Dreams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C29D2-FBDF-9B45-8B2D-A100CB6BD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6" y="1578495"/>
            <a:ext cx="4501975" cy="502181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600"/>
              <a:t>A sequence of sensations, emotions, ideas, and images that occur during certain stages of sleep 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Most vivid dreams occur during REM sleep</a:t>
            </a:r>
          </a:p>
          <a:p>
            <a:pPr>
              <a:lnSpc>
                <a:spcPct val="90000"/>
              </a:lnSpc>
            </a:pPr>
            <a:r>
              <a:rPr lang="en-US" sz="1600"/>
              <a:t>With the exception of lucid dreaming, you can’t control your dreams</a:t>
            </a:r>
          </a:p>
          <a:p>
            <a:pPr>
              <a:lnSpc>
                <a:spcPct val="90000"/>
              </a:lnSpc>
            </a:pPr>
            <a:r>
              <a:rPr lang="en-US" sz="1600"/>
              <a:t>Can last from a few seconds to 20-30 minutes </a:t>
            </a:r>
          </a:p>
          <a:p>
            <a:pPr>
              <a:lnSpc>
                <a:spcPct val="90000"/>
              </a:lnSpc>
            </a:pPr>
            <a:r>
              <a:rPr lang="en-US" sz="1600"/>
              <a:t>3-5 dreams per night</a:t>
            </a:r>
          </a:p>
          <a:p>
            <a:pPr>
              <a:lnSpc>
                <a:spcPct val="90000"/>
              </a:lnSpc>
            </a:pPr>
            <a:r>
              <a:rPr lang="en-US" sz="1600"/>
              <a:t>People remember their dreams when they wake up right after REM before falling back asleep</a:t>
            </a:r>
          </a:p>
          <a:p>
            <a:pPr>
              <a:lnSpc>
                <a:spcPct val="90000"/>
              </a:lnSpc>
            </a:pPr>
            <a:r>
              <a:rPr lang="en-US" sz="1600"/>
              <a:t>While the true purpose of dreams is still unknown, there are many theories 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May help with memory formation, problem solving, and processing of emotions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Housekeeping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May be random brain activation </a:t>
            </a:r>
          </a:p>
          <a:p>
            <a:pPr lvl="1">
              <a:lnSpc>
                <a:spcPct val="90000"/>
              </a:lnSpc>
            </a:pPr>
            <a:endParaRPr lang="en-US" sz="1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BA917C-8918-724B-B1AA-355A4B35C859}"/>
              </a:ext>
            </a:extLst>
          </p:cNvPr>
          <p:cNvSpPr/>
          <p:nvPr/>
        </p:nvSpPr>
        <p:spPr>
          <a:xfrm>
            <a:off x="11800532" y="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(8)</a:t>
            </a:r>
          </a:p>
        </p:txBody>
      </p:sp>
      <p:pic>
        <p:nvPicPr>
          <p:cNvPr id="1028" name="Picture 4" descr="Dream, dreaming, horrible, monster, nightmares, scary, sleeping icon -  Download on Iconfinder">
            <a:extLst>
              <a:ext uri="{FF2B5EF4-FFF2-40B4-BE49-F238E27FC236}">
                <a16:creationId xmlns:a16="http://schemas.microsoft.com/office/drawing/2014/main" id="{8439BE12-D561-0247-8168-A1E4C2000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97" y="1511531"/>
            <a:ext cx="4071910" cy="460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9720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2955</Words>
  <Application>Microsoft Macintosh PowerPoint</Application>
  <PresentationFormat>Widescreen</PresentationFormat>
  <Paragraphs>358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Trebuchet MS</vt:lpstr>
      <vt:lpstr>Wingdings 3</vt:lpstr>
      <vt:lpstr>Facet</vt:lpstr>
      <vt:lpstr>Why Your New Year’s Resolution Should Be Getting Enough Sleep</vt:lpstr>
      <vt:lpstr>PowerPoint Presentation</vt:lpstr>
      <vt:lpstr>Introduction to sleep</vt:lpstr>
      <vt:lpstr>More about sleep</vt:lpstr>
      <vt:lpstr>The sleep cycle</vt:lpstr>
      <vt:lpstr>The circadian rhythm</vt:lpstr>
      <vt:lpstr>Melatonin</vt:lpstr>
      <vt:lpstr>Naps</vt:lpstr>
      <vt:lpstr>Dreams</vt:lpstr>
      <vt:lpstr>Why is getting enough sleep important?</vt:lpstr>
      <vt:lpstr>Are you getting enough sleep?</vt:lpstr>
      <vt:lpstr>Sleep deprivation in college</vt:lpstr>
      <vt:lpstr>Symptoms of sleep deprivation</vt:lpstr>
      <vt:lpstr>Health effects of sleep deprivation</vt:lpstr>
      <vt:lpstr>Overview of sleep disorders: Insomnia, Narcolepsy, Restless Leg Syndrome, Sleep Apnea</vt:lpstr>
      <vt:lpstr>Insomnia</vt:lpstr>
      <vt:lpstr>Narcolepsy </vt:lpstr>
      <vt:lpstr>Restless leg syndrome</vt:lpstr>
      <vt:lpstr>Sleep Apnea</vt:lpstr>
      <vt:lpstr>Sleep hygiene</vt:lpstr>
      <vt:lpstr>Tips for improving sleep</vt:lpstr>
      <vt:lpstr>More tips for better sleep</vt:lpstr>
      <vt:lpstr>Mindfulness Meditation</vt:lpstr>
      <vt:lpstr>What to do if you still can’t sleep</vt:lpstr>
      <vt:lpstr>PowerPoint Presentation</vt:lpstr>
      <vt:lpstr>Mental Health and Sleep</vt:lpstr>
      <vt:lpstr>Contact Us</vt:lpstr>
      <vt:lpstr>References</vt:lpstr>
      <vt:lpstr>References continued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Your New Year’s Resolution Should Be Getting Enough Sleep</dc:title>
  <dc:creator>Evan Gurney</dc:creator>
  <cp:lastModifiedBy>Evan Gurney</cp:lastModifiedBy>
  <cp:revision>2</cp:revision>
  <dcterms:created xsi:type="dcterms:W3CDTF">2020-12-17T01:35:11Z</dcterms:created>
  <dcterms:modified xsi:type="dcterms:W3CDTF">2020-12-17T01:43:06Z</dcterms:modified>
</cp:coreProperties>
</file>