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2"/>
    <p:restoredTop sz="58989" autoAdjust="0"/>
  </p:normalViewPr>
  <p:slideViewPr>
    <p:cSldViewPr>
      <p:cViewPr varScale="1">
        <p:scale>
          <a:sx n="70" d="100"/>
          <a:sy n="70" d="100"/>
        </p:scale>
        <p:origin x="293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F2514D-BEC0-47D0-B133-4ED588E8BCA6}" type="datetimeFigureOut">
              <a:rPr lang="en-US" smtClean="0"/>
              <a:pPr/>
              <a:t>11/18/19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8288C1-2BEF-40D7-8568-DB61B99BD87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program is designed to educate  you about the sexual health-specific services the Campus Health Center offers </a:t>
            </a:r>
            <a:r>
              <a:rPr lang="en-US" baseline="0" dirty="0"/>
              <a:t>to the students at Wayne State University.</a:t>
            </a:r>
          </a:p>
          <a:p>
            <a:endParaRPr lang="en-US" baseline="0" dirty="0"/>
          </a:p>
          <a:p>
            <a:r>
              <a:rPr lang="en-US" baseline="0" dirty="0"/>
              <a:t>Our primary objective is to promote a healthier you through medical treatment, health promotion, and prevention.</a:t>
            </a:r>
            <a:endParaRPr lang="en-US" dirty="0"/>
          </a:p>
        </p:txBody>
      </p:sp>
      <p:sp>
        <p:nvSpPr>
          <p:cNvPr id="4" name="Slide Number Placeholder 3"/>
          <p:cNvSpPr>
            <a:spLocks noGrp="1"/>
          </p:cNvSpPr>
          <p:nvPr>
            <p:ph type="sldNum" sz="quarter" idx="10"/>
          </p:nvPr>
        </p:nvSpPr>
        <p:spPr/>
        <p:txBody>
          <a:bodyPr/>
          <a:lstStyle/>
          <a:p>
            <a:fld id="{268288C1-2BEF-40D7-8568-DB61B99BD87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Look around this room. If everyone</a:t>
            </a:r>
            <a:r>
              <a:rPr lang="en-US" baseline="0" dirty="0"/>
              <a:t> in this room is sexually active, either you or the person next to you may very well have an STI and may not know. How do you know for sure? Be safe and come get tested at CHC.</a:t>
            </a:r>
          </a:p>
          <a:p>
            <a:endParaRPr lang="en-US" baseline="0" dirty="0"/>
          </a:p>
          <a:p>
            <a:r>
              <a:rPr lang="en-US" baseline="0" dirty="0"/>
              <a:t>The CDC estimates that there are 20 MILLION new STIs each year, just in the United States alone. You can receive an STI through vaginal, oral, and anal sex, and can even get STIs through kissing (herpes), hand-to-genital contact (trichomoniasis), or even just skin-to-skin contact (</a:t>
            </a:r>
            <a:r>
              <a:rPr lang="en-US" sz="1200" b="0" i="0" kern="1200" dirty="0" err="1">
                <a:solidFill>
                  <a:schemeClr val="tx1"/>
                </a:solidFill>
                <a:latin typeface="+mn-lt"/>
                <a:ea typeface="+mn-ea"/>
                <a:cs typeface="+mn-cs"/>
              </a:rPr>
              <a:t>molluscum</a:t>
            </a:r>
            <a:r>
              <a:rPr lang="en-US" sz="1200" b="0" i="0" kern="1200" dirty="0">
                <a:solidFill>
                  <a:schemeClr val="tx1"/>
                </a:solidFill>
                <a:latin typeface="+mn-lt"/>
                <a:ea typeface="+mn-ea"/>
                <a:cs typeface="+mn-cs"/>
              </a:rPr>
              <a:t> </a:t>
            </a:r>
            <a:r>
              <a:rPr lang="en-US" sz="1200" b="0" i="0" kern="1200" dirty="0" err="1">
                <a:solidFill>
                  <a:schemeClr val="tx1"/>
                </a:solidFill>
                <a:latin typeface="+mn-lt"/>
                <a:ea typeface="+mn-ea"/>
                <a:cs typeface="+mn-cs"/>
              </a:rPr>
              <a:t>contagiosum</a:t>
            </a:r>
            <a:r>
              <a:rPr lang="en-US" sz="1200" b="0" i="0" kern="1200" dirty="0">
                <a:solidFill>
                  <a:schemeClr val="tx1"/>
                </a:solidFill>
                <a:latin typeface="+mn-lt"/>
                <a:ea typeface="+mn-ea"/>
                <a:cs typeface="+mn-cs"/>
              </a:rPr>
              <a:t>)</a:t>
            </a:r>
            <a:r>
              <a:rPr lang="en-US" baseline="0" dirty="0"/>
              <a:t>! While many STIs can be treated, they are untreated because symptoms may not be evident. With STIs going untreated, they can possibly cause serious issues like infertility or cancer. Some STIs like HIV and HPV are cureless.</a:t>
            </a:r>
          </a:p>
          <a:p>
            <a:endParaRPr lang="en-US" baseline="0" dirty="0"/>
          </a:p>
          <a:p>
            <a:r>
              <a:rPr lang="en-US" baseline="0" dirty="0"/>
              <a:t>However, there are preventive vaccinations for certain STIs. HPV is a vaccine many females receive when they are younger, but males can also benefit from an HPV vaccine as unchecked HPV can lead to penile cancer in men. </a:t>
            </a:r>
            <a:r>
              <a:rPr lang="en-US" b="0" u="none" baseline="0" dirty="0"/>
              <a:t>These vaccinations are available at CHC.</a:t>
            </a:r>
            <a:endParaRPr lang="en-US" b="1" u="sng" baseline="0" dirty="0"/>
          </a:p>
          <a:p>
            <a:endParaRPr lang="en-US" baseline="0" dirty="0"/>
          </a:p>
          <a:p>
            <a:r>
              <a:rPr lang="en-US" dirty="0"/>
              <a:t>Source: https://www.stdcheck.com/blog/how-to-get-an-std-without-having-sex/</a:t>
            </a:r>
          </a:p>
          <a:p>
            <a:r>
              <a:rPr lang="en-US" dirty="0"/>
              <a:t>http://www.std-gov.org/stds/std.htm</a:t>
            </a:r>
          </a:p>
        </p:txBody>
      </p:sp>
      <p:sp>
        <p:nvSpPr>
          <p:cNvPr id="4" name="Slide Number Placeholder 3"/>
          <p:cNvSpPr>
            <a:spLocks noGrp="1"/>
          </p:cNvSpPr>
          <p:nvPr>
            <p:ph type="sldNum" sz="quarter" idx="10"/>
          </p:nvPr>
        </p:nvSpPr>
        <p:spPr/>
        <p:txBody>
          <a:bodyPr/>
          <a:lstStyle/>
          <a:p>
            <a:fld id="{268288C1-2BEF-40D7-8568-DB61B99BD87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We offer a wide variety of contraceptive options, from </a:t>
            </a:r>
            <a:r>
              <a:rPr lang="en-US" baseline="0" dirty="0"/>
              <a:t>birth control pills, IUDs, implants, etc. as well as the morning after pill. Come in and speak with an NP at CHC to find out what contraceptive option is best for you.  </a:t>
            </a:r>
          </a:p>
          <a:p>
            <a:endParaRPr lang="en-US" baseline="0" dirty="0"/>
          </a:p>
          <a:p>
            <a:r>
              <a:rPr lang="en-US" baseline="0" dirty="0"/>
              <a:t>We also offer </a:t>
            </a:r>
            <a:r>
              <a:rPr lang="en-US" baseline="0" dirty="0" err="1"/>
              <a:t>PrEP</a:t>
            </a:r>
            <a:r>
              <a:rPr lang="en-US" baseline="0" dirty="0"/>
              <a:t> for HIV, </a:t>
            </a:r>
            <a:r>
              <a:rPr lang="en-US" baseline="0"/>
              <a:t>Pre-exposure prophylaxis </a:t>
            </a:r>
            <a:r>
              <a:rPr lang="en-US" baseline="0" dirty="0"/>
              <a:t>is a once a day medication taken to help reduce the risk of attracting HIV</a:t>
            </a:r>
          </a:p>
          <a:p>
            <a:endParaRPr lang="en-US" baseline="0" dirty="0"/>
          </a:p>
          <a:p>
            <a:r>
              <a:rPr lang="en-US" baseline="0" dirty="0"/>
              <a:t>We previously discussed how STI vaccines such as Hep A, Hep B and HPV are available at CHC. Make an appointment with an NP to review your vaccination history and see what vaccines you may need to help you be protected.</a:t>
            </a:r>
          </a:p>
          <a:p>
            <a:endParaRPr lang="en-US" baseline="0" dirty="0"/>
          </a:p>
          <a:p>
            <a:r>
              <a:rPr lang="en-US" baseline="0" dirty="0"/>
              <a:t>We can also provide more comprehensive sexual health education programs. You can contact us with what you would want to learn about for your group or organization, and we can create a program and presentation for you.</a:t>
            </a:r>
            <a:endParaRPr lang="en-US" dirty="0"/>
          </a:p>
        </p:txBody>
      </p:sp>
      <p:sp>
        <p:nvSpPr>
          <p:cNvPr id="4" name="Slide Number Placeholder 3"/>
          <p:cNvSpPr>
            <a:spLocks noGrp="1"/>
          </p:cNvSpPr>
          <p:nvPr>
            <p:ph type="sldNum" sz="quarter" idx="10"/>
          </p:nvPr>
        </p:nvSpPr>
        <p:spPr/>
        <p:txBody>
          <a:bodyPr/>
          <a:lstStyle/>
          <a:p>
            <a:fld id="{268288C1-2BEF-40D7-8568-DB61B99BD87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Condom</a:t>
            </a:r>
            <a:r>
              <a:rPr lang="en-US" baseline="0" dirty="0"/>
              <a:t> Club is offered at the CHC and is a great service for college students – at $5 for 50 condoms it comes out to ten cents per condom. This is much cheaper than you can get at a store or even online – we do not make any profit from this and provide it as a low-cost service to students.</a:t>
            </a:r>
          </a:p>
          <a:p>
            <a:endParaRPr lang="en-US" baseline="0" dirty="0"/>
          </a:p>
          <a:p>
            <a:r>
              <a:rPr lang="en-US" baseline="0" dirty="0"/>
              <a:t>You can receive a punch card at the CHC front desk and get 10 condoms at a time.</a:t>
            </a:r>
          </a:p>
          <a:p>
            <a:endParaRPr lang="en-US" baseline="0" dirty="0"/>
          </a:p>
          <a:p>
            <a:r>
              <a:rPr lang="en-US" baseline="0" dirty="0"/>
              <a:t>We have condoms of different sizes, colors, and flavors, as well as female condoms and dental dams.</a:t>
            </a:r>
            <a:endParaRPr lang="en-US" dirty="0"/>
          </a:p>
        </p:txBody>
      </p:sp>
      <p:sp>
        <p:nvSpPr>
          <p:cNvPr id="4" name="Slide Number Placeholder 3"/>
          <p:cNvSpPr>
            <a:spLocks noGrp="1"/>
          </p:cNvSpPr>
          <p:nvPr>
            <p:ph type="sldNum" sz="quarter" idx="10"/>
          </p:nvPr>
        </p:nvSpPr>
        <p:spPr/>
        <p:txBody>
          <a:bodyPr/>
          <a:lstStyle/>
          <a:p>
            <a:fld id="{268288C1-2BEF-40D7-8568-DB61B99BD87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Ask for and answer any questions.</a:t>
            </a:r>
          </a:p>
          <a:p>
            <a:endParaRPr lang="en-US" dirty="0"/>
          </a:p>
          <a:p>
            <a:r>
              <a:rPr lang="en-US" dirty="0"/>
              <a:t>If you</a:t>
            </a:r>
            <a:r>
              <a:rPr lang="en-US" baseline="0" dirty="0"/>
              <a:t> don’t know the answer, get asker’s email and follow up with them after finding out answer.</a:t>
            </a:r>
            <a:endParaRPr lang="en-US" dirty="0"/>
          </a:p>
        </p:txBody>
      </p:sp>
      <p:sp>
        <p:nvSpPr>
          <p:cNvPr id="4" name="Slide Number Placeholder 3"/>
          <p:cNvSpPr>
            <a:spLocks noGrp="1"/>
          </p:cNvSpPr>
          <p:nvPr>
            <p:ph type="sldNum" sz="quarter" idx="10"/>
          </p:nvPr>
        </p:nvSpPr>
        <p:spPr/>
        <p:txBody>
          <a:bodyPr/>
          <a:lstStyle/>
          <a:p>
            <a:fld id="{268288C1-2BEF-40D7-8568-DB61B99BD873}"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7" name="Picture 6" descr="tinylogo.png"/>
          <p:cNvPicPr>
            <a:picLocks noChangeAspect="1"/>
          </p:cNvPicPr>
          <p:nvPr userDrawn="1"/>
        </p:nvPicPr>
        <p:blipFill>
          <a:blip r:embed="rId2" cstate="print"/>
          <a:stretch>
            <a:fillRect/>
          </a:stretch>
        </p:blipFill>
        <p:spPr>
          <a:xfrm>
            <a:off x="7391400" y="6172200"/>
            <a:ext cx="1486108" cy="49536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alphaModFix amt="96000"/>
          </a:blip>
          <a:srcRect/>
          <a:stretch>
            <a:fillRect l="-10000" t="-41000" r="88000" b="-4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AE843-6ACF-49D5-AFA8-3D095758A959}" type="datetimeFigureOut">
              <a:rPr lang="en-US" smtClean="0"/>
              <a:pPr/>
              <a:t>11/18/19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511A0C-5807-4D4D-BA44-54AC4E618B33}" type="slidenum">
              <a:rPr lang="en-US" smtClean="0"/>
              <a:pPr/>
              <a:t>‹#›</a:t>
            </a:fld>
            <a:endParaRPr lang="en-US"/>
          </a:p>
        </p:txBody>
      </p:sp>
      <p:pic>
        <p:nvPicPr>
          <p:cNvPr id="7" name="Picture 6" descr="tinylogo.png"/>
          <p:cNvPicPr>
            <a:picLocks noChangeAspect="1"/>
          </p:cNvPicPr>
          <p:nvPr userDrawn="1"/>
        </p:nvPicPr>
        <p:blipFill>
          <a:blip r:embed="rId4" cstate="print"/>
          <a:stretch>
            <a:fillRect/>
          </a:stretch>
        </p:blipFill>
        <p:spPr>
          <a:xfrm>
            <a:off x="7391400" y="6172200"/>
            <a:ext cx="1486108" cy="49536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96000"/>
          </a:blip>
          <a:srcRect/>
          <a:stretch>
            <a:fillRect l="-10000" t="-41000" r="88000" b="-4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429000"/>
            <a:ext cx="7772400" cy="1470025"/>
          </a:xfrm>
        </p:spPr>
        <p:txBody>
          <a:bodyPr>
            <a:normAutofit fontScale="90000"/>
          </a:bodyPr>
          <a:lstStyle/>
          <a:p>
            <a:r>
              <a:rPr lang="en-US" sz="6600" b="1" dirty="0">
                <a:solidFill>
                  <a:schemeClr val="accent3">
                    <a:lumMod val="75000"/>
                  </a:schemeClr>
                </a:solidFill>
              </a:rPr>
              <a:t>Sexual Health Services</a:t>
            </a:r>
          </a:p>
        </p:txBody>
      </p:sp>
      <p:pic>
        <p:nvPicPr>
          <p:cNvPr id="4" name="Picture 2" descr="S:\Marketing\Logos\AHY Logo Trans.png"/>
          <p:cNvPicPr>
            <a:picLocks noChangeAspect="1" noChangeArrowheads="1"/>
          </p:cNvPicPr>
          <p:nvPr/>
        </p:nvPicPr>
        <p:blipFill>
          <a:blip r:embed="rId4" cstate="print"/>
          <a:srcRect/>
          <a:stretch>
            <a:fillRect/>
          </a:stretch>
        </p:blipFill>
        <p:spPr bwMode="auto">
          <a:xfrm>
            <a:off x="1676400" y="457200"/>
            <a:ext cx="6138630" cy="3048000"/>
          </a:xfrm>
          <a:prstGeom prst="rect">
            <a:avLst/>
          </a:prstGeom>
          <a:noFill/>
        </p:spPr>
      </p:pic>
      <p:sp>
        <p:nvSpPr>
          <p:cNvPr id="6" name="Footer Placeholder 5"/>
          <p:cNvSpPr txBox="1">
            <a:spLocks/>
          </p:cNvSpPr>
          <p:nvPr/>
        </p:nvSpPr>
        <p:spPr>
          <a:xfrm>
            <a:off x="2362200" y="6324600"/>
            <a:ext cx="5029200" cy="5334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WSU Campus Health Center | http://health.wayne.edu 313-577-5041 | campushealth@wayne.edu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246192"/>
            <a:ext cx="7162800" cy="707886"/>
          </a:xfrm>
          <a:prstGeom prst="rect">
            <a:avLst/>
          </a:prstGeom>
          <a:noFill/>
        </p:spPr>
        <p:txBody>
          <a:bodyPr wrap="square" rtlCol="0">
            <a:spAutoFit/>
          </a:bodyPr>
          <a:lstStyle/>
          <a:p>
            <a:r>
              <a:rPr lang="en-US" sz="4000" u="sng" dirty="0">
                <a:solidFill>
                  <a:schemeClr val="accent3">
                    <a:lumMod val="75000"/>
                  </a:schemeClr>
                </a:solidFill>
              </a:rPr>
              <a:t>Facts from the CDC</a:t>
            </a:r>
          </a:p>
        </p:txBody>
      </p:sp>
      <p:sp>
        <p:nvSpPr>
          <p:cNvPr id="5" name="TextBox 4"/>
          <p:cNvSpPr txBox="1"/>
          <p:nvPr/>
        </p:nvSpPr>
        <p:spPr>
          <a:xfrm>
            <a:off x="1143000" y="1066800"/>
            <a:ext cx="7696200" cy="5324535"/>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accent3">
                    <a:lumMod val="75000"/>
                  </a:schemeClr>
                </a:solidFill>
              </a:rPr>
              <a:t>By age 25, 1 in 2 sexually active people will get a sexually transmitted infection (STI) and most will not know it</a:t>
            </a:r>
          </a:p>
          <a:p>
            <a:pPr marL="457200" indent="-457200">
              <a:buFont typeface="Arial" panose="020B0604020202020204" pitchFamily="34" charset="0"/>
              <a:buChar char="•"/>
            </a:pPr>
            <a:r>
              <a:rPr lang="en-US" sz="2800" dirty="0">
                <a:solidFill>
                  <a:schemeClr val="accent3">
                    <a:lumMod val="75000"/>
                  </a:schemeClr>
                </a:solidFill>
              </a:rPr>
              <a:t>There are 20,000,000 new STIs </a:t>
            </a:r>
            <a:r>
              <a:rPr lang="en-US" sz="2800" b="1" dirty="0">
                <a:solidFill>
                  <a:schemeClr val="accent3">
                    <a:lumMod val="75000"/>
                  </a:schemeClr>
                </a:solidFill>
              </a:rPr>
              <a:t>diagnosed</a:t>
            </a:r>
            <a:r>
              <a:rPr lang="en-US" sz="2800" dirty="0">
                <a:solidFill>
                  <a:schemeClr val="accent3">
                    <a:lumMod val="75000"/>
                  </a:schemeClr>
                </a:solidFill>
              </a:rPr>
              <a:t> each year</a:t>
            </a:r>
          </a:p>
          <a:p>
            <a:pPr marL="457200" indent="-457200">
              <a:buFont typeface="Arial" panose="020B0604020202020204" pitchFamily="34" charset="0"/>
              <a:buChar char="•"/>
            </a:pPr>
            <a:r>
              <a:rPr lang="en-US" sz="2800" dirty="0">
                <a:solidFill>
                  <a:schemeClr val="accent3">
                    <a:lumMod val="75000"/>
                  </a:schemeClr>
                </a:solidFill>
              </a:rPr>
              <a:t>There are more than 20 different types of STIs that can affect you</a:t>
            </a:r>
          </a:p>
          <a:p>
            <a:pPr marL="457200" indent="-457200">
              <a:buFont typeface="Arial" panose="020B0604020202020204" pitchFamily="34" charset="0"/>
              <a:buChar char="•"/>
            </a:pPr>
            <a:r>
              <a:rPr lang="en-US" sz="2800" dirty="0">
                <a:solidFill>
                  <a:schemeClr val="accent3">
                    <a:lumMod val="75000"/>
                  </a:schemeClr>
                </a:solidFill>
              </a:rPr>
              <a:t>Undiagnosed STIs in women cause 24,000 women to become infertile each year</a:t>
            </a:r>
          </a:p>
          <a:p>
            <a:pPr marL="457200" indent="-457200">
              <a:buFont typeface="Arial" panose="020B0604020202020204" pitchFamily="34" charset="0"/>
              <a:buChar char="•"/>
            </a:pPr>
            <a:r>
              <a:rPr lang="en-US" sz="2800" dirty="0">
                <a:solidFill>
                  <a:schemeClr val="accent3">
                    <a:lumMod val="75000"/>
                  </a:schemeClr>
                </a:solidFill>
              </a:rPr>
              <a:t>There are vaccinations available for Hepatitis A and B &amp; Human Papillomavirus (HPV)</a:t>
            </a:r>
          </a:p>
          <a:p>
            <a:pPr>
              <a:buFont typeface="Wingdings" pitchFamily="2" charset="2"/>
              <a:buChar char="Ø"/>
            </a:pPr>
            <a:endParaRPr lang="en-US" sz="3200" dirty="0">
              <a:solidFill>
                <a:schemeClr val="accent3">
                  <a:lumMod val="75000"/>
                </a:schemeClr>
              </a:solidFill>
            </a:endParaRPr>
          </a:p>
        </p:txBody>
      </p:sp>
      <p:sp>
        <p:nvSpPr>
          <p:cNvPr id="6" name="Footer Placeholder 5"/>
          <p:cNvSpPr txBox="1">
            <a:spLocks/>
          </p:cNvSpPr>
          <p:nvPr/>
        </p:nvSpPr>
        <p:spPr>
          <a:xfrm>
            <a:off x="2362200" y="6324600"/>
            <a:ext cx="5029200" cy="533400"/>
          </a:xfrm>
          <a:prstGeom prst="rect">
            <a:avLst/>
          </a:prstGeom>
        </p:spPr>
        <p:txBody>
          <a:bodyPr/>
          <a:lstStyle/>
          <a:p>
            <a:pPr lvl="0" algn="ctr">
              <a:defRPr/>
            </a:pPr>
            <a:r>
              <a:rPr lang="en-US" sz="1600" b="1" dirty="0">
                <a:latin typeface="Times New Roman" pitchFamily="18" charset="0"/>
                <a:cs typeface="Times New Roman" pitchFamily="18" charset="0"/>
              </a:rPr>
              <a:t>WSU Campus Health Center | http://health.wayne.edu 313-577-5041 | campushealth@wayne.edu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200" y="304800"/>
            <a:ext cx="7620000" cy="707886"/>
          </a:xfrm>
          <a:prstGeom prst="rect">
            <a:avLst/>
          </a:prstGeom>
          <a:noFill/>
        </p:spPr>
        <p:txBody>
          <a:bodyPr wrap="square" rtlCol="0">
            <a:spAutoFit/>
          </a:bodyPr>
          <a:lstStyle/>
          <a:p>
            <a:r>
              <a:rPr lang="en-US" sz="4000" u="sng" dirty="0">
                <a:solidFill>
                  <a:schemeClr val="accent3">
                    <a:lumMod val="75000"/>
                  </a:schemeClr>
                </a:solidFill>
              </a:rPr>
              <a:t>Sexual Health Services at CHC</a:t>
            </a:r>
          </a:p>
        </p:txBody>
      </p:sp>
      <p:sp>
        <p:nvSpPr>
          <p:cNvPr id="5" name="TextBox 4"/>
          <p:cNvSpPr txBox="1"/>
          <p:nvPr/>
        </p:nvSpPr>
        <p:spPr>
          <a:xfrm>
            <a:off x="2362200" y="1066800"/>
            <a:ext cx="5257800" cy="6109365"/>
          </a:xfrm>
          <a:prstGeom prst="rect">
            <a:avLst/>
          </a:prstGeom>
          <a:noFill/>
        </p:spPr>
        <p:txBody>
          <a:bodyPr wrap="square" rtlCol="0">
            <a:spAutoFit/>
          </a:bodyPr>
          <a:lstStyle/>
          <a:p>
            <a:pPr>
              <a:buFont typeface="Wingdings" pitchFamily="2" charset="2"/>
              <a:buChar char="ü"/>
            </a:pPr>
            <a:r>
              <a:rPr lang="en-US" sz="2300" dirty="0">
                <a:solidFill>
                  <a:schemeClr val="accent3">
                    <a:lumMod val="50000"/>
                  </a:schemeClr>
                </a:solidFill>
              </a:rPr>
              <a:t>Sexual Education</a:t>
            </a:r>
          </a:p>
          <a:p>
            <a:endParaRPr lang="en-US" sz="2300" dirty="0">
              <a:solidFill>
                <a:schemeClr val="accent3">
                  <a:lumMod val="50000"/>
                </a:schemeClr>
              </a:solidFill>
            </a:endParaRPr>
          </a:p>
          <a:p>
            <a:pPr>
              <a:buFont typeface="Wingdings" pitchFamily="2" charset="2"/>
              <a:buChar char="ü"/>
            </a:pPr>
            <a:r>
              <a:rPr lang="en-US" sz="2300" dirty="0">
                <a:solidFill>
                  <a:schemeClr val="accent3">
                    <a:lumMod val="50000"/>
                  </a:schemeClr>
                </a:solidFill>
              </a:rPr>
              <a:t>HIV/STI Testing, Treatment and Counseling</a:t>
            </a:r>
          </a:p>
          <a:p>
            <a:pPr>
              <a:buFont typeface="Wingdings" pitchFamily="2" charset="2"/>
              <a:buChar char="ü"/>
            </a:pPr>
            <a:endParaRPr lang="en-US" sz="2300" dirty="0">
              <a:solidFill>
                <a:schemeClr val="accent3">
                  <a:lumMod val="50000"/>
                </a:schemeClr>
              </a:solidFill>
            </a:endParaRPr>
          </a:p>
          <a:p>
            <a:pPr>
              <a:buFont typeface="Wingdings" pitchFamily="2" charset="2"/>
              <a:buChar char="ü"/>
            </a:pPr>
            <a:r>
              <a:rPr lang="en-US" sz="2300" dirty="0">
                <a:solidFill>
                  <a:schemeClr val="accent3">
                    <a:lumMod val="50000"/>
                  </a:schemeClr>
                </a:solidFill>
              </a:rPr>
              <a:t>Pre-exposure prophylaxis for HIV</a:t>
            </a:r>
          </a:p>
          <a:p>
            <a:pPr>
              <a:buFont typeface="Wingdings" pitchFamily="2" charset="2"/>
              <a:buChar char="ü"/>
            </a:pPr>
            <a:endParaRPr lang="en-US" sz="2300" dirty="0">
              <a:solidFill>
                <a:schemeClr val="accent3">
                  <a:lumMod val="50000"/>
                </a:schemeClr>
              </a:solidFill>
            </a:endParaRPr>
          </a:p>
          <a:p>
            <a:pPr>
              <a:buFont typeface="Wingdings" pitchFamily="2" charset="2"/>
              <a:buChar char="ü"/>
            </a:pPr>
            <a:r>
              <a:rPr lang="en-US" sz="2300" dirty="0">
                <a:solidFill>
                  <a:schemeClr val="accent3">
                    <a:lumMod val="50000"/>
                  </a:schemeClr>
                </a:solidFill>
              </a:rPr>
              <a:t>Birth Control</a:t>
            </a:r>
          </a:p>
          <a:p>
            <a:pPr>
              <a:buFont typeface="Wingdings" pitchFamily="2" charset="2"/>
              <a:buChar char="ü"/>
            </a:pPr>
            <a:endParaRPr lang="en-US" sz="2300" dirty="0">
              <a:solidFill>
                <a:schemeClr val="accent3">
                  <a:lumMod val="50000"/>
                </a:schemeClr>
              </a:solidFill>
            </a:endParaRPr>
          </a:p>
          <a:p>
            <a:pPr>
              <a:buFont typeface="Wingdings" pitchFamily="2" charset="2"/>
              <a:buChar char="ü"/>
            </a:pPr>
            <a:r>
              <a:rPr lang="en-US" sz="2300" dirty="0">
                <a:solidFill>
                  <a:schemeClr val="accent3">
                    <a:lumMod val="50000"/>
                  </a:schemeClr>
                </a:solidFill>
              </a:rPr>
              <a:t>Vaccines for sexual health: Hepatitis A, Hepatitis B, HPV</a:t>
            </a:r>
          </a:p>
          <a:p>
            <a:endParaRPr lang="en-US" sz="2300" dirty="0">
              <a:solidFill>
                <a:schemeClr val="accent3">
                  <a:lumMod val="50000"/>
                </a:schemeClr>
              </a:solidFill>
            </a:endParaRPr>
          </a:p>
          <a:p>
            <a:pPr>
              <a:buFont typeface="Wingdings" pitchFamily="2" charset="2"/>
              <a:buChar char="ü"/>
            </a:pPr>
            <a:r>
              <a:rPr lang="en-US" sz="2300" dirty="0">
                <a:solidFill>
                  <a:schemeClr val="accent3">
                    <a:lumMod val="50000"/>
                  </a:schemeClr>
                </a:solidFill>
              </a:rPr>
              <a:t>Wellness Exams</a:t>
            </a:r>
          </a:p>
          <a:p>
            <a:endParaRPr lang="en-US" sz="2300" dirty="0">
              <a:solidFill>
                <a:schemeClr val="accent3">
                  <a:lumMod val="50000"/>
                </a:schemeClr>
              </a:solidFill>
            </a:endParaRPr>
          </a:p>
          <a:p>
            <a:pPr>
              <a:buFont typeface="Wingdings" pitchFamily="2" charset="2"/>
              <a:buChar char="ü"/>
            </a:pPr>
            <a:r>
              <a:rPr lang="en-US" sz="2300" dirty="0">
                <a:solidFill>
                  <a:schemeClr val="accent3">
                    <a:lumMod val="50000"/>
                  </a:schemeClr>
                </a:solidFill>
              </a:rPr>
              <a:t>Pap Smears</a:t>
            </a:r>
          </a:p>
          <a:p>
            <a:pPr>
              <a:buFont typeface="Wingdings" pitchFamily="2" charset="2"/>
              <a:buChar char="ü"/>
            </a:pPr>
            <a:endParaRPr lang="en-US" sz="2300" dirty="0">
              <a:solidFill>
                <a:schemeClr val="accent3">
                  <a:lumMod val="50000"/>
                </a:schemeClr>
              </a:solidFill>
            </a:endParaRPr>
          </a:p>
          <a:p>
            <a:endParaRPr lang="en-US" sz="2300" dirty="0">
              <a:solidFill>
                <a:schemeClr val="accent3">
                  <a:lumMod val="50000"/>
                </a:schemeClr>
              </a:solidFill>
            </a:endParaRPr>
          </a:p>
        </p:txBody>
      </p:sp>
      <p:sp>
        <p:nvSpPr>
          <p:cNvPr id="7" name="Footer Placeholder 5"/>
          <p:cNvSpPr txBox="1">
            <a:spLocks/>
          </p:cNvSpPr>
          <p:nvPr/>
        </p:nvSpPr>
        <p:spPr>
          <a:xfrm>
            <a:off x="2362200" y="6324600"/>
            <a:ext cx="5029200" cy="533400"/>
          </a:xfrm>
          <a:prstGeom prst="rect">
            <a:avLst/>
          </a:prstGeom>
        </p:spPr>
        <p:txBody>
          <a:bodyPr/>
          <a:lstStyle/>
          <a:p>
            <a:pPr lvl="0" algn="ctr">
              <a:defRPr/>
            </a:pPr>
            <a:r>
              <a:rPr lang="en-US" sz="1600" b="1" dirty="0">
                <a:latin typeface="Times New Roman" pitchFamily="18" charset="0"/>
                <a:cs typeface="Times New Roman" pitchFamily="18" charset="0"/>
              </a:rPr>
              <a:t>WSU Campus Health Center | http://health.wayne.edu 313-577-5041 | campushealth@wayne.edu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5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10" end="10"/>
                                            </p:txEl>
                                          </p:spTgt>
                                        </p:tgtEl>
                                        <p:attrNameLst>
                                          <p:attrName>style.visibility</p:attrName>
                                        </p:attrNameLst>
                                      </p:cBhvr>
                                      <p:to>
                                        <p:strVal val="visible"/>
                                      </p:to>
                                    </p:set>
                                    <p:animEffect transition="in" filter="fade">
                                      <p:cBhvr>
                                        <p:cTn id="32" dur="500"/>
                                        <p:tgtEl>
                                          <p:spTgt spid="5">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12" end="12"/>
                                            </p:txEl>
                                          </p:spTgt>
                                        </p:tgtEl>
                                        <p:attrNameLst>
                                          <p:attrName>style.visibility</p:attrName>
                                        </p:attrNameLst>
                                      </p:cBhvr>
                                      <p:to>
                                        <p:strVal val="visible"/>
                                      </p:to>
                                    </p:set>
                                    <p:animEffect transition="in" filter="fade">
                                      <p:cBhvr>
                                        <p:cTn id="3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497907"/>
            <a:ext cx="7086600" cy="707886"/>
          </a:xfrm>
          <a:prstGeom prst="rect">
            <a:avLst/>
          </a:prstGeom>
          <a:noFill/>
        </p:spPr>
        <p:txBody>
          <a:bodyPr wrap="square" rtlCol="0">
            <a:spAutoFit/>
          </a:bodyPr>
          <a:lstStyle/>
          <a:p>
            <a:r>
              <a:rPr lang="en-US" sz="4000" u="sng" dirty="0">
                <a:solidFill>
                  <a:schemeClr val="accent3">
                    <a:lumMod val="75000"/>
                  </a:schemeClr>
                </a:solidFill>
              </a:rPr>
              <a:t>Condom Club</a:t>
            </a:r>
          </a:p>
        </p:txBody>
      </p:sp>
      <p:pic>
        <p:nvPicPr>
          <p:cNvPr id="2050" name="Picture 2" descr="S:\Condom Club\CONDOM CLUB CARD new.jpg"/>
          <p:cNvPicPr>
            <a:picLocks noChangeAspect="1" noChangeArrowheads="1"/>
          </p:cNvPicPr>
          <p:nvPr/>
        </p:nvPicPr>
        <p:blipFill>
          <a:blip r:embed="rId3" cstate="print"/>
          <a:srcRect/>
          <a:stretch>
            <a:fillRect/>
          </a:stretch>
        </p:blipFill>
        <p:spPr bwMode="auto">
          <a:xfrm>
            <a:off x="6096000" y="0"/>
            <a:ext cx="3048000" cy="1828800"/>
          </a:xfrm>
          <a:prstGeom prst="rect">
            <a:avLst/>
          </a:prstGeom>
          <a:noFill/>
        </p:spPr>
      </p:pic>
      <p:sp>
        <p:nvSpPr>
          <p:cNvPr id="6" name="TextBox 5"/>
          <p:cNvSpPr txBox="1"/>
          <p:nvPr/>
        </p:nvSpPr>
        <p:spPr>
          <a:xfrm>
            <a:off x="1295400" y="1828800"/>
            <a:ext cx="7315200"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accent3">
                    <a:lumMod val="50000"/>
                  </a:schemeClr>
                </a:solidFill>
              </a:rPr>
              <a:t>$5 punch card worth up to 50 condoms</a:t>
            </a:r>
          </a:p>
          <a:p>
            <a:pPr>
              <a:buFont typeface="Wingdings" pitchFamily="2" charset="2"/>
              <a:buChar char="Ø"/>
            </a:pPr>
            <a:endParaRPr lang="en-US" sz="2800" dirty="0">
              <a:solidFill>
                <a:schemeClr val="accent3">
                  <a:lumMod val="50000"/>
                </a:schemeClr>
              </a:solidFill>
            </a:endParaRPr>
          </a:p>
          <a:p>
            <a:pPr marL="457200" indent="-457200">
              <a:buFont typeface="Arial" panose="020B0604020202020204" pitchFamily="34" charset="0"/>
              <a:buChar char="•"/>
            </a:pPr>
            <a:r>
              <a:rPr lang="en-US" sz="2800" dirty="0">
                <a:solidFill>
                  <a:schemeClr val="accent3">
                    <a:lumMod val="50000"/>
                  </a:schemeClr>
                </a:solidFill>
              </a:rPr>
              <a:t>Each punch is worth 5 condoms – can redeem 2 punches at one time (10 condoms)</a:t>
            </a:r>
          </a:p>
          <a:p>
            <a:pPr>
              <a:buFont typeface="Wingdings" pitchFamily="2" charset="2"/>
              <a:buChar char="Ø"/>
            </a:pPr>
            <a:endParaRPr lang="en-US" sz="2800" dirty="0">
              <a:solidFill>
                <a:schemeClr val="accent3">
                  <a:lumMod val="50000"/>
                </a:schemeClr>
              </a:solidFill>
            </a:endParaRPr>
          </a:p>
          <a:p>
            <a:pPr marL="457200" indent="-457200">
              <a:buFont typeface="Arial" panose="020B0604020202020204" pitchFamily="34" charset="0"/>
              <a:buChar char="•"/>
            </a:pPr>
            <a:r>
              <a:rPr lang="en-US" sz="2800" dirty="0">
                <a:solidFill>
                  <a:schemeClr val="accent3">
                    <a:lumMod val="50000"/>
                  </a:schemeClr>
                </a:solidFill>
              </a:rPr>
              <a:t>Purchase at CHC </a:t>
            </a:r>
          </a:p>
          <a:p>
            <a:pPr>
              <a:buFont typeface="Wingdings" pitchFamily="2" charset="2"/>
              <a:buChar char="Ø"/>
            </a:pPr>
            <a:endParaRPr lang="en-US" sz="2800" dirty="0">
              <a:solidFill>
                <a:schemeClr val="accent3">
                  <a:lumMod val="50000"/>
                </a:schemeClr>
              </a:solidFill>
            </a:endParaRPr>
          </a:p>
          <a:p>
            <a:pPr marL="457200" indent="-457200">
              <a:buFont typeface="Arial" panose="020B0604020202020204" pitchFamily="34" charset="0"/>
              <a:buChar char="•"/>
            </a:pPr>
            <a:r>
              <a:rPr lang="en-US" sz="2800" dirty="0">
                <a:solidFill>
                  <a:schemeClr val="accent3">
                    <a:lumMod val="50000"/>
                  </a:schemeClr>
                </a:solidFill>
              </a:rPr>
              <a:t>Many different sizes, colors, flavors. Including latex-free and dental dams</a:t>
            </a:r>
            <a:endParaRPr lang="en-US" sz="3200" dirty="0">
              <a:solidFill>
                <a:schemeClr val="accent3">
                  <a:lumMod val="50000"/>
                </a:schemeClr>
              </a:solidFill>
            </a:endParaRPr>
          </a:p>
        </p:txBody>
      </p:sp>
      <p:sp>
        <p:nvSpPr>
          <p:cNvPr id="5" name="Footer Placeholder 5"/>
          <p:cNvSpPr txBox="1">
            <a:spLocks/>
          </p:cNvSpPr>
          <p:nvPr/>
        </p:nvSpPr>
        <p:spPr>
          <a:xfrm>
            <a:off x="2362200" y="6324600"/>
            <a:ext cx="5029200" cy="533400"/>
          </a:xfrm>
          <a:prstGeom prst="rect">
            <a:avLst/>
          </a:prstGeom>
        </p:spPr>
        <p:txBody>
          <a:bodyPr/>
          <a:lstStyle/>
          <a:p>
            <a:pPr lvl="0" algn="ctr">
              <a:defRPr/>
            </a:pPr>
            <a:r>
              <a:rPr lang="en-US" sz="1600" b="1" dirty="0">
                <a:latin typeface="Times New Roman" pitchFamily="18" charset="0"/>
                <a:cs typeface="Times New Roman" pitchFamily="18" charset="0"/>
              </a:rPr>
              <a:t>WSU Campus Health Center | http://health.wayne.edu 313-577-5041 | campushealth@wayne.edu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Marketing\Logos\AHY Logo Trans.png"/>
          <p:cNvPicPr>
            <a:picLocks noChangeAspect="1" noChangeArrowheads="1"/>
          </p:cNvPicPr>
          <p:nvPr/>
        </p:nvPicPr>
        <p:blipFill>
          <a:blip r:embed="rId3" cstate="print"/>
          <a:srcRect/>
          <a:stretch>
            <a:fillRect/>
          </a:stretch>
        </p:blipFill>
        <p:spPr bwMode="auto">
          <a:xfrm>
            <a:off x="2310384" y="602322"/>
            <a:ext cx="5333543" cy="2476707"/>
          </a:xfrm>
          <a:prstGeom prst="rect">
            <a:avLst/>
          </a:prstGeom>
          <a:noFill/>
        </p:spPr>
      </p:pic>
      <p:sp>
        <p:nvSpPr>
          <p:cNvPr id="5" name="TextBox 4"/>
          <p:cNvSpPr txBox="1"/>
          <p:nvPr/>
        </p:nvSpPr>
        <p:spPr>
          <a:xfrm>
            <a:off x="1371600" y="3578022"/>
            <a:ext cx="7010400" cy="2677656"/>
          </a:xfrm>
          <a:prstGeom prst="rect">
            <a:avLst/>
          </a:prstGeom>
          <a:noFill/>
        </p:spPr>
        <p:txBody>
          <a:bodyPr wrap="square" rtlCol="0">
            <a:spAutoFit/>
          </a:bodyPr>
          <a:lstStyle/>
          <a:p>
            <a:pPr algn="ctr"/>
            <a:r>
              <a:rPr lang="en-US" sz="3000" b="1" dirty="0">
                <a:solidFill>
                  <a:schemeClr val="accent3">
                    <a:lumMod val="50000"/>
                  </a:schemeClr>
                </a:solidFill>
                <a:latin typeface="+mj-lt"/>
              </a:rPr>
              <a:t>313-577-5041</a:t>
            </a:r>
          </a:p>
          <a:p>
            <a:pPr algn="ctr"/>
            <a:r>
              <a:rPr lang="en-US" sz="3000" b="1" u="sng" dirty="0">
                <a:solidFill>
                  <a:schemeClr val="accent3">
                    <a:lumMod val="50000"/>
                  </a:schemeClr>
                </a:solidFill>
                <a:latin typeface="+mj-lt"/>
              </a:rPr>
              <a:t>health.wayne.edu</a:t>
            </a:r>
          </a:p>
          <a:p>
            <a:pPr algn="ctr"/>
            <a:endParaRPr lang="en-US" sz="3000" b="1" dirty="0">
              <a:solidFill>
                <a:schemeClr val="accent3">
                  <a:lumMod val="50000"/>
                </a:schemeClr>
              </a:solidFill>
              <a:latin typeface="+mj-lt"/>
            </a:endParaRPr>
          </a:p>
          <a:p>
            <a:pPr algn="ctr"/>
            <a:r>
              <a:rPr lang="en-US" sz="3000" b="1" dirty="0">
                <a:solidFill>
                  <a:schemeClr val="accent3">
                    <a:lumMod val="50000"/>
                  </a:schemeClr>
                </a:solidFill>
                <a:latin typeface="+mj-lt"/>
              </a:rPr>
              <a:t>9:00am – 5:30pm </a:t>
            </a:r>
          </a:p>
          <a:p>
            <a:pPr algn="ctr"/>
            <a:r>
              <a:rPr lang="en-US" sz="3000" b="1" dirty="0">
                <a:solidFill>
                  <a:schemeClr val="accent3">
                    <a:lumMod val="50000"/>
                  </a:schemeClr>
                </a:solidFill>
                <a:latin typeface="+mj-lt"/>
              </a:rPr>
              <a:t>Monday-Friday</a:t>
            </a:r>
          </a:p>
          <a:p>
            <a:endParaRPr lang="en-US" dirty="0"/>
          </a:p>
        </p:txBody>
      </p:sp>
      <p:sp>
        <p:nvSpPr>
          <p:cNvPr id="6" name="Footer Placeholder 5"/>
          <p:cNvSpPr txBox="1">
            <a:spLocks/>
          </p:cNvSpPr>
          <p:nvPr/>
        </p:nvSpPr>
        <p:spPr>
          <a:xfrm>
            <a:off x="2362200" y="6324600"/>
            <a:ext cx="5029200" cy="533400"/>
          </a:xfrm>
          <a:prstGeom prst="rect">
            <a:avLst/>
          </a:prstGeom>
        </p:spPr>
        <p:txBody>
          <a:bodyPr/>
          <a:lstStyle/>
          <a:p>
            <a:pPr lvl="0" algn="ctr">
              <a:defRPr/>
            </a:pPr>
            <a:r>
              <a:rPr lang="en-US" sz="1600" b="1" dirty="0">
                <a:latin typeface="Times New Roman" pitchFamily="18" charset="0"/>
                <a:cs typeface="Times New Roman" pitchFamily="18" charset="0"/>
              </a:rPr>
              <a:t>WSU Campus Health Center | http://health.wayne.edu 313-577-5041 | campushealth@wayne.edu</a:t>
            </a:r>
          </a:p>
        </p:txBody>
      </p:sp>
      <p:sp>
        <p:nvSpPr>
          <p:cNvPr id="8" name="Title 1"/>
          <p:cNvSpPr txBox="1">
            <a:spLocks/>
          </p:cNvSpPr>
          <p:nvPr/>
        </p:nvSpPr>
        <p:spPr>
          <a:xfrm>
            <a:off x="762000" y="261865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a:ln>
                  <a:noFill/>
                </a:ln>
                <a:solidFill>
                  <a:srgbClr val="218321"/>
                </a:solidFill>
                <a:effectLst/>
                <a:uLnTx/>
                <a:uFillTx/>
                <a:latin typeface="Palatino Linotype" pitchFamily="18" charset="0"/>
                <a:ea typeface="+mj-ea"/>
                <a:cs typeface="+mj-cs"/>
              </a:rPr>
              <a:t>Questions?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742</TotalTime>
  <Words>831</Words>
  <Application>Microsoft Macintosh PowerPoint</Application>
  <PresentationFormat>On-screen Show (4:3)</PresentationFormat>
  <Paragraphs>72</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Palatino Linotype</vt:lpstr>
      <vt:lpstr>Times New Roman</vt:lpstr>
      <vt:lpstr>Wingdings</vt:lpstr>
      <vt:lpstr>Office Theme</vt:lpstr>
      <vt:lpstr>Sexual Health Services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mkesling</dc:creator>
  <cp:lastModifiedBy>Danielle Butler</cp:lastModifiedBy>
  <cp:revision>47</cp:revision>
  <dcterms:created xsi:type="dcterms:W3CDTF">2014-10-15T19:20:02Z</dcterms:created>
  <dcterms:modified xsi:type="dcterms:W3CDTF">2019-11-18T19:19:40Z</dcterms:modified>
</cp:coreProperties>
</file>