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1" r:id="rId18"/>
    <p:sldId id="283" r:id="rId19"/>
    <p:sldId id="284" r:id="rId20"/>
    <p:sldId id="273" r:id="rId21"/>
    <p:sldId id="274" r:id="rId22"/>
    <p:sldId id="275" r:id="rId23"/>
    <p:sldId id="276" r:id="rId24"/>
    <p:sldId id="288" r:id="rId25"/>
    <p:sldId id="289" r:id="rId26"/>
    <p:sldId id="290" r:id="rId27"/>
    <p:sldId id="291" r:id="rId28"/>
    <p:sldId id="277" r:id="rId29"/>
    <p:sldId id="285" r:id="rId30"/>
    <p:sldId id="287" r:id="rId31"/>
    <p:sldId id="279" r:id="rId32"/>
    <p:sldId id="280" r:id="rId33"/>
    <p:sldId id="286" r:id="rId34"/>
    <p:sldId id="293" r:id="rId35"/>
    <p:sldId id="292" r:id="rId36"/>
    <p:sldId id="27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86481" autoAdjust="0"/>
  </p:normalViewPr>
  <p:slideViewPr>
    <p:cSldViewPr snapToGrid="0" snapToObjects="1">
      <p:cViewPr varScale="1">
        <p:scale>
          <a:sx n="93" d="100"/>
          <a:sy n="93" d="100"/>
        </p:scale>
        <p:origin x="1524" y="78"/>
      </p:cViewPr>
      <p:guideLst/>
    </p:cSldViewPr>
  </p:slideViewPr>
  <p:outlineViewPr>
    <p:cViewPr>
      <p:scale>
        <a:sx n="33" d="100"/>
        <a:sy n="33" d="100"/>
      </p:scale>
      <p:origin x="0" y="-115644"/>
    </p:cViewPr>
  </p:outlineViewPr>
  <p:notesTextViewPr>
    <p:cViewPr>
      <p:scale>
        <a:sx n="1" d="1"/>
        <a:sy n="1" d="1"/>
      </p:scale>
      <p:origin x="0" y="0"/>
    </p:cViewPr>
  </p:notesTextViewPr>
  <p:sorterViewPr>
    <p:cViewPr>
      <p:scale>
        <a:sx n="100" d="100"/>
        <a:sy n="100" d="100"/>
      </p:scale>
      <p:origin x="0" y="-9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06FF2-50BD-284C-BCAD-DD6CC7FD2775}" type="datetimeFigureOut">
              <a:rPr lang="en-US" smtClean="0"/>
              <a:t>7/13/2022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52137-F778-BD45-BC58-0EE3F93A6A39}" type="slidenum">
              <a:rPr lang="en-US" smtClean="0"/>
              <a:t>‹#›</a:t>
            </a:fld>
            <a:endParaRPr lang="en-US" dirty="0"/>
          </a:p>
        </p:txBody>
      </p:sp>
    </p:spTree>
    <p:extLst>
      <p:ext uri="{BB962C8B-B14F-4D97-AF65-F5344CB8AC3E}">
        <p14:creationId xmlns:p14="http://schemas.microsoft.com/office/powerpoint/2010/main" val="116352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may cover at no cost</a:t>
            </a:r>
          </a:p>
        </p:txBody>
      </p:sp>
      <p:sp>
        <p:nvSpPr>
          <p:cNvPr id="4" name="Slide Number Placeholder 3"/>
          <p:cNvSpPr>
            <a:spLocks noGrp="1"/>
          </p:cNvSpPr>
          <p:nvPr>
            <p:ph type="sldNum" sz="quarter" idx="5"/>
          </p:nvPr>
        </p:nvSpPr>
        <p:spPr/>
        <p:txBody>
          <a:bodyPr/>
          <a:lstStyle/>
          <a:p>
            <a:fld id="{73C52137-F778-BD45-BC58-0EE3F93A6A39}" type="slidenum">
              <a:rPr lang="en-US" smtClean="0"/>
              <a:t>2</a:t>
            </a:fld>
            <a:endParaRPr lang="en-US" dirty="0"/>
          </a:p>
        </p:txBody>
      </p:sp>
    </p:spTree>
    <p:extLst>
      <p:ext uri="{BB962C8B-B14F-4D97-AF65-F5344CB8AC3E}">
        <p14:creationId xmlns:p14="http://schemas.microsoft.com/office/powerpoint/2010/main" val="116379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Make an appointment and review which options are best for you</a:t>
            </a:r>
          </a:p>
          <a:p>
            <a:r>
              <a:rPr lang="en-US" dirty="0"/>
              <a:t>Ask for and answer any questions.</a:t>
            </a:r>
          </a:p>
          <a:p>
            <a:endParaRPr lang="en-US" dirty="0"/>
          </a:p>
          <a:p>
            <a:r>
              <a:rPr lang="en-US" dirty="0"/>
              <a:t>If you</a:t>
            </a:r>
            <a:r>
              <a:rPr lang="en-US" baseline="0" dirty="0"/>
              <a:t> don’t know the answer, get asker’s email and follow up with them after finding out answer.</a:t>
            </a:r>
            <a:endParaRPr lang="en-US" dirty="0"/>
          </a:p>
          <a:p>
            <a:endParaRPr lang="en-US" dirty="0"/>
          </a:p>
        </p:txBody>
      </p:sp>
      <p:sp>
        <p:nvSpPr>
          <p:cNvPr id="4" name="Slide Number Placeholder 3"/>
          <p:cNvSpPr>
            <a:spLocks noGrp="1"/>
          </p:cNvSpPr>
          <p:nvPr>
            <p:ph type="sldNum" sz="quarter" idx="5"/>
          </p:nvPr>
        </p:nvSpPr>
        <p:spPr/>
        <p:txBody>
          <a:bodyPr/>
          <a:lstStyle/>
          <a:p>
            <a:fld id="{73C52137-F778-BD45-BC58-0EE3F93A6A39}" type="slidenum">
              <a:rPr lang="en-US" smtClean="0"/>
              <a:t>36</a:t>
            </a:fld>
            <a:endParaRPr lang="en-US" dirty="0"/>
          </a:p>
        </p:txBody>
      </p:sp>
    </p:spTree>
    <p:extLst>
      <p:ext uri="{BB962C8B-B14F-4D97-AF65-F5344CB8AC3E}">
        <p14:creationId xmlns:p14="http://schemas.microsoft.com/office/powerpoint/2010/main" val="55314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52137-F778-BD45-BC58-0EE3F93A6A39}" type="slidenum">
              <a:rPr lang="en-US" smtClean="0"/>
              <a:t>3</a:t>
            </a:fld>
            <a:endParaRPr lang="en-US" dirty="0"/>
          </a:p>
        </p:txBody>
      </p:sp>
    </p:spTree>
    <p:extLst>
      <p:ext uri="{BB962C8B-B14F-4D97-AF65-F5344CB8AC3E}">
        <p14:creationId xmlns:p14="http://schemas.microsoft.com/office/powerpoint/2010/main" val="265741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may cover at no cost. May soon be FDA-approved for 5 years. </a:t>
            </a:r>
          </a:p>
        </p:txBody>
      </p:sp>
      <p:sp>
        <p:nvSpPr>
          <p:cNvPr id="4" name="Slide Number Placeholder 3"/>
          <p:cNvSpPr>
            <a:spLocks noGrp="1"/>
          </p:cNvSpPr>
          <p:nvPr>
            <p:ph type="sldNum" sz="quarter" idx="5"/>
          </p:nvPr>
        </p:nvSpPr>
        <p:spPr/>
        <p:txBody>
          <a:bodyPr/>
          <a:lstStyle/>
          <a:p>
            <a:fld id="{73C52137-F778-BD45-BC58-0EE3F93A6A39}" type="slidenum">
              <a:rPr lang="en-US" smtClean="0"/>
              <a:t>5</a:t>
            </a:fld>
            <a:endParaRPr lang="en-US" dirty="0"/>
          </a:p>
        </p:txBody>
      </p:sp>
    </p:spTree>
    <p:extLst>
      <p:ext uri="{BB962C8B-B14F-4D97-AF65-F5344CB8AC3E}">
        <p14:creationId xmlns:p14="http://schemas.microsoft.com/office/powerpoint/2010/main" val="130484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52137-F778-BD45-BC58-0EE3F93A6A39}" type="slidenum">
              <a:rPr lang="en-US" smtClean="0"/>
              <a:t>11</a:t>
            </a:fld>
            <a:endParaRPr lang="en-US" dirty="0"/>
          </a:p>
        </p:txBody>
      </p:sp>
    </p:spTree>
    <p:extLst>
      <p:ext uri="{BB962C8B-B14F-4D97-AF65-F5344CB8AC3E}">
        <p14:creationId xmlns:p14="http://schemas.microsoft.com/office/powerpoint/2010/main" val="239371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Perfect use vs. typical use for shot, pill, patch, ring. Can be up to 99% effective if used PERFECTLY… but who can be perfect all the time? This is where typical use comes in. </a:t>
            </a:r>
          </a:p>
        </p:txBody>
      </p:sp>
      <p:sp>
        <p:nvSpPr>
          <p:cNvPr id="4" name="Slide Number Placeholder 3"/>
          <p:cNvSpPr>
            <a:spLocks noGrp="1"/>
          </p:cNvSpPr>
          <p:nvPr>
            <p:ph type="sldNum" sz="quarter" idx="5"/>
          </p:nvPr>
        </p:nvSpPr>
        <p:spPr/>
        <p:txBody>
          <a:bodyPr/>
          <a:lstStyle/>
          <a:p>
            <a:fld id="{73C52137-F778-BD45-BC58-0EE3F93A6A39}" type="slidenum">
              <a:rPr lang="en-US" smtClean="0"/>
              <a:t>12</a:t>
            </a:fld>
            <a:endParaRPr lang="en-US" dirty="0"/>
          </a:p>
        </p:txBody>
      </p:sp>
    </p:spTree>
    <p:extLst>
      <p:ext uri="{BB962C8B-B14F-4D97-AF65-F5344CB8AC3E}">
        <p14:creationId xmlns:p14="http://schemas.microsoft.com/office/powerpoint/2010/main" val="313984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and side effects are estrogen-related</a:t>
            </a:r>
          </a:p>
        </p:txBody>
      </p:sp>
      <p:sp>
        <p:nvSpPr>
          <p:cNvPr id="4" name="Slide Number Placeholder 3"/>
          <p:cNvSpPr>
            <a:spLocks noGrp="1"/>
          </p:cNvSpPr>
          <p:nvPr>
            <p:ph type="sldNum" sz="quarter" idx="5"/>
          </p:nvPr>
        </p:nvSpPr>
        <p:spPr/>
        <p:txBody>
          <a:bodyPr/>
          <a:lstStyle/>
          <a:p>
            <a:fld id="{73C52137-F778-BD45-BC58-0EE3F93A6A39}" type="slidenum">
              <a:rPr lang="en-US" smtClean="0"/>
              <a:t>13</a:t>
            </a:fld>
            <a:endParaRPr lang="en-US" dirty="0"/>
          </a:p>
        </p:txBody>
      </p:sp>
    </p:spTree>
    <p:extLst>
      <p:ext uri="{BB962C8B-B14F-4D97-AF65-F5344CB8AC3E}">
        <p14:creationId xmlns:p14="http://schemas.microsoft.com/office/powerpoint/2010/main" val="123248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Can be used with another form of BC for extra protection</a:t>
            </a:r>
          </a:p>
          <a:p>
            <a:pPr marL="171450" indent="-171450">
              <a:buFontTx/>
              <a:buChar char="-"/>
            </a:pPr>
            <a:r>
              <a:rPr lang="en-US" dirty="0"/>
              <a:t>CONDOM CLUB= explain here!!!!!!!!!</a:t>
            </a:r>
          </a:p>
        </p:txBody>
      </p:sp>
      <p:sp>
        <p:nvSpPr>
          <p:cNvPr id="4" name="Slide Number Placeholder 3"/>
          <p:cNvSpPr>
            <a:spLocks noGrp="1"/>
          </p:cNvSpPr>
          <p:nvPr>
            <p:ph type="sldNum" sz="quarter" idx="5"/>
          </p:nvPr>
        </p:nvSpPr>
        <p:spPr/>
        <p:txBody>
          <a:bodyPr/>
          <a:lstStyle/>
          <a:p>
            <a:fld id="{73C52137-F778-BD45-BC58-0EE3F93A6A39}" type="slidenum">
              <a:rPr lang="en-US" smtClean="0"/>
              <a:t>20</a:t>
            </a:fld>
            <a:endParaRPr lang="en-US" dirty="0"/>
          </a:p>
        </p:txBody>
      </p:sp>
    </p:spTree>
    <p:extLst>
      <p:ext uri="{BB962C8B-B14F-4D97-AF65-F5344CB8AC3E}">
        <p14:creationId xmlns:p14="http://schemas.microsoft.com/office/powerpoint/2010/main" val="84365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days to reach protective levels for anal sex</a:t>
            </a:r>
          </a:p>
          <a:p>
            <a:r>
              <a:rPr lang="en-US" dirty="0"/>
              <a:t>92% from the </a:t>
            </a:r>
            <a:r>
              <a:rPr lang="en-US" dirty="0" err="1"/>
              <a:t>Iprex</a:t>
            </a:r>
            <a:r>
              <a:rPr lang="en-US" dirty="0"/>
              <a:t> trial (MSM) 90% for heterosexual sex. </a:t>
            </a:r>
          </a:p>
        </p:txBody>
      </p:sp>
      <p:sp>
        <p:nvSpPr>
          <p:cNvPr id="4" name="Slide Number Placeholder 3"/>
          <p:cNvSpPr>
            <a:spLocks noGrp="1"/>
          </p:cNvSpPr>
          <p:nvPr>
            <p:ph type="sldNum" sz="quarter" idx="5"/>
          </p:nvPr>
        </p:nvSpPr>
        <p:spPr/>
        <p:txBody>
          <a:bodyPr/>
          <a:lstStyle/>
          <a:p>
            <a:fld id="{73C52137-F778-BD45-BC58-0EE3F93A6A39}" type="slidenum">
              <a:rPr lang="en-US" smtClean="0"/>
              <a:t>34</a:t>
            </a:fld>
            <a:endParaRPr lang="en-US" dirty="0"/>
          </a:p>
        </p:txBody>
      </p:sp>
    </p:spTree>
    <p:extLst>
      <p:ext uri="{BB962C8B-B14F-4D97-AF65-F5344CB8AC3E}">
        <p14:creationId xmlns:p14="http://schemas.microsoft.com/office/powerpoint/2010/main" val="339110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indicates “hook up culture”, or frequent sex acts with non-monogamous partners, is not new to this generation.  But apps certainly make it easier to engage! </a:t>
            </a:r>
          </a:p>
        </p:txBody>
      </p:sp>
      <p:sp>
        <p:nvSpPr>
          <p:cNvPr id="4" name="Slide Number Placeholder 3"/>
          <p:cNvSpPr>
            <a:spLocks noGrp="1"/>
          </p:cNvSpPr>
          <p:nvPr>
            <p:ph type="sldNum" sz="quarter" idx="5"/>
          </p:nvPr>
        </p:nvSpPr>
        <p:spPr/>
        <p:txBody>
          <a:bodyPr/>
          <a:lstStyle/>
          <a:p>
            <a:fld id="{73C52137-F778-BD45-BC58-0EE3F93A6A39}" type="slidenum">
              <a:rPr lang="en-US" smtClean="0"/>
              <a:t>35</a:t>
            </a:fld>
            <a:endParaRPr lang="en-US" dirty="0"/>
          </a:p>
        </p:txBody>
      </p:sp>
    </p:spTree>
    <p:extLst>
      <p:ext uri="{BB962C8B-B14F-4D97-AF65-F5344CB8AC3E}">
        <p14:creationId xmlns:p14="http://schemas.microsoft.com/office/powerpoint/2010/main" val="394106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8F480-19A8-BF4B-9F1F-5826DFCEE897}"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08780-7BBF-DB49-860D-8D68A5D2F731}"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85B04C-3406-E84E-A7C8-C3065049A510}"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A5CE-3EDF-774E-9264-BFD5518C2E04}"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70A69-7EC0-3843-BF91-3D82CA9833B6}"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0F5C6-321D-A243-B264-4E0FCC8CD1F6}"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EBF19-608A-D940-B9AE-77A5A88C34DB}"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6C12E5-9D6F-C640-B757-0324E307E965}"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3327C8-FF1D-2E4E-9B40-855A09BD7097}"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570B3-33FE-8048-9603-615D125C0790}" type="datetime1">
              <a:rPr lang="en-US" smtClean="0"/>
              <a:t>7/13/2022</a:t>
            </a:fld>
            <a:endParaRPr lang="en-US" dirty="0"/>
          </a:p>
        </p:txBody>
      </p:sp>
      <p:sp>
        <p:nvSpPr>
          <p:cNvPr id="5" name="Footer Placeholder 4"/>
          <p:cNvSpPr>
            <a:spLocks noGrp="1"/>
          </p:cNvSpPr>
          <p:nvPr>
            <p:ph type="ftr" sz="quarter" idx="11"/>
          </p:nvPr>
        </p:nvSpPr>
        <p:spPr/>
        <p:txBody>
          <a:bodyPr/>
          <a:lstStyle/>
          <a:p>
            <a:r>
              <a:rPr lang="en-US" dirty="0"/>
              <a:t>WSU Campus Health Center | http://health.wayne.edu | 313-577-5041 | campushealth@wayne.edu</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1DFC3A-1E91-324D-AB37-35487175AA77}" type="datetime1">
              <a:rPr lang="en-US" smtClean="0"/>
              <a:t>7/13/2022</a:t>
            </a:fld>
            <a:endParaRPr lang="en-US" dirty="0"/>
          </a:p>
        </p:txBody>
      </p:sp>
      <p:sp>
        <p:nvSpPr>
          <p:cNvPr id="6" name="Footer Placeholder 5"/>
          <p:cNvSpPr>
            <a:spLocks noGrp="1"/>
          </p:cNvSpPr>
          <p:nvPr>
            <p:ph type="ftr" sz="quarter" idx="11"/>
          </p:nvPr>
        </p:nvSpPr>
        <p:spPr/>
        <p:txBody>
          <a:bodyPr/>
          <a:lstStyle/>
          <a:p>
            <a:r>
              <a:rPr lang="en-US" dirty="0"/>
              <a:t>WSU Campus Health Center | http://health.wayne.edu | 313-577-5041 | campushealth@wayne.edu</a:t>
            </a:r>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E021E-E611-0B45-9E25-7103A5406C53}" type="datetime1">
              <a:rPr lang="en-US" smtClean="0"/>
              <a:t>7/13/2022</a:t>
            </a:fld>
            <a:endParaRPr lang="en-US" dirty="0"/>
          </a:p>
        </p:txBody>
      </p:sp>
      <p:sp>
        <p:nvSpPr>
          <p:cNvPr id="8" name="Footer Placeholder 7"/>
          <p:cNvSpPr>
            <a:spLocks noGrp="1"/>
          </p:cNvSpPr>
          <p:nvPr>
            <p:ph type="ftr" sz="quarter" idx="11"/>
          </p:nvPr>
        </p:nvSpPr>
        <p:spPr/>
        <p:txBody>
          <a:bodyPr/>
          <a:lstStyle/>
          <a:p>
            <a:r>
              <a:rPr lang="en-US" dirty="0"/>
              <a:t>WSU Campus Health Center | http://health.wayne.edu | 313-577-5041 | campushealth@wayne.edu</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AA432B-0C0B-444B-B23D-EA674BA03DF5}" type="datetime1">
              <a:rPr lang="en-US" smtClean="0"/>
              <a:t>7/13/2022</a:t>
            </a:fld>
            <a:endParaRPr lang="en-US" dirty="0"/>
          </a:p>
        </p:txBody>
      </p:sp>
      <p:sp>
        <p:nvSpPr>
          <p:cNvPr id="4" name="Footer Placeholder 3"/>
          <p:cNvSpPr>
            <a:spLocks noGrp="1"/>
          </p:cNvSpPr>
          <p:nvPr>
            <p:ph type="ftr" sz="quarter" idx="11"/>
          </p:nvPr>
        </p:nvSpPr>
        <p:spPr/>
        <p:txBody>
          <a:bodyPr/>
          <a:lstStyle/>
          <a:p>
            <a:r>
              <a:rPr lang="en-US" dirty="0"/>
              <a:t>WSU Campus Health Center | http://health.wayne.edu | 313-577-5041 | campushealth@wayne.edu</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F6204-EBB0-D744-89AE-1435EC01C1D9}" type="datetime1">
              <a:rPr lang="en-US" smtClean="0"/>
              <a:t>7/13/2022</a:t>
            </a:fld>
            <a:endParaRPr lang="en-US" dirty="0"/>
          </a:p>
        </p:txBody>
      </p:sp>
      <p:sp>
        <p:nvSpPr>
          <p:cNvPr id="3" name="Footer Placeholder 2"/>
          <p:cNvSpPr>
            <a:spLocks noGrp="1"/>
          </p:cNvSpPr>
          <p:nvPr>
            <p:ph type="ftr" sz="quarter" idx="11"/>
          </p:nvPr>
        </p:nvSpPr>
        <p:spPr/>
        <p:txBody>
          <a:bodyPr/>
          <a:lstStyle/>
          <a:p>
            <a:r>
              <a:rPr lang="en-US" dirty="0"/>
              <a:t>WSU Campus Health Center | http://health.wayne.edu | 313-577-5041 | campushealth@wayne.edu</a:t>
            </a:r>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A0C060-24EC-B14F-8624-1BFAF96F78C1}" type="datetime1">
              <a:rPr lang="en-US" smtClean="0"/>
              <a:t>7/13/2022</a:t>
            </a:fld>
            <a:endParaRPr lang="en-US" dirty="0"/>
          </a:p>
        </p:txBody>
      </p:sp>
      <p:sp>
        <p:nvSpPr>
          <p:cNvPr id="6" name="Footer Placeholder 5"/>
          <p:cNvSpPr>
            <a:spLocks noGrp="1"/>
          </p:cNvSpPr>
          <p:nvPr>
            <p:ph type="ftr" sz="quarter" idx="11"/>
          </p:nvPr>
        </p:nvSpPr>
        <p:spPr/>
        <p:txBody>
          <a:bodyPr/>
          <a:lstStyle/>
          <a:p>
            <a:r>
              <a:rPr lang="en-US" dirty="0"/>
              <a:t>WSU Campus Health Center | http://health.wayne.edu | 313-577-5041 | campushealth@wayne.edu</a:t>
            </a:r>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1B326-2998-B549-891B-27B7F7D28BE6}" type="datetime1">
              <a:rPr lang="en-US" smtClean="0"/>
              <a:t>7/13/2022</a:t>
            </a:fld>
            <a:endParaRPr lang="en-US" dirty="0"/>
          </a:p>
        </p:txBody>
      </p:sp>
      <p:sp>
        <p:nvSpPr>
          <p:cNvPr id="6" name="Footer Placeholder 5"/>
          <p:cNvSpPr>
            <a:spLocks noGrp="1"/>
          </p:cNvSpPr>
          <p:nvPr>
            <p:ph type="ftr" sz="quarter" idx="11"/>
          </p:nvPr>
        </p:nvSpPr>
        <p:spPr/>
        <p:txBody>
          <a:bodyPr/>
          <a:lstStyle/>
          <a:p>
            <a:r>
              <a:rPr lang="en-US" dirty="0"/>
              <a:t>WSU Campus Health Center | http://health.wayne.edu | 313-577-5041 | campushealth@wayne.edu</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528C2C-A51E-134B-B813-90A80CA7EEC4}" type="datetime1">
              <a:rPr lang="en-US" smtClean="0"/>
              <a:t>7/13/2022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WSU Campus Health Center | http://health.wayne.edu | 313-577-5041 | campushealth@wayne.edu</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edsid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9A0A-8A8A-5F4B-8E1F-7AC975144404}"/>
              </a:ext>
            </a:extLst>
          </p:cNvPr>
          <p:cNvSpPr>
            <a:spLocks noGrp="1"/>
          </p:cNvSpPr>
          <p:nvPr>
            <p:ph type="ctrTitle"/>
          </p:nvPr>
        </p:nvSpPr>
        <p:spPr>
          <a:xfrm>
            <a:off x="985966" y="3132883"/>
            <a:ext cx="8929555" cy="1096316"/>
          </a:xfrm>
        </p:spPr>
        <p:txBody>
          <a:bodyPr>
            <a:normAutofit/>
          </a:bodyPr>
          <a:lstStyle/>
          <a:p>
            <a:pPr algn="ctr"/>
            <a:r>
              <a:rPr lang="en-US" sz="4800" dirty="0"/>
              <a:t>Safe Sex &amp; Contraception</a:t>
            </a:r>
          </a:p>
        </p:txBody>
      </p:sp>
      <p:sp>
        <p:nvSpPr>
          <p:cNvPr id="3" name="Subtitle 2">
            <a:extLst>
              <a:ext uri="{FF2B5EF4-FFF2-40B4-BE49-F238E27FC236}">
                <a16:creationId xmlns:a16="http://schemas.microsoft.com/office/drawing/2014/main" id="{2D49C466-6DA2-F642-8245-2F560639C108}"/>
              </a:ext>
            </a:extLst>
          </p:cNvPr>
          <p:cNvSpPr>
            <a:spLocks noGrp="1"/>
          </p:cNvSpPr>
          <p:nvPr>
            <p:ph type="subTitle" idx="1"/>
          </p:nvPr>
        </p:nvSpPr>
        <p:spPr>
          <a:xfrm>
            <a:off x="807373" y="4429059"/>
            <a:ext cx="9286743" cy="833414"/>
          </a:xfrm>
        </p:spPr>
        <p:txBody>
          <a:bodyPr>
            <a:normAutofit/>
          </a:bodyPr>
          <a:lstStyle/>
          <a:p>
            <a:pPr algn="ctr"/>
            <a:r>
              <a:rPr lang="en-US" sz="2000" b="1" dirty="0">
                <a:solidFill>
                  <a:schemeClr val="tx1"/>
                </a:solidFill>
              </a:rPr>
              <a:t>Protection from STIs and Prevention of Pregnancy</a:t>
            </a:r>
          </a:p>
        </p:txBody>
      </p:sp>
      <p:pic>
        <p:nvPicPr>
          <p:cNvPr id="5" name="Picture 2" descr="S:\Marketing\Logos\AHY Logo Trans.png">
            <a:extLst>
              <a:ext uri="{FF2B5EF4-FFF2-40B4-BE49-F238E27FC236}">
                <a16:creationId xmlns:a16="http://schemas.microsoft.com/office/drawing/2014/main" id="{D403D149-FBC8-0D46-ADEA-D123D3F84677}"/>
              </a:ext>
            </a:extLst>
          </p:cNvPr>
          <p:cNvPicPr>
            <a:picLocks noChangeAspect="1" noChangeArrowheads="1"/>
          </p:cNvPicPr>
          <p:nvPr/>
        </p:nvPicPr>
        <p:blipFill>
          <a:blip r:embed="rId2" cstate="print"/>
          <a:stretch>
            <a:fillRect/>
          </a:stretch>
        </p:blipFill>
        <p:spPr bwMode="auto">
          <a:xfrm>
            <a:off x="2603944" y="424524"/>
            <a:ext cx="5052082" cy="2508499"/>
          </a:xfrm>
          <a:prstGeom prst="rect">
            <a:avLst/>
          </a:prstGeom>
          <a:noFill/>
        </p:spPr>
      </p:pic>
      <p:sp>
        <p:nvSpPr>
          <p:cNvPr id="4" name="Footer Placeholder 3">
            <a:extLst>
              <a:ext uri="{FF2B5EF4-FFF2-40B4-BE49-F238E27FC236}">
                <a16:creationId xmlns:a16="http://schemas.microsoft.com/office/drawing/2014/main" id="{D0556E92-148B-8242-B884-BFBBA357B6A8}"/>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346076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F5E8-B662-B84B-BD05-939917251090}"/>
              </a:ext>
            </a:extLst>
          </p:cNvPr>
          <p:cNvSpPr>
            <a:spLocks noGrp="1"/>
          </p:cNvSpPr>
          <p:nvPr>
            <p:ph type="title"/>
          </p:nvPr>
        </p:nvSpPr>
        <p:spPr>
          <a:xfrm>
            <a:off x="1797666" y="591110"/>
            <a:ext cx="8596668" cy="1320800"/>
          </a:xfrm>
        </p:spPr>
        <p:txBody>
          <a:bodyPr/>
          <a:lstStyle/>
          <a:p>
            <a:pPr algn="ctr"/>
            <a:r>
              <a:rPr lang="en-US" dirty="0"/>
              <a:t>The Shot (Depo)</a:t>
            </a:r>
          </a:p>
        </p:txBody>
      </p:sp>
      <p:sp>
        <p:nvSpPr>
          <p:cNvPr id="3" name="Content Placeholder 2">
            <a:extLst>
              <a:ext uri="{FF2B5EF4-FFF2-40B4-BE49-F238E27FC236}">
                <a16:creationId xmlns:a16="http://schemas.microsoft.com/office/drawing/2014/main" id="{A7C8EEC2-C25C-F945-910E-484C98FABC8B}"/>
              </a:ext>
            </a:extLst>
          </p:cNvPr>
          <p:cNvSpPr>
            <a:spLocks noGrp="1"/>
          </p:cNvSpPr>
          <p:nvPr>
            <p:ph idx="1"/>
          </p:nvPr>
        </p:nvSpPr>
        <p:spPr>
          <a:xfrm>
            <a:off x="393768" y="1765327"/>
            <a:ext cx="4913399" cy="3880773"/>
          </a:xfrm>
        </p:spPr>
        <p:txBody>
          <a:bodyPr>
            <a:normAutofit/>
          </a:bodyPr>
          <a:lstStyle/>
          <a:p>
            <a:pPr marL="0" indent="0" algn="ctr">
              <a:buNone/>
            </a:pPr>
            <a:r>
              <a:rPr lang="en-US" sz="2600" dirty="0">
                <a:solidFill>
                  <a:schemeClr val="accent1"/>
                </a:solidFill>
              </a:rPr>
              <a:t>Advantages</a:t>
            </a:r>
          </a:p>
          <a:p>
            <a:pPr marL="0" indent="0" algn="ctr">
              <a:buNone/>
            </a:pPr>
            <a:endParaRPr lang="en-US" sz="2600" dirty="0">
              <a:solidFill>
                <a:schemeClr val="accent1"/>
              </a:solidFill>
            </a:endParaRPr>
          </a:p>
          <a:p>
            <a:pPr>
              <a:buFont typeface="Arial" panose="020B0604020202020204" pitchFamily="34" charset="0"/>
              <a:buChar char="•"/>
            </a:pPr>
            <a:r>
              <a:rPr lang="en-US" sz="2200" dirty="0">
                <a:solidFill>
                  <a:schemeClr val="tx1"/>
                </a:solidFill>
              </a:rPr>
              <a:t>Effective for 12 weeks</a:t>
            </a:r>
          </a:p>
          <a:p>
            <a:pPr>
              <a:buFont typeface="Arial" panose="020B0604020202020204" pitchFamily="34" charset="0"/>
              <a:buChar char="•"/>
            </a:pPr>
            <a:r>
              <a:rPr lang="en-US" sz="2200" dirty="0">
                <a:solidFill>
                  <a:schemeClr val="tx1"/>
                </a:solidFill>
              </a:rPr>
              <a:t>No pill to take daily</a:t>
            </a:r>
          </a:p>
          <a:p>
            <a:pPr>
              <a:buFont typeface="Arial" panose="020B0604020202020204" pitchFamily="34" charset="0"/>
              <a:buChar char="•"/>
            </a:pPr>
            <a:r>
              <a:rPr lang="en-US" sz="2200" dirty="0">
                <a:solidFill>
                  <a:schemeClr val="tx1"/>
                </a:solidFill>
              </a:rPr>
              <a:t>Improves cramping during painful menstruation</a:t>
            </a:r>
          </a:p>
          <a:p>
            <a:pPr>
              <a:buFont typeface="Arial" panose="020B0604020202020204" pitchFamily="34" charset="0"/>
              <a:buChar char="•"/>
            </a:pPr>
            <a:endParaRPr lang="en-US" sz="2200" dirty="0">
              <a:solidFill>
                <a:schemeClr val="accent1"/>
              </a:solidFill>
            </a:endParaRPr>
          </a:p>
        </p:txBody>
      </p:sp>
      <p:sp>
        <p:nvSpPr>
          <p:cNvPr id="4" name="TextBox 3">
            <a:extLst>
              <a:ext uri="{FF2B5EF4-FFF2-40B4-BE49-F238E27FC236}">
                <a16:creationId xmlns:a16="http://schemas.microsoft.com/office/drawing/2014/main" id="{495482C9-ADAC-2A4B-94F5-3AED00B19DBE}"/>
              </a:ext>
            </a:extLst>
          </p:cNvPr>
          <p:cNvSpPr txBox="1"/>
          <p:nvPr/>
        </p:nvSpPr>
        <p:spPr>
          <a:xfrm>
            <a:off x="5434818" y="1765327"/>
            <a:ext cx="5849566" cy="3539430"/>
          </a:xfrm>
          <a:prstGeom prst="rect">
            <a:avLst/>
          </a:prstGeom>
          <a:noFill/>
        </p:spPr>
        <p:txBody>
          <a:bodyPr wrap="square" rtlCol="0">
            <a:spAutoFit/>
          </a:bodyPr>
          <a:lstStyle/>
          <a:p>
            <a:pPr algn="ctr"/>
            <a:r>
              <a:rPr lang="en-US" sz="2600" dirty="0">
                <a:solidFill>
                  <a:schemeClr val="accent1"/>
                </a:solidFill>
              </a:rPr>
              <a:t>Disadvantages</a:t>
            </a:r>
          </a:p>
          <a:p>
            <a:pPr>
              <a:buClr>
                <a:schemeClr val="accent1"/>
              </a:buClr>
            </a:pPr>
            <a:endParaRPr lang="en-US" sz="2200" dirty="0"/>
          </a:p>
          <a:p>
            <a:pPr marL="457200" indent="-457200">
              <a:buClr>
                <a:schemeClr val="accent1"/>
              </a:buClr>
              <a:buFont typeface="Arial" panose="020B0604020202020204" pitchFamily="34" charset="0"/>
              <a:buChar char="•"/>
            </a:pPr>
            <a:r>
              <a:rPr lang="en-US" sz="2200" dirty="0"/>
              <a:t>Irregular, unpredictable bleeding</a:t>
            </a:r>
          </a:p>
          <a:p>
            <a:pPr marL="457200" indent="-457200">
              <a:buClr>
                <a:schemeClr val="accent1"/>
              </a:buClr>
              <a:buFont typeface="Arial" panose="020B0604020202020204" pitchFamily="34" charset="0"/>
              <a:buChar char="•"/>
            </a:pPr>
            <a:r>
              <a:rPr lang="en-US" sz="2200" dirty="0"/>
              <a:t>Possible weight gain: 4lbs per year</a:t>
            </a:r>
          </a:p>
          <a:p>
            <a:pPr marL="457200" indent="-457200">
              <a:buClr>
                <a:schemeClr val="accent1"/>
              </a:buClr>
              <a:buFont typeface="Arial" panose="020B0604020202020204" pitchFamily="34" charset="0"/>
              <a:buChar char="•"/>
            </a:pPr>
            <a:r>
              <a:rPr lang="en-US" sz="2200" dirty="0"/>
              <a:t>Possible delay in return to fertility</a:t>
            </a:r>
          </a:p>
          <a:p>
            <a:pPr marL="457200" indent="-457200">
              <a:buClr>
                <a:schemeClr val="accent1"/>
              </a:buClr>
              <a:buFont typeface="Arial" panose="020B0604020202020204" pitchFamily="34" charset="0"/>
              <a:buChar char="•"/>
            </a:pPr>
            <a:r>
              <a:rPr lang="en-US" sz="2200" dirty="0"/>
              <a:t>Possible temporary bone thinning</a:t>
            </a:r>
          </a:p>
          <a:p>
            <a:pPr marL="457200" indent="-457200">
              <a:buClr>
                <a:schemeClr val="accent1"/>
              </a:buClr>
              <a:buFont typeface="Arial" panose="020B0604020202020204" pitchFamily="34" charset="0"/>
              <a:buChar char="•"/>
            </a:pPr>
            <a:r>
              <a:rPr lang="en-US" sz="2200" dirty="0"/>
              <a:t>Possible hair thinning</a:t>
            </a:r>
          </a:p>
          <a:p>
            <a:pPr marL="457200" indent="-457200">
              <a:buClr>
                <a:schemeClr val="accent1"/>
              </a:buClr>
              <a:buFont typeface="Arial" panose="020B0604020202020204" pitchFamily="34" charset="0"/>
              <a:buChar char="•"/>
            </a:pPr>
            <a:endParaRPr lang="en-US" sz="2200" dirty="0"/>
          </a:p>
          <a:p>
            <a:pPr>
              <a:buClr>
                <a:schemeClr val="accent1"/>
              </a:buClr>
            </a:pPr>
            <a:endParaRPr lang="en-US" sz="2200" dirty="0"/>
          </a:p>
          <a:p>
            <a:pPr marL="457200" indent="-457200">
              <a:buFont typeface="Arial" panose="020B0604020202020204" pitchFamily="34" charset="0"/>
              <a:buChar char="•"/>
            </a:pPr>
            <a:endParaRPr lang="en-US" sz="2200" dirty="0"/>
          </a:p>
        </p:txBody>
      </p:sp>
      <p:sp>
        <p:nvSpPr>
          <p:cNvPr id="6" name="Footer Placeholder 5">
            <a:extLst>
              <a:ext uri="{FF2B5EF4-FFF2-40B4-BE49-F238E27FC236}">
                <a16:creationId xmlns:a16="http://schemas.microsoft.com/office/drawing/2014/main" id="{307816DF-8FD2-4849-A588-EAFF18BF711A}"/>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400055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268E-CA81-9247-B0C6-FFBBAA066D66}"/>
              </a:ext>
            </a:extLst>
          </p:cNvPr>
          <p:cNvSpPr>
            <a:spLocks noGrp="1"/>
          </p:cNvSpPr>
          <p:nvPr>
            <p:ph type="title"/>
          </p:nvPr>
        </p:nvSpPr>
        <p:spPr/>
        <p:txBody>
          <a:bodyPr/>
          <a:lstStyle/>
          <a:p>
            <a:r>
              <a:rPr lang="en-US" dirty="0"/>
              <a:t>What are Birth Control Pills?</a:t>
            </a:r>
          </a:p>
        </p:txBody>
      </p:sp>
      <p:sp>
        <p:nvSpPr>
          <p:cNvPr id="3" name="Content Placeholder 2">
            <a:extLst>
              <a:ext uri="{FF2B5EF4-FFF2-40B4-BE49-F238E27FC236}">
                <a16:creationId xmlns:a16="http://schemas.microsoft.com/office/drawing/2014/main" id="{92E6083E-B9E1-2744-9E94-7240D21190A4}"/>
              </a:ext>
            </a:extLst>
          </p:cNvPr>
          <p:cNvSpPr>
            <a:spLocks noGrp="1"/>
          </p:cNvSpPr>
          <p:nvPr>
            <p:ph idx="1"/>
          </p:nvPr>
        </p:nvSpPr>
        <p:spPr>
          <a:xfrm>
            <a:off x="524933" y="1930400"/>
            <a:ext cx="8596668" cy="3880773"/>
          </a:xfrm>
        </p:spPr>
        <p:txBody>
          <a:bodyPr>
            <a:normAutofit/>
          </a:bodyPr>
          <a:lstStyle/>
          <a:p>
            <a:pPr>
              <a:buFont typeface="Arial" panose="020B0604020202020204" pitchFamily="34" charset="0"/>
              <a:buChar char="•"/>
            </a:pPr>
            <a:r>
              <a:rPr lang="en-US" sz="2200" dirty="0"/>
              <a:t>Take </a:t>
            </a:r>
            <a:r>
              <a:rPr lang="en-US" sz="2200" dirty="0">
                <a:highlight>
                  <a:srgbClr val="FFFF00"/>
                </a:highlight>
              </a:rPr>
              <a:t>one </a:t>
            </a:r>
            <a:r>
              <a:rPr lang="en-US" sz="2200" dirty="0"/>
              <a:t>pill each day at the same time of day to prevent pregnancy</a:t>
            </a:r>
          </a:p>
          <a:p>
            <a:pPr>
              <a:buFont typeface="Arial" panose="020B0604020202020204" pitchFamily="34" charset="0"/>
              <a:buChar char="•"/>
            </a:pPr>
            <a:endParaRPr lang="en-US" sz="2200" dirty="0"/>
          </a:p>
          <a:p>
            <a:pPr>
              <a:buFont typeface="Arial" panose="020B0604020202020204" pitchFamily="34" charset="0"/>
              <a:buChar char="•"/>
            </a:pPr>
            <a:r>
              <a:rPr lang="en-US" sz="2200" dirty="0"/>
              <a:t>Safe, effective, and convenient</a:t>
            </a:r>
          </a:p>
          <a:p>
            <a:pPr>
              <a:buFont typeface="Arial" panose="020B0604020202020204" pitchFamily="34" charset="0"/>
              <a:buChar char="•"/>
            </a:pPr>
            <a:endParaRPr lang="en-US" sz="2200" dirty="0"/>
          </a:p>
          <a:p>
            <a:pPr>
              <a:buFont typeface="Arial" panose="020B0604020202020204" pitchFamily="34" charset="0"/>
              <a:buChar char="•"/>
            </a:pPr>
            <a:r>
              <a:rPr lang="en-US" sz="2200" dirty="0"/>
              <a:t>Easy to get with a prescription from a health care provider</a:t>
            </a:r>
          </a:p>
          <a:p>
            <a:pPr>
              <a:buFont typeface="Arial" panose="020B0604020202020204" pitchFamily="34" charset="0"/>
              <a:buChar char="•"/>
            </a:pPr>
            <a:endParaRPr lang="en-US" sz="2200" dirty="0"/>
          </a:p>
        </p:txBody>
      </p:sp>
      <p:sp>
        <p:nvSpPr>
          <p:cNvPr id="5" name="Footer Placeholder 4">
            <a:extLst>
              <a:ext uri="{FF2B5EF4-FFF2-40B4-BE49-F238E27FC236}">
                <a16:creationId xmlns:a16="http://schemas.microsoft.com/office/drawing/2014/main" id="{E5C12736-30DE-D943-A967-08D3EF254B95}"/>
              </a:ext>
            </a:extLst>
          </p:cNvPr>
          <p:cNvSpPr>
            <a:spLocks noGrp="1"/>
          </p:cNvSpPr>
          <p:nvPr>
            <p:ph type="ftr" sz="quarter" idx="11"/>
          </p:nvPr>
        </p:nvSpPr>
        <p:spPr>
          <a:xfrm>
            <a:off x="677334" y="6041362"/>
            <a:ext cx="6297612" cy="365125"/>
          </a:xfrm>
        </p:spPr>
        <p:txBody>
          <a:bodyPr/>
          <a:lstStyle/>
          <a:p>
            <a:r>
              <a:rPr lang="en-US" sz="1400" b="1" dirty="0"/>
              <a:t>WSU Campus Health Center | http://health.wayne.edu | 313-577-5041 | campushealth@wayne.edu</a:t>
            </a:r>
          </a:p>
        </p:txBody>
      </p:sp>
      <p:pic>
        <p:nvPicPr>
          <p:cNvPr id="6" name="Picture 5" descr="28-DayPill">
            <a:extLst>
              <a:ext uri="{FF2B5EF4-FFF2-40B4-BE49-F238E27FC236}">
                <a16:creationId xmlns:a16="http://schemas.microsoft.com/office/drawing/2014/main" id="{C582609C-AD0E-9B4D-BBD6-DDB720B5E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884" y="443360"/>
            <a:ext cx="1785257" cy="120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75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23D2-EDDF-DC44-80DD-D5F0D61B916C}"/>
              </a:ext>
            </a:extLst>
          </p:cNvPr>
          <p:cNvSpPr>
            <a:spLocks noGrp="1"/>
          </p:cNvSpPr>
          <p:nvPr>
            <p:ph type="title"/>
          </p:nvPr>
        </p:nvSpPr>
        <p:spPr/>
        <p:txBody>
          <a:bodyPr/>
          <a:lstStyle/>
          <a:p>
            <a:r>
              <a:rPr lang="en-US" dirty="0"/>
              <a:t>How do birth control pills work?</a:t>
            </a:r>
          </a:p>
        </p:txBody>
      </p:sp>
      <p:sp>
        <p:nvSpPr>
          <p:cNvPr id="3" name="Content Placeholder 2">
            <a:extLst>
              <a:ext uri="{FF2B5EF4-FFF2-40B4-BE49-F238E27FC236}">
                <a16:creationId xmlns:a16="http://schemas.microsoft.com/office/drawing/2014/main" id="{F939BA06-CCEF-EA41-B5A2-D41A4B1EC818}"/>
              </a:ext>
            </a:extLst>
          </p:cNvPr>
          <p:cNvSpPr>
            <a:spLocks noGrp="1"/>
          </p:cNvSpPr>
          <p:nvPr>
            <p:ph idx="1"/>
          </p:nvPr>
        </p:nvSpPr>
        <p:spPr>
          <a:xfrm>
            <a:off x="677334" y="1778001"/>
            <a:ext cx="8596668" cy="3979332"/>
          </a:xfrm>
        </p:spPr>
        <p:txBody>
          <a:bodyPr>
            <a:normAutofit fontScale="92500" lnSpcReduction="20000"/>
          </a:bodyPr>
          <a:lstStyle/>
          <a:p>
            <a:pPr>
              <a:buFont typeface="Arial" panose="020B0604020202020204" pitchFamily="34" charset="0"/>
              <a:buChar char="•"/>
            </a:pPr>
            <a:r>
              <a:rPr lang="en-US" sz="2400" dirty="0"/>
              <a:t>Birth control pills are made of hormones- either estrogen, progestin, or both. The hormones prevent ovaries from releasing eggs (ovulation does not occur)</a:t>
            </a:r>
          </a:p>
          <a:p>
            <a:pPr>
              <a:buFont typeface="Arial" panose="020B0604020202020204" pitchFamily="34" charset="0"/>
              <a:buChar char="•"/>
            </a:pPr>
            <a:endParaRPr lang="en-US" dirty="0"/>
          </a:p>
          <a:p>
            <a:pPr marL="0" indent="0">
              <a:buNone/>
            </a:pPr>
            <a:r>
              <a:rPr lang="en-US" sz="3900" dirty="0">
                <a:solidFill>
                  <a:schemeClr val="accent1"/>
                </a:solidFill>
                <a:latin typeface="+mj-lt"/>
              </a:rPr>
              <a:t>How effective are birth control pills?</a:t>
            </a:r>
          </a:p>
          <a:p>
            <a:pPr marL="0" indent="0">
              <a:buNone/>
            </a:pPr>
            <a:endParaRPr lang="en-US" sz="3600" dirty="0">
              <a:solidFill>
                <a:schemeClr val="accent1"/>
              </a:solidFill>
              <a:latin typeface="+mj-lt"/>
            </a:endParaRPr>
          </a:p>
          <a:p>
            <a:pPr>
              <a:buFont typeface="Arial" panose="020B0604020202020204" pitchFamily="34" charset="0"/>
              <a:buChar char="•"/>
            </a:pPr>
            <a:r>
              <a:rPr lang="en-US" sz="2400" dirty="0"/>
              <a:t>Birth controls are very effective if taken correctly. </a:t>
            </a:r>
            <a:r>
              <a:rPr lang="en-US" sz="2400" b="1" u="sng" dirty="0"/>
              <a:t>Less than 1/100 people taking birth control pills </a:t>
            </a:r>
            <a:r>
              <a:rPr lang="en-US" sz="2400" dirty="0"/>
              <a:t>will get pregnant each year if they always take the pill each day as directed. </a:t>
            </a:r>
          </a:p>
          <a:p>
            <a:pPr>
              <a:buFont typeface="Arial" panose="020B0604020202020204" pitchFamily="34" charset="0"/>
              <a:buChar char="•"/>
            </a:pPr>
            <a:r>
              <a:rPr lang="en-US" sz="2400" b="1" u="sng" dirty="0"/>
              <a:t>About 9/100 people taking birth control pills </a:t>
            </a:r>
            <a:r>
              <a:rPr lang="en-US" sz="2400" dirty="0"/>
              <a:t>get pregnant each year if they do not always take the pill as directed.</a:t>
            </a:r>
          </a:p>
        </p:txBody>
      </p:sp>
      <p:sp>
        <p:nvSpPr>
          <p:cNvPr id="4" name="Footer Placeholder 3">
            <a:extLst>
              <a:ext uri="{FF2B5EF4-FFF2-40B4-BE49-F238E27FC236}">
                <a16:creationId xmlns:a16="http://schemas.microsoft.com/office/drawing/2014/main" id="{D26917D9-4C11-2D4B-99B2-D61077E3F3B1}"/>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130707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53C7-32AD-BD48-8707-60B36372B101}"/>
              </a:ext>
            </a:extLst>
          </p:cNvPr>
          <p:cNvSpPr>
            <a:spLocks noGrp="1"/>
          </p:cNvSpPr>
          <p:nvPr>
            <p:ph type="title"/>
          </p:nvPr>
        </p:nvSpPr>
        <p:spPr>
          <a:xfrm>
            <a:off x="1186398" y="454213"/>
            <a:ext cx="8596668" cy="1320800"/>
          </a:xfrm>
        </p:spPr>
        <p:txBody>
          <a:bodyPr/>
          <a:lstStyle/>
          <a:p>
            <a:pPr algn="ctr"/>
            <a:r>
              <a:rPr lang="en-US" dirty="0"/>
              <a:t>Birth Control Pills (BCP)</a:t>
            </a:r>
          </a:p>
        </p:txBody>
      </p:sp>
      <p:sp>
        <p:nvSpPr>
          <p:cNvPr id="3" name="Content Placeholder 2">
            <a:extLst>
              <a:ext uri="{FF2B5EF4-FFF2-40B4-BE49-F238E27FC236}">
                <a16:creationId xmlns:a16="http://schemas.microsoft.com/office/drawing/2014/main" id="{4884611A-33E2-B54A-8D36-A232CFED072D}"/>
              </a:ext>
            </a:extLst>
          </p:cNvPr>
          <p:cNvSpPr>
            <a:spLocks noGrp="1"/>
          </p:cNvSpPr>
          <p:nvPr>
            <p:ph idx="1"/>
          </p:nvPr>
        </p:nvSpPr>
        <p:spPr>
          <a:xfrm>
            <a:off x="651692" y="1847482"/>
            <a:ext cx="5444308" cy="3943718"/>
          </a:xfrm>
        </p:spPr>
        <p:txBody>
          <a:bodyPr>
            <a:normAutofit fontScale="85000" lnSpcReduction="10000"/>
          </a:bodyPr>
          <a:lstStyle/>
          <a:p>
            <a:pPr marL="0" indent="0" algn="ctr">
              <a:buNone/>
            </a:pPr>
            <a:r>
              <a:rPr lang="en-US" sz="2800" dirty="0">
                <a:solidFill>
                  <a:schemeClr val="accent1"/>
                </a:solidFill>
              </a:rPr>
              <a:t>Advantages</a:t>
            </a:r>
          </a:p>
          <a:p>
            <a:pPr marL="0" indent="0" algn="ctr">
              <a:buNone/>
            </a:pPr>
            <a:endParaRPr lang="en-US" sz="2400" dirty="0">
              <a:solidFill>
                <a:schemeClr val="accent1"/>
              </a:solidFill>
            </a:endParaRPr>
          </a:p>
          <a:p>
            <a:pPr>
              <a:buFont typeface="Arial" panose="020B0604020202020204" pitchFamily="34" charset="0"/>
              <a:buChar char="•"/>
            </a:pPr>
            <a:r>
              <a:rPr lang="en-US" sz="2400" dirty="0"/>
              <a:t>Can be used to change timing/frequency of period</a:t>
            </a:r>
          </a:p>
          <a:p>
            <a:pPr>
              <a:buFont typeface="Arial" panose="020B0604020202020204" pitchFamily="34" charset="0"/>
              <a:buChar char="•"/>
            </a:pPr>
            <a:r>
              <a:rPr lang="en-US" sz="2400" dirty="0"/>
              <a:t>Can improve acne</a:t>
            </a:r>
          </a:p>
          <a:p>
            <a:pPr>
              <a:buFont typeface="Arial" panose="020B0604020202020204" pitchFamily="34" charset="0"/>
              <a:buChar char="•"/>
            </a:pPr>
            <a:r>
              <a:rPr lang="en-US" sz="2400" dirty="0"/>
              <a:t>Relatively inexpensive</a:t>
            </a:r>
          </a:p>
          <a:p>
            <a:pPr>
              <a:buFont typeface="Arial" panose="020B0604020202020204" pitchFamily="34" charset="0"/>
              <a:buChar char="•"/>
            </a:pPr>
            <a:r>
              <a:rPr lang="en-US" sz="2400" dirty="0"/>
              <a:t>Can improve painful, heavy periods</a:t>
            </a:r>
          </a:p>
          <a:p>
            <a:pPr>
              <a:buFont typeface="Arial" panose="020B0604020202020204" pitchFamily="34" charset="0"/>
              <a:buChar char="•"/>
            </a:pPr>
            <a:r>
              <a:rPr lang="en-US" sz="2400" dirty="0"/>
              <a:t>Reduced risk of ovarian, uterine cancers</a:t>
            </a:r>
          </a:p>
          <a:p>
            <a:pPr>
              <a:buFont typeface="Arial" panose="020B0604020202020204" pitchFamily="34" charset="0"/>
              <a:buChar char="•"/>
            </a:pPr>
            <a:r>
              <a:rPr lang="en-US" sz="2400" dirty="0"/>
              <a:t>Quick return to fertility after stopping pills</a:t>
            </a:r>
          </a:p>
          <a:p>
            <a:pPr marL="0" indent="0">
              <a:buNone/>
            </a:pPr>
            <a:endParaRPr lang="en-US" sz="2400" dirty="0"/>
          </a:p>
        </p:txBody>
      </p:sp>
      <p:sp>
        <p:nvSpPr>
          <p:cNvPr id="4" name="Footer Placeholder 3">
            <a:extLst>
              <a:ext uri="{FF2B5EF4-FFF2-40B4-BE49-F238E27FC236}">
                <a16:creationId xmlns:a16="http://schemas.microsoft.com/office/drawing/2014/main" id="{B05A338E-2CF3-5B4D-ADAD-B7A54C933144}"/>
              </a:ext>
            </a:extLst>
          </p:cNvPr>
          <p:cNvSpPr>
            <a:spLocks noGrp="1"/>
          </p:cNvSpPr>
          <p:nvPr>
            <p:ph type="ftr" sz="quarter" idx="11"/>
          </p:nvPr>
        </p:nvSpPr>
        <p:spPr/>
        <p:txBody>
          <a:bodyPr/>
          <a:lstStyle/>
          <a:p>
            <a:r>
              <a:rPr lang="en-US" sz="1400" b="1" dirty="0"/>
              <a:t>WSU Campus Health Center | http://health.wayne.edu | 313-577-5041 | campushealth@wayne.edu</a:t>
            </a:r>
          </a:p>
        </p:txBody>
      </p:sp>
      <p:sp>
        <p:nvSpPr>
          <p:cNvPr id="5" name="TextBox 4">
            <a:extLst>
              <a:ext uri="{FF2B5EF4-FFF2-40B4-BE49-F238E27FC236}">
                <a16:creationId xmlns:a16="http://schemas.microsoft.com/office/drawing/2014/main" id="{4553A82D-E111-474D-BEB6-4BED123CC4C2}"/>
              </a:ext>
            </a:extLst>
          </p:cNvPr>
          <p:cNvSpPr txBox="1"/>
          <p:nvPr/>
        </p:nvSpPr>
        <p:spPr>
          <a:xfrm>
            <a:off x="5886770" y="1818038"/>
            <a:ext cx="5418667" cy="2954655"/>
          </a:xfrm>
          <a:prstGeom prst="rect">
            <a:avLst/>
          </a:prstGeom>
          <a:noFill/>
        </p:spPr>
        <p:txBody>
          <a:bodyPr wrap="square" rtlCol="0">
            <a:spAutoFit/>
          </a:bodyPr>
          <a:lstStyle/>
          <a:p>
            <a:pPr algn="ctr"/>
            <a:r>
              <a:rPr lang="en-US" sz="2600" dirty="0">
                <a:solidFill>
                  <a:schemeClr val="accent1"/>
                </a:solidFill>
              </a:rPr>
              <a:t>Possible Disadvantages</a:t>
            </a:r>
          </a:p>
          <a:p>
            <a:pPr algn="ctr"/>
            <a:endParaRPr lang="en-US" sz="2000" dirty="0">
              <a:solidFill>
                <a:schemeClr val="accent1"/>
              </a:solidFill>
            </a:endParaRPr>
          </a:p>
          <a:p>
            <a:pPr marL="285750" indent="-285750">
              <a:buClr>
                <a:schemeClr val="accent1"/>
              </a:buClr>
              <a:buFont typeface="Arial" panose="020B0604020202020204" pitchFamily="34" charset="0"/>
              <a:buChar char="•"/>
            </a:pPr>
            <a:r>
              <a:rPr lang="en-US" sz="2000" dirty="0"/>
              <a:t>Must be taken daily</a:t>
            </a:r>
          </a:p>
          <a:p>
            <a:pPr marL="285750" indent="-285750">
              <a:buClr>
                <a:schemeClr val="accent1"/>
              </a:buClr>
              <a:buFont typeface="Arial" panose="020B0604020202020204" pitchFamily="34" charset="0"/>
              <a:buChar char="•"/>
            </a:pPr>
            <a:r>
              <a:rPr lang="en-US" sz="2000" dirty="0"/>
              <a:t>Estrogen-related side effects when starting:</a:t>
            </a:r>
          </a:p>
          <a:p>
            <a:pPr marL="742950" lvl="1" indent="-285750">
              <a:buClr>
                <a:schemeClr val="accent1"/>
              </a:buClr>
              <a:buFont typeface="Arial" panose="020B0604020202020204" pitchFamily="34" charset="0"/>
              <a:buChar char="•"/>
            </a:pPr>
            <a:r>
              <a:rPr lang="en-US" sz="2000" dirty="0"/>
              <a:t>Breast tenderness (up to 2 weeks)</a:t>
            </a:r>
          </a:p>
          <a:p>
            <a:pPr marL="742950" lvl="1" indent="-285750">
              <a:buClr>
                <a:schemeClr val="accent1"/>
              </a:buClr>
              <a:buFont typeface="Arial" panose="020B0604020202020204" pitchFamily="34" charset="0"/>
              <a:buChar char="•"/>
            </a:pPr>
            <a:r>
              <a:rPr lang="en-US" sz="2000" dirty="0"/>
              <a:t>Nausea/ vomiting (up to 3 days)</a:t>
            </a:r>
          </a:p>
          <a:p>
            <a:pPr marL="285750" indent="-285750">
              <a:buClr>
                <a:schemeClr val="accent1"/>
              </a:buClr>
              <a:buFont typeface="Arial" panose="020B0604020202020204" pitchFamily="34" charset="0"/>
              <a:buChar char="•"/>
            </a:pPr>
            <a:r>
              <a:rPr lang="en-US" sz="2000" dirty="0"/>
              <a:t>Rare but serious risk for blood clot</a:t>
            </a:r>
          </a:p>
          <a:p>
            <a:pPr marL="742950" lvl="1" indent="-285750">
              <a:buClr>
                <a:schemeClr val="accent1"/>
              </a:buClr>
              <a:buFont typeface="Arial" panose="020B0604020202020204" pitchFamily="34" charset="0"/>
              <a:buChar char="•"/>
            </a:pPr>
            <a:r>
              <a:rPr lang="en-US" sz="2000" dirty="0"/>
              <a:t>Smokers, 35+, obese</a:t>
            </a:r>
          </a:p>
        </p:txBody>
      </p:sp>
    </p:spTree>
    <p:extLst>
      <p:ext uri="{BB962C8B-B14F-4D97-AF65-F5344CB8AC3E}">
        <p14:creationId xmlns:p14="http://schemas.microsoft.com/office/powerpoint/2010/main" val="278265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C0B5-A99E-FE46-ABB5-BA4A78C66AD5}"/>
              </a:ext>
            </a:extLst>
          </p:cNvPr>
          <p:cNvSpPr>
            <a:spLocks noGrp="1"/>
          </p:cNvSpPr>
          <p:nvPr>
            <p:ph type="title"/>
          </p:nvPr>
        </p:nvSpPr>
        <p:spPr/>
        <p:txBody>
          <a:bodyPr/>
          <a:lstStyle/>
          <a:p>
            <a:r>
              <a:rPr lang="en-US" dirty="0"/>
              <a:t>What are Vaginal Rings?</a:t>
            </a:r>
          </a:p>
        </p:txBody>
      </p:sp>
      <p:sp>
        <p:nvSpPr>
          <p:cNvPr id="3" name="Content Placeholder 2">
            <a:extLst>
              <a:ext uri="{FF2B5EF4-FFF2-40B4-BE49-F238E27FC236}">
                <a16:creationId xmlns:a16="http://schemas.microsoft.com/office/drawing/2014/main" id="{B389050A-FF79-CA41-A0C7-3034D187412E}"/>
              </a:ext>
            </a:extLst>
          </p:cNvPr>
          <p:cNvSpPr>
            <a:spLocks noGrp="1"/>
          </p:cNvSpPr>
          <p:nvPr>
            <p:ph idx="1"/>
          </p:nvPr>
        </p:nvSpPr>
        <p:spPr>
          <a:xfrm>
            <a:off x="410205" y="2481722"/>
            <a:ext cx="8596668" cy="3880773"/>
          </a:xfrm>
        </p:spPr>
        <p:txBody>
          <a:bodyPr>
            <a:normAutofit/>
          </a:bodyPr>
          <a:lstStyle/>
          <a:p>
            <a:pPr>
              <a:buFont typeface="Arial" panose="020B0604020202020204" pitchFamily="34" charset="0"/>
              <a:buChar char="•"/>
            </a:pPr>
            <a:r>
              <a:rPr lang="en-US" sz="2200" dirty="0"/>
              <a:t>A small ring you put in your vagina once a month for three weeks to prevent pregnancy</a:t>
            </a:r>
          </a:p>
          <a:p>
            <a:pPr>
              <a:buFont typeface="Arial" panose="020B0604020202020204" pitchFamily="34" charset="0"/>
              <a:buChar char="•"/>
            </a:pPr>
            <a:endParaRPr lang="en-US" sz="2200" dirty="0"/>
          </a:p>
          <a:p>
            <a:pPr>
              <a:buFont typeface="Arial" panose="020B0604020202020204" pitchFamily="34" charset="0"/>
              <a:buChar char="•"/>
            </a:pPr>
            <a:r>
              <a:rPr lang="en-US" sz="2200" dirty="0"/>
              <a:t>Safe, effective, and convenient</a:t>
            </a:r>
          </a:p>
          <a:p>
            <a:pPr>
              <a:buFont typeface="Arial" panose="020B0604020202020204" pitchFamily="34" charset="0"/>
              <a:buChar char="•"/>
            </a:pPr>
            <a:endParaRPr lang="en-US" sz="2200" dirty="0"/>
          </a:p>
          <a:p>
            <a:pPr>
              <a:buFont typeface="Arial" panose="020B0604020202020204" pitchFamily="34" charset="0"/>
              <a:buChar char="•"/>
            </a:pPr>
            <a:r>
              <a:rPr lang="en-US" sz="2200" dirty="0"/>
              <a:t>Easy to get with a prescription from a health care provider </a:t>
            </a:r>
          </a:p>
          <a:p>
            <a:pPr>
              <a:buFont typeface="Arial" panose="020B0604020202020204" pitchFamily="34" charset="0"/>
              <a:buChar char="•"/>
            </a:pPr>
            <a:endParaRPr lang="en-US" sz="2200" dirty="0"/>
          </a:p>
        </p:txBody>
      </p:sp>
      <p:sp>
        <p:nvSpPr>
          <p:cNvPr id="4" name="Footer Placeholder 3">
            <a:extLst>
              <a:ext uri="{FF2B5EF4-FFF2-40B4-BE49-F238E27FC236}">
                <a16:creationId xmlns:a16="http://schemas.microsoft.com/office/drawing/2014/main" id="{FA66A6F0-170C-9E48-BE95-9FEBB396A2D0}"/>
              </a:ext>
            </a:extLst>
          </p:cNvPr>
          <p:cNvSpPr>
            <a:spLocks noGrp="1"/>
          </p:cNvSpPr>
          <p:nvPr>
            <p:ph type="ftr" sz="quarter" idx="11"/>
          </p:nvPr>
        </p:nvSpPr>
        <p:spPr/>
        <p:txBody>
          <a:bodyPr/>
          <a:lstStyle/>
          <a:p>
            <a:r>
              <a:rPr lang="en-US" sz="1400" b="1" dirty="0"/>
              <a:t>WSU Campus Health Center | http://health.wayne.edu | 313-577-5041 | campushealth@wayne.edu</a:t>
            </a:r>
          </a:p>
        </p:txBody>
      </p:sp>
      <p:pic>
        <p:nvPicPr>
          <p:cNvPr id="5" name="Picture 4" descr="nuvaring4">
            <a:extLst>
              <a:ext uri="{FF2B5EF4-FFF2-40B4-BE49-F238E27FC236}">
                <a16:creationId xmlns:a16="http://schemas.microsoft.com/office/drawing/2014/main" id="{AD9C99A0-CE5A-5045-A7C3-010DA3D0E3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578" y="182001"/>
            <a:ext cx="2259053" cy="217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E0CB952-4442-25C1-7210-22F6699827A4}"/>
              </a:ext>
            </a:extLst>
          </p:cNvPr>
          <p:cNvSpPr txBox="1"/>
          <p:nvPr/>
        </p:nvSpPr>
        <p:spPr>
          <a:xfrm>
            <a:off x="9191809" y="1102420"/>
            <a:ext cx="3421294" cy="369332"/>
          </a:xfrm>
          <a:prstGeom prst="rect">
            <a:avLst/>
          </a:prstGeom>
          <a:noFill/>
        </p:spPr>
        <p:txBody>
          <a:bodyPr wrap="square" rtlCol="0">
            <a:spAutoFit/>
          </a:bodyPr>
          <a:lstStyle/>
          <a:p>
            <a:r>
              <a:rPr lang="en-US" dirty="0"/>
              <a:t>About actual size</a:t>
            </a:r>
          </a:p>
        </p:txBody>
      </p:sp>
      <p:sp>
        <p:nvSpPr>
          <p:cNvPr id="7" name="Arrow: Left 6">
            <a:extLst>
              <a:ext uri="{FF2B5EF4-FFF2-40B4-BE49-F238E27FC236}">
                <a16:creationId xmlns:a16="http://schemas.microsoft.com/office/drawing/2014/main" id="{7BDA0277-EEF6-F8A3-A436-6F2671631387}"/>
              </a:ext>
            </a:extLst>
          </p:cNvPr>
          <p:cNvSpPr/>
          <p:nvPr/>
        </p:nvSpPr>
        <p:spPr>
          <a:xfrm>
            <a:off x="8373438" y="1151216"/>
            <a:ext cx="818371" cy="2717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62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2A57-825E-8F47-89DC-1724C68C7399}"/>
              </a:ext>
            </a:extLst>
          </p:cNvPr>
          <p:cNvSpPr>
            <a:spLocks noGrp="1"/>
          </p:cNvSpPr>
          <p:nvPr>
            <p:ph type="title"/>
          </p:nvPr>
        </p:nvSpPr>
        <p:spPr/>
        <p:txBody>
          <a:bodyPr/>
          <a:lstStyle/>
          <a:p>
            <a:r>
              <a:rPr lang="en-US" dirty="0"/>
              <a:t>How do Vaginal Rings work?</a:t>
            </a:r>
          </a:p>
        </p:txBody>
      </p:sp>
      <p:sp>
        <p:nvSpPr>
          <p:cNvPr id="3" name="Content Placeholder 2">
            <a:extLst>
              <a:ext uri="{FF2B5EF4-FFF2-40B4-BE49-F238E27FC236}">
                <a16:creationId xmlns:a16="http://schemas.microsoft.com/office/drawing/2014/main" id="{1C9C7920-5E75-F14E-8D5F-1AF9501F97AD}"/>
              </a:ext>
            </a:extLst>
          </p:cNvPr>
          <p:cNvSpPr>
            <a:spLocks noGrp="1"/>
          </p:cNvSpPr>
          <p:nvPr>
            <p:ph idx="1"/>
          </p:nvPr>
        </p:nvSpPr>
        <p:spPr>
          <a:xfrm>
            <a:off x="677334" y="1930400"/>
            <a:ext cx="8596668" cy="3880773"/>
          </a:xfrm>
        </p:spPr>
        <p:txBody>
          <a:bodyPr>
            <a:normAutofit/>
          </a:bodyPr>
          <a:lstStyle/>
          <a:p>
            <a:pPr>
              <a:buFont typeface="Arial" panose="020B0604020202020204" pitchFamily="34" charset="0"/>
              <a:buChar char="•"/>
            </a:pPr>
            <a:r>
              <a:rPr lang="en-US" sz="2200" dirty="0"/>
              <a:t>The vaginal ring releases the hormones estrogen and progestin, preventing ovaries from releasing eggs (ovulation does not occur)</a:t>
            </a:r>
          </a:p>
          <a:p>
            <a:pPr>
              <a:buFont typeface="Arial" panose="020B0604020202020204" pitchFamily="34" charset="0"/>
              <a:buChar char="•"/>
            </a:pPr>
            <a:endParaRPr lang="en-US" sz="2200" dirty="0"/>
          </a:p>
          <a:p>
            <a:pPr marL="0" indent="0">
              <a:buNone/>
            </a:pPr>
            <a:r>
              <a:rPr lang="en-US" sz="3600" dirty="0">
                <a:solidFill>
                  <a:schemeClr val="accent1"/>
                </a:solidFill>
                <a:latin typeface="+mj-lt"/>
              </a:rPr>
              <a:t>How effective are vaginal rings?</a:t>
            </a:r>
          </a:p>
          <a:p>
            <a:pPr marL="0" indent="0">
              <a:buNone/>
            </a:pPr>
            <a:endParaRPr lang="en-US" sz="2200" dirty="0"/>
          </a:p>
          <a:p>
            <a:pPr>
              <a:buFont typeface="Arial" panose="020B0604020202020204" pitchFamily="34" charset="0"/>
              <a:buChar char="•"/>
            </a:pPr>
            <a:r>
              <a:rPr lang="en-US" sz="2200" dirty="0"/>
              <a:t>About 9/100 people using the vaginal ring will get pregnant each year with typical use of the ring.</a:t>
            </a:r>
          </a:p>
        </p:txBody>
      </p:sp>
      <p:sp>
        <p:nvSpPr>
          <p:cNvPr id="4" name="Footer Placeholder 3">
            <a:extLst>
              <a:ext uri="{FF2B5EF4-FFF2-40B4-BE49-F238E27FC236}">
                <a16:creationId xmlns:a16="http://schemas.microsoft.com/office/drawing/2014/main" id="{3BE31472-0571-C542-9498-48BFE1D9AC03}"/>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582113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70C7-CBED-6043-AE14-597EC8613891}"/>
              </a:ext>
            </a:extLst>
          </p:cNvPr>
          <p:cNvSpPr>
            <a:spLocks noGrp="1"/>
          </p:cNvSpPr>
          <p:nvPr>
            <p:ph type="title"/>
          </p:nvPr>
        </p:nvSpPr>
        <p:spPr>
          <a:xfrm>
            <a:off x="1797666" y="839789"/>
            <a:ext cx="8596668" cy="1320800"/>
          </a:xfrm>
        </p:spPr>
        <p:txBody>
          <a:bodyPr/>
          <a:lstStyle/>
          <a:p>
            <a:pPr algn="ctr"/>
            <a:r>
              <a:rPr lang="en-US" dirty="0"/>
              <a:t>Vaginal Ring (NuvaRing)</a:t>
            </a:r>
          </a:p>
        </p:txBody>
      </p:sp>
      <p:sp>
        <p:nvSpPr>
          <p:cNvPr id="3" name="Content Placeholder 2">
            <a:extLst>
              <a:ext uri="{FF2B5EF4-FFF2-40B4-BE49-F238E27FC236}">
                <a16:creationId xmlns:a16="http://schemas.microsoft.com/office/drawing/2014/main" id="{6DFCD993-115E-7843-B6AF-B6334E9F0D28}"/>
              </a:ext>
            </a:extLst>
          </p:cNvPr>
          <p:cNvSpPr>
            <a:spLocks noGrp="1"/>
          </p:cNvSpPr>
          <p:nvPr>
            <p:ph idx="1"/>
          </p:nvPr>
        </p:nvSpPr>
        <p:spPr>
          <a:xfrm>
            <a:off x="677334" y="2160589"/>
            <a:ext cx="5418666" cy="3880773"/>
          </a:xfrm>
        </p:spPr>
        <p:txBody>
          <a:bodyPr>
            <a:normAutofit/>
          </a:bodyPr>
          <a:lstStyle/>
          <a:p>
            <a:pPr marL="0" indent="0" algn="ctr">
              <a:buNone/>
            </a:pPr>
            <a:r>
              <a:rPr lang="en-US" sz="2600" dirty="0">
                <a:solidFill>
                  <a:schemeClr val="accent1"/>
                </a:solidFill>
              </a:rPr>
              <a:t>Advantages</a:t>
            </a:r>
          </a:p>
          <a:p>
            <a:pPr marL="0" indent="0" algn="ctr">
              <a:buNone/>
            </a:pPr>
            <a:endParaRPr lang="en-US" sz="2600" dirty="0"/>
          </a:p>
          <a:p>
            <a:pPr>
              <a:buFont typeface="Arial" panose="020B0604020202020204" pitchFamily="34" charset="0"/>
              <a:buChar char="•"/>
            </a:pPr>
            <a:r>
              <a:rPr lang="en-US" sz="2200" dirty="0"/>
              <a:t>Many same as BCP</a:t>
            </a:r>
          </a:p>
          <a:p>
            <a:pPr>
              <a:buFont typeface="Arial" panose="020B0604020202020204" pitchFamily="34" charset="0"/>
              <a:buChar char="•"/>
            </a:pPr>
            <a:r>
              <a:rPr lang="en-US" sz="2200" dirty="0"/>
              <a:t>No pill to take daily</a:t>
            </a:r>
          </a:p>
          <a:p>
            <a:pPr>
              <a:buFont typeface="Arial" panose="020B0604020202020204" pitchFamily="34" charset="0"/>
              <a:buChar char="•"/>
            </a:pPr>
            <a:r>
              <a:rPr lang="en-US" sz="2200" dirty="0"/>
              <a:t>3 weeks IN, 1 week OUT</a:t>
            </a:r>
          </a:p>
          <a:p>
            <a:pPr marL="0" indent="0" algn="ctr">
              <a:buNone/>
            </a:pPr>
            <a:endParaRPr lang="en-US" sz="2600" dirty="0"/>
          </a:p>
        </p:txBody>
      </p:sp>
      <p:sp>
        <p:nvSpPr>
          <p:cNvPr id="4" name="Footer Placeholder 3">
            <a:extLst>
              <a:ext uri="{FF2B5EF4-FFF2-40B4-BE49-F238E27FC236}">
                <a16:creationId xmlns:a16="http://schemas.microsoft.com/office/drawing/2014/main" id="{87B217B2-32E5-0A49-BDEC-4E891951B95A}"/>
              </a:ext>
            </a:extLst>
          </p:cNvPr>
          <p:cNvSpPr>
            <a:spLocks noGrp="1"/>
          </p:cNvSpPr>
          <p:nvPr>
            <p:ph type="ftr" sz="quarter" idx="11"/>
          </p:nvPr>
        </p:nvSpPr>
        <p:spPr/>
        <p:txBody>
          <a:bodyPr/>
          <a:lstStyle/>
          <a:p>
            <a:r>
              <a:rPr lang="en-US" sz="1400" b="1" dirty="0"/>
              <a:t>WSU Campus Health Center | http://health.wayne.edu | 313-577-5041 | campushealth@wayne.edu</a:t>
            </a:r>
          </a:p>
        </p:txBody>
      </p:sp>
      <p:sp>
        <p:nvSpPr>
          <p:cNvPr id="5" name="Content Placeholder 2">
            <a:extLst>
              <a:ext uri="{FF2B5EF4-FFF2-40B4-BE49-F238E27FC236}">
                <a16:creationId xmlns:a16="http://schemas.microsoft.com/office/drawing/2014/main" id="{7E0528FB-A3E3-DB42-93E8-BD704A3CC03B}"/>
              </a:ext>
            </a:extLst>
          </p:cNvPr>
          <p:cNvSpPr txBox="1">
            <a:spLocks/>
          </p:cNvSpPr>
          <p:nvPr/>
        </p:nvSpPr>
        <p:spPr>
          <a:xfrm>
            <a:off x="4265613" y="2181551"/>
            <a:ext cx="5418666"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600" dirty="0">
                <a:solidFill>
                  <a:schemeClr val="accent1"/>
                </a:solidFill>
              </a:rPr>
              <a:t> Disadvantages</a:t>
            </a:r>
          </a:p>
          <a:p>
            <a:pPr marL="0" indent="0" algn="ctr">
              <a:buFont typeface="Wingdings 3" charset="2"/>
              <a:buNone/>
            </a:pPr>
            <a:endParaRPr lang="en-US" sz="2600" dirty="0">
              <a:solidFill>
                <a:schemeClr val="accent1"/>
              </a:solidFill>
            </a:endParaRPr>
          </a:p>
          <a:p>
            <a:pPr>
              <a:buFont typeface="Arial" panose="020B0604020202020204" pitchFamily="34" charset="0"/>
              <a:buChar char="•"/>
            </a:pPr>
            <a:r>
              <a:rPr lang="en-US" sz="2200" dirty="0">
                <a:solidFill>
                  <a:schemeClr val="tx1"/>
                </a:solidFill>
              </a:rPr>
              <a:t>Increased vaginal discharge present but no infection</a:t>
            </a:r>
          </a:p>
          <a:p>
            <a:pPr>
              <a:buFont typeface="Arial" panose="020B0604020202020204" pitchFamily="34" charset="0"/>
              <a:buChar char="•"/>
            </a:pPr>
            <a:r>
              <a:rPr lang="en-US" sz="2200" dirty="0">
                <a:solidFill>
                  <a:schemeClr val="tx1"/>
                </a:solidFill>
              </a:rPr>
              <a:t>Estrogen-related side effects and contraindications (same as the pill)</a:t>
            </a:r>
          </a:p>
          <a:p>
            <a:pPr>
              <a:buFont typeface="Arial" panose="020B0604020202020204" pitchFamily="34" charset="0"/>
              <a:buChar char="•"/>
            </a:pPr>
            <a:r>
              <a:rPr lang="en-US" sz="2200" dirty="0">
                <a:solidFill>
                  <a:schemeClr val="tx1"/>
                </a:solidFill>
              </a:rPr>
              <a:t>Ring may be pulled out during vaginal penetration, but effectiveness shouldn’t be affected if immediately put back in</a:t>
            </a:r>
          </a:p>
          <a:p>
            <a:pPr>
              <a:buFont typeface="Arial" panose="020B0604020202020204" pitchFamily="34" charset="0"/>
              <a:buChar char="•"/>
            </a:pPr>
            <a:endParaRPr lang="en-US" sz="2200" dirty="0">
              <a:solidFill>
                <a:schemeClr val="tx1"/>
              </a:solidFill>
            </a:endParaRPr>
          </a:p>
          <a:p>
            <a:pPr marL="0" indent="0" algn="ctr">
              <a:buFont typeface="Wingdings 3" charset="2"/>
              <a:buNone/>
            </a:pPr>
            <a:endParaRPr lang="en-US" sz="2600" dirty="0"/>
          </a:p>
        </p:txBody>
      </p:sp>
    </p:spTree>
    <p:extLst>
      <p:ext uri="{BB962C8B-B14F-4D97-AF65-F5344CB8AC3E}">
        <p14:creationId xmlns:p14="http://schemas.microsoft.com/office/powerpoint/2010/main" val="173873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C0B5-A99E-FE46-ABB5-BA4A78C66AD5}"/>
              </a:ext>
            </a:extLst>
          </p:cNvPr>
          <p:cNvSpPr>
            <a:spLocks noGrp="1"/>
          </p:cNvSpPr>
          <p:nvPr>
            <p:ph type="title"/>
          </p:nvPr>
        </p:nvSpPr>
        <p:spPr>
          <a:xfrm>
            <a:off x="4349123" y="609600"/>
            <a:ext cx="4924878" cy="1320800"/>
          </a:xfrm>
        </p:spPr>
        <p:txBody>
          <a:bodyPr anchor="ctr">
            <a:normAutofit/>
          </a:bodyPr>
          <a:lstStyle/>
          <a:p>
            <a:r>
              <a:rPr lang="en-US"/>
              <a:t>What is the Patch?</a:t>
            </a:r>
            <a:endParaRPr lang="en-US" dirty="0"/>
          </a:p>
        </p:txBody>
      </p:sp>
      <p:pic>
        <p:nvPicPr>
          <p:cNvPr id="4098" name="Picture 2" descr="Birth Control Patch | Scotland County, NC">
            <a:extLst>
              <a:ext uri="{FF2B5EF4-FFF2-40B4-BE49-F238E27FC236}">
                <a16:creationId xmlns:a16="http://schemas.microsoft.com/office/drawing/2014/main" id="{2DB678EB-F07B-1A76-C34D-3BDE3974DB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4305" y="804669"/>
            <a:ext cx="2942718" cy="50956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389050A-FF79-CA41-A0C7-3034D187412E}"/>
              </a:ext>
            </a:extLst>
          </p:cNvPr>
          <p:cNvSpPr>
            <a:spLocks noGrp="1"/>
          </p:cNvSpPr>
          <p:nvPr>
            <p:ph idx="1"/>
          </p:nvPr>
        </p:nvSpPr>
        <p:spPr>
          <a:xfrm>
            <a:off x="4349123" y="2160590"/>
            <a:ext cx="4921876" cy="3739698"/>
          </a:xfrm>
        </p:spPr>
        <p:txBody>
          <a:bodyPr>
            <a:normAutofit/>
          </a:bodyPr>
          <a:lstStyle/>
          <a:p>
            <a:pPr>
              <a:buFont typeface="Arial" panose="020B0604020202020204" pitchFamily="34" charset="0"/>
              <a:buChar char="•"/>
            </a:pPr>
            <a:r>
              <a:rPr lang="en-US"/>
              <a:t>A thin piece of plastic worn on the skin by person who can become pregnant. Apply once a week for three weeks on the butt, stomach, upper arm, or torso, then leave off for 4</a:t>
            </a:r>
            <a:r>
              <a:rPr lang="en-US" baseline="30000"/>
              <a:t>th</a:t>
            </a:r>
            <a:r>
              <a:rPr lang="en-US"/>
              <a:t> week. </a:t>
            </a:r>
          </a:p>
          <a:p>
            <a:pPr marL="0" indent="0">
              <a:buNone/>
            </a:pPr>
            <a:endParaRPr lang="en-US"/>
          </a:p>
          <a:p>
            <a:pPr>
              <a:buFont typeface="Arial" panose="020B0604020202020204" pitchFamily="34" charset="0"/>
              <a:buChar char="•"/>
            </a:pPr>
            <a:r>
              <a:rPr lang="en-US"/>
              <a:t>Safe, effective, and convenient</a:t>
            </a:r>
          </a:p>
          <a:p>
            <a:pPr>
              <a:buFont typeface="Arial" panose="020B0604020202020204" pitchFamily="34" charset="0"/>
              <a:buChar char="•"/>
            </a:pPr>
            <a:endParaRPr lang="en-US"/>
          </a:p>
          <a:p>
            <a:pPr>
              <a:buFont typeface="Arial" panose="020B0604020202020204" pitchFamily="34" charset="0"/>
              <a:buChar char="•"/>
            </a:pPr>
            <a:r>
              <a:rPr lang="en-US"/>
              <a:t>Easy to get with a prescription from a health care provider </a:t>
            </a:r>
          </a:p>
          <a:p>
            <a:pPr>
              <a:buFont typeface="Arial" panose="020B0604020202020204" pitchFamily="34" charset="0"/>
              <a:buChar char="•"/>
            </a:pPr>
            <a:endParaRPr lang="en-US"/>
          </a:p>
        </p:txBody>
      </p:sp>
      <p:sp>
        <p:nvSpPr>
          <p:cNvPr id="4" name="Footer Placeholder 3">
            <a:extLst>
              <a:ext uri="{FF2B5EF4-FFF2-40B4-BE49-F238E27FC236}">
                <a16:creationId xmlns:a16="http://schemas.microsoft.com/office/drawing/2014/main" id="{FA66A6F0-170C-9E48-BE95-9FEBB396A2D0}"/>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b="1"/>
              <a:t>WSU Campus Health Center | http://health.wayne.edu | 313-577-5041 | campushealth@wayne.edu</a:t>
            </a:r>
          </a:p>
        </p:txBody>
      </p:sp>
    </p:spTree>
    <p:extLst>
      <p:ext uri="{BB962C8B-B14F-4D97-AF65-F5344CB8AC3E}">
        <p14:creationId xmlns:p14="http://schemas.microsoft.com/office/powerpoint/2010/main" val="312325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2A57-825E-8F47-89DC-1724C68C7399}"/>
              </a:ext>
            </a:extLst>
          </p:cNvPr>
          <p:cNvSpPr>
            <a:spLocks noGrp="1"/>
          </p:cNvSpPr>
          <p:nvPr>
            <p:ph type="title"/>
          </p:nvPr>
        </p:nvSpPr>
        <p:spPr/>
        <p:txBody>
          <a:bodyPr/>
          <a:lstStyle/>
          <a:p>
            <a:r>
              <a:rPr lang="en-US" dirty="0"/>
              <a:t>How does the patch work?</a:t>
            </a:r>
          </a:p>
        </p:txBody>
      </p:sp>
      <p:sp>
        <p:nvSpPr>
          <p:cNvPr id="3" name="Content Placeholder 2">
            <a:extLst>
              <a:ext uri="{FF2B5EF4-FFF2-40B4-BE49-F238E27FC236}">
                <a16:creationId xmlns:a16="http://schemas.microsoft.com/office/drawing/2014/main" id="{1C9C7920-5E75-F14E-8D5F-1AF9501F97AD}"/>
              </a:ext>
            </a:extLst>
          </p:cNvPr>
          <p:cNvSpPr>
            <a:spLocks noGrp="1"/>
          </p:cNvSpPr>
          <p:nvPr>
            <p:ph idx="1"/>
          </p:nvPr>
        </p:nvSpPr>
        <p:spPr>
          <a:xfrm>
            <a:off x="677334" y="1592776"/>
            <a:ext cx="8596668" cy="3880773"/>
          </a:xfrm>
        </p:spPr>
        <p:txBody>
          <a:bodyPr>
            <a:normAutofit/>
          </a:bodyPr>
          <a:lstStyle/>
          <a:p>
            <a:pPr>
              <a:buFont typeface="Arial" panose="020B0604020202020204" pitchFamily="34" charset="0"/>
              <a:buChar char="•"/>
            </a:pPr>
            <a:r>
              <a:rPr lang="en-US" sz="2200" dirty="0"/>
              <a:t>The patch releases estrogen and progestin hormones through the skin, preventing ovaries from releasing eggs and thickening cervical mucous </a:t>
            </a:r>
          </a:p>
          <a:p>
            <a:pPr marL="0" indent="0">
              <a:buNone/>
            </a:pPr>
            <a:r>
              <a:rPr lang="en-US" sz="3600" dirty="0">
                <a:solidFill>
                  <a:schemeClr val="accent1"/>
                </a:solidFill>
                <a:latin typeface="+mj-lt"/>
              </a:rPr>
              <a:t>How effective is the patch?</a:t>
            </a:r>
          </a:p>
          <a:p>
            <a:pPr marL="0" indent="0">
              <a:buNone/>
            </a:pPr>
            <a:endParaRPr lang="en-US" sz="2200" dirty="0"/>
          </a:p>
          <a:p>
            <a:pPr>
              <a:buFont typeface="Arial" panose="020B0604020202020204" pitchFamily="34" charset="0"/>
              <a:buChar char="•"/>
            </a:pPr>
            <a:r>
              <a:rPr lang="en-US" sz="2200" dirty="0"/>
              <a:t>The patch is very effective. It works best when a new patch is applied the same day and time each week. About 9/100 people using the patch get pregnant each year with typical use of the patch</a:t>
            </a:r>
          </a:p>
        </p:txBody>
      </p:sp>
      <p:sp>
        <p:nvSpPr>
          <p:cNvPr id="4" name="Footer Placeholder 3">
            <a:extLst>
              <a:ext uri="{FF2B5EF4-FFF2-40B4-BE49-F238E27FC236}">
                <a16:creationId xmlns:a16="http://schemas.microsoft.com/office/drawing/2014/main" id="{3BE31472-0571-C542-9498-48BFE1D9AC03}"/>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38320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70C7-CBED-6043-AE14-597EC8613891}"/>
              </a:ext>
            </a:extLst>
          </p:cNvPr>
          <p:cNvSpPr>
            <a:spLocks noGrp="1"/>
          </p:cNvSpPr>
          <p:nvPr>
            <p:ph type="title"/>
          </p:nvPr>
        </p:nvSpPr>
        <p:spPr>
          <a:xfrm>
            <a:off x="677334" y="687379"/>
            <a:ext cx="8596668" cy="1320800"/>
          </a:xfrm>
        </p:spPr>
        <p:txBody>
          <a:bodyPr/>
          <a:lstStyle/>
          <a:p>
            <a:pPr algn="ctr"/>
            <a:r>
              <a:rPr lang="en-US" dirty="0"/>
              <a:t>The Patch</a:t>
            </a:r>
          </a:p>
        </p:txBody>
      </p:sp>
      <p:sp>
        <p:nvSpPr>
          <p:cNvPr id="3" name="Content Placeholder 2">
            <a:extLst>
              <a:ext uri="{FF2B5EF4-FFF2-40B4-BE49-F238E27FC236}">
                <a16:creationId xmlns:a16="http://schemas.microsoft.com/office/drawing/2014/main" id="{6DFCD993-115E-7843-B6AF-B6334E9F0D28}"/>
              </a:ext>
            </a:extLst>
          </p:cNvPr>
          <p:cNvSpPr>
            <a:spLocks noGrp="1"/>
          </p:cNvSpPr>
          <p:nvPr>
            <p:ph idx="1"/>
          </p:nvPr>
        </p:nvSpPr>
        <p:spPr>
          <a:xfrm>
            <a:off x="677334" y="2160589"/>
            <a:ext cx="5418666" cy="3880773"/>
          </a:xfrm>
        </p:spPr>
        <p:txBody>
          <a:bodyPr>
            <a:normAutofit/>
          </a:bodyPr>
          <a:lstStyle/>
          <a:p>
            <a:pPr marL="0" indent="0" algn="ctr">
              <a:buNone/>
            </a:pPr>
            <a:r>
              <a:rPr lang="en-US" sz="2600" dirty="0">
                <a:solidFill>
                  <a:schemeClr val="accent1"/>
                </a:solidFill>
              </a:rPr>
              <a:t>Advantages</a:t>
            </a:r>
          </a:p>
          <a:p>
            <a:pPr marL="0" indent="0" algn="ctr">
              <a:buNone/>
            </a:pPr>
            <a:endParaRPr lang="en-US" sz="2600" dirty="0"/>
          </a:p>
          <a:p>
            <a:pPr marL="0" indent="0" algn="ctr">
              <a:buNone/>
            </a:pPr>
            <a:endParaRPr lang="en-US" sz="2600" dirty="0"/>
          </a:p>
        </p:txBody>
      </p:sp>
      <p:sp>
        <p:nvSpPr>
          <p:cNvPr id="4" name="Footer Placeholder 3">
            <a:extLst>
              <a:ext uri="{FF2B5EF4-FFF2-40B4-BE49-F238E27FC236}">
                <a16:creationId xmlns:a16="http://schemas.microsoft.com/office/drawing/2014/main" id="{87B217B2-32E5-0A49-BDEC-4E891951B95A}"/>
              </a:ext>
            </a:extLst>
          </p:cNvPr>
          <p:cNvSpPr>
            <a:spLocks noGrp="1"/>
          </p:cNvSpPr>
          <p:nvPr>
            <p:ph type="ftr" sz="quarter" idx="11"/>
          </p:nvPr>
        </p:nvSpPr>
        <p:spPr/>
        <p:txBody>
          <a:bodyPr/>
          <a:lstStyle/>
          <a:p>
            <a:r>
              <a:rPr lang="en-US" sz="1400" b="1" dirty="0"/>
              <a:t>WSU Campus Health Center | http://health.wayne.edu | 313-577-5041 | campushealth@wayne.edu</a:t>
            </a:r>
          </a:p>
        </p:txBody>
      </p:sp>
      <p:sp>
        <p:nvSpPr>
          <p:cNvPr id="5" name="Content Placeholder 2">
            <a:extLst>
              <a:ext uri="{FF2B5EF4-FFF2-40B4-BE49-F238E27FC236}">
                <a16:creationId xmlns:a16="http://schemas.microsoft.com/office/drawing/2014/main" id="{7E0528FB-A3E3-DB42-93E8-BD704A3CC03B}"/>
              </a:ext>
            </a:extLst>
          </p:cNvPr>
          <p:cNvSpPr txBox="1">
            <a:spLocks/>
          </p:cNvSpPr>
          <p:nvPr/>
        </p:nvSpPr>
        <p:spPr>
          <a:xfrm>
            <a:off x="3948701" y="2191206"/>
            <a:ext cx="541866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600" dirty="0">
                <a:solidFill>
                  <a:schemeClr val="accent1"/>
                </a:solidFill>
              </a:rPr>
              <a:t> Disadvantages</a:t>
            </a:r>
          </a:p>
          <a:p>
            <a:pPr marL="0" indent="0" algn="ctr">
              <a:buFont typeface="Wingdings 3" charset="2"/>
              <a:buNone/>
            </a:pPr>
            <a:endParaRPr lang="en-US" sz="2600" dirty="0">
              <a:solidFill>
                <a:schemeClr val="accent1"/>
              </a:solidFill>
            </a:endParaRPr>
          </a:p>
          <a:p>
            <a:pPr marL="0" indent="0" algn="ctr">
              <a:buFont typeface="Wingdings 3" charset="2"/>
              <a:buNone/>
            </a:pPr>
            <a:endParaRPr lang="en-US" sz="2600" dirty="0"/>
          </a:p>
        </p:txBody>
      </p:sp>
      <p:sp>
        <p:nvSpPr>
          <p:cNvPr id="6" name="TextBox 5">
            <a:extLst>
              <a:ext uri="{FF2B5EF4-FFF2-40B4-BE49-F238E27FC236}">
                <a16:creationId xmlns:a16="http://schemas.microsoft.com/office/drawing/2014/main" id="{9EC416B3-7BCD-0743-8AC2-AEA2848D66DD}"/>
              </a:ext>
            </a:extLst>
          </p:cNvPr>
          <p:cNvSpPr txBox="1"/>
          <p:nvPr/>
        </p:nvSpPr>
        <p:spPr>
          <a:xfrm>
            <a:off x="819150" y="2743200"/>
            <a:ext cx="5105400" cy="277678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High rate of effectiveness</a:t>
            </a:r>
          </a:p>
          <a:p>
            <a:pPr marL="285750" indent="-285750">
              <a:lnSpc>
                <a:spcPct val="200000"/>
              </a:lnSpc>
              <a:buFont typeface="Arial" panose="020B0604020202020204" pitchFamily="34" charset="0"/>
              <a:buChar char="•"/>
            </a:pPr>
            <a:r>
              <a:rPr lang="en-US" dirty="0"/>
              <a:t>Regulation of menstrual cycle</a:t>
            </a:r>
          </a:p>
          <a:p>
            <a:pPr marL="285750" indent="-285750">
              <a:lnSpc>
                <a:spcPct val="200000"/>
              </a:lnSpc>
              <a:buFont typeface="Arial" panose="020B0604020202020204" pitchFamily="34" charset="0"/>
              <a:buChar char="•"/>
            </a:pPr>
            <a:r>
              <a:rPr lang="en-US" dirty="0"/>
              <a:t>Shorter, lighter periods</a:t>
            </a:r>
          </a:p>
          <a:p>
            <a:pPr marL="285750" indent="-285750">
              <a:lnSpc>
                <a:spcPct val="200000"/>
              </a:lnSpc>
              <a:buFont typeface="Arial" panose="020B0604020202020204" pitchFamily="34" charset="0"/>
              <a:buChar char="•"/>
            </a:pPr>
            <a:r>
              <a:rPr lang="en-US" dirty="0"/>
              <a:t>Less cramping</a:t>
            </a:r>
          </a:p>
          <a:p>
            <a:pPr marL="285750" indent="-285750">
              <a:lnSpc>
                <a:spcPct val="200000"/>
              </a:lnSpc>
              <a:buFont typeface="Arial" panose="020B0604020202020204" pitchFamily="34" charset="0"/>
              <a:buChar char="•"/>
            </a:pPr>
            <a:r>
              <a:rPr lang="en-US" dirty="0"/>
              <a:t>Only apply once per week</a:t>
            </a:r>
          </a:p>
        </p:txBody>
      </p:sp>
      <p:sp>
        <p:nvSpPr>
          <p:cNvPr id="7" name="TextBox 6">
            <a:extLst>
              <a:ext uri="{FF2B5EF4-FFF2-40B4-BE49-F238E27FC236}">
                <a16:creationId xmlns:a16="http://schemas.microsoft.com/office/drawing/2014/main" id="{AD566243-CE76-264A-AC79-AEECD51B5335}"/>
              </a:ext>
            </a:extLst>
          </p:cNvPr>
          <p:cNvSpPr txBox="1"/>
          <p:nvPr/>
        </p:nvSpPr>
        <p:spPr>
          <a:xfrm>
            <a:off x="5407584" y="2757477"/>
            <a:ext cx="4648200" cy="166885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Skin irritation</a:t>
            </a:r>
          </a:p>
          <a:p>
            <a:pPr marL="285750" indent="-285750">
              <a:lnSpc>
                <a:spcPct val="200000"/>
              </a:lnSpc>
              <a:buFont typeface="Arial" panose="020B0604020202020204" pitchFamily="34" charset="0"/>
              <a:buChar char="•"/>
            </a:pPr>
            <a:r>
              <a:rPr lang="en-US" dirty="0"/>
              <a:t>Estrogen-related side effects and contraindications (same as the pill)</a:t>
            </a:r>
          </a:p>
        </p:txBody>
      </p:sp>
    </p:spTree>
    <p:extLst>
      <p:ext uri="{BB962C8B-B14F-4D97-AF65-F5344CB8AC3E}">
        <p14:creationId xmlns:p14="http://schemas.microsoft.com/office/powerpoint/2010/main" val="87364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BC3E-A10D-E842-AF24-1721A10E57DA}"/>
              </a:ext>
            </a:extLst>
          </p:cNvPr>
          <p:cNvSpPr>
            <a:spLocks noGrp="1"/>
          </p:cNvSpPr>
          <p:nvPr>
            <p:ph type="title"/>
          </p:nvPr>
        </p:nvSpPr>
        <p:spPr/>
        <p:txBody>
          <a:bodyPr/>
          <a:lstStyle/>
          <a:p>
            <a:r>
              <a:rPr lang="en-US" dirty="0"/>
              <a:t>What are Intrauterine Devices? (IUDs)</a:t>
            </a:r>
          </a:p>
        </p:txBody>
      </p:sp>
      <p:sp>
        <p:nvSpPr>
          <p:cNvPr id="3" name="Content Placeholder 2">
            <a:extLst>
              <a:ext uri="{FF2B5EF4-FFF2-40B4-BE49-F238E27FC236}">
                <a16:creationId xmlns:a16="http://schemas.microsoft.com/office/drawing/2014/main" id="{8442E8FD-FE12-644A-95EA-478E94575381}"/>
              </a:ext>
            </a:extLst>
          </p:cNvPr>
          <p:cNvSpPr>
            <a:spLocks noGrp="1"/>
          </p:cNvSpPr>
          <p:nvPr>
            <p:ph idx="1"/>
          </p:nvPr>
        </p:nvSpPr>
        <p:spPr>
          <a:xfrm>
            <a:off x="355600" y="1804990"/>
            <a:ext cx="8918401" cy="4443410"/>
          </a:xfrm>
        </p:spPr>
        <p:txBody>
          <a:bodyPr>
            <a:normAutofit/>
          </a:bodyPr>
          <a:lstStyle/>
          <a:p>
            <a:pPr>
              <a:buFont typeface="Arial" panose="020B0604020202020204" pitchFamily="34" charset="0"/>
              <a:buChar char="•"/>
            </a:pPr>
            <a:r>
              <a:rPr lang="en-US" sz="2200" dirty="0"/>
              <a:t>Small, “T-shaped” device inserted into the uterus to prevent pregnancy </a:t>
            </a:r>
          </a:p>
          <a:p>
            <a:pPr marL="0" indent="0">
              <a:buNone/>
            </a:pPr>
            <a:endParaRPr lang="en-US" sz="2200" dirty="0"/>
          </a:p>
          <a:p>
            <a:pPr>
              <a:buFont typeface="Arial" panose="020B0604020202020204" pitchFamily="34" charset="0"/>
              <a:buChar char="•"/>
            </a:pPr>
            <a:r>
              <a:rPr lang="en-US" sz="2200" dirty="0"/>
              <a:t>Safe, effective, and long lasting</a:t>
            </a:r>
          </a:p>
          <a:p>
            <a:pPr marL="0" indent="0">
              <a:buNone/>
            </a:pPr>
            <a:endParaRPr lang="en-US" sz="2200" dirty="0"/>
          </a:p>
          <a:p>
            <a:pPr>
              <a:buFont typeface="Arial" panose="020B0604020202020204" pitchFamily="34" charset="0"/>
              <a:buChar char="•"/>
            </a:pPr>
            <a:r>
              <a:rPr lang="en-US" sz="2200" dirty="0"/>
              <a:t>Must be inserted by a health care provider</a:t>
            </a:r>
          </a:p>
          <a:p>
            <a:pPr marL="0" indent="0">
              <a:buNone/>
            </a:pPr>
            <a:endParaRPr lang="en-US" sz="2200" dirty="0"/>
          </a:p>
          <a:p>
            <a:pPr marL="0" indent="0">
              <a:buNone/>
            </a:pPr>
            <a:endParaRPr lang="en-US" dirty="0"/>
          </a:p>
          <a:p>
            <a:endParaRPr lang="en-US" sz="2400" dirty="0"/>
          </a:p>
        </p:txBody>
      </p:sp>
      <p:sp>
        <p:nvSpPr>
          <p:cNvPr id="5" name="Footer Placeholder 4">
            <a:extLst>
              <a:ext uri="{FF2B5EF4-FFF2-40B4-BE49-F238E27FC236}">
                <a16:creationId xmlns:a16="http://schemas.microsoft.com/office/drawing/2014/main" id="{E8F19449-B9AD-CC47-948F-12DC29422C97}"/>
              </a:ext>
            </a:extLst>
          </p:cNvPr>
          <p:cNvSpPr>
            <a:spLocks noGrp="1"/>
          </p:cNvSpPr>
          <p:nvPr>
            <p:ph type="ftr" sz="quarter" idx="11"/>
          </p:nvPr>
        </p:nvSpPr>
        <p:spPr/>
        <p:txBody>
          <a:bodyPr/>
          <a:lstStyle/>
          <a:p>
            <a:r>
              <a:rPr lang="en-US" sz="1400" b="1" dirty="0"/>
              <a:t>WSU Campus Health Center | http://health.wayne.edu | 313-577-5041 | campushealth@wayne.edu</a:t>
            </a:r>
          </a:p>
        </p:txBody>
      </p:sp>
      <p:pic>
        <p:nvPicPr>
          <p:cNvPr id="6" name="Picture 5" descr="IUD">
            <a:extLst>
              <a:ext uri="{FF2B5EF4-FFF2-40B4-BE49-F238E27FC236}">
                <a16:creationId xmlns:a16="http://schemas.microsoft.com/office/drawing/2014/main" id="{72AA6907-2666-874A-8538-2E879B3DA7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2969" y="2632599"/>
            <a:ext cx="1824879" cy="2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7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936F-D1BF-1940-AC55-BCB558EA79B8}"/>
              </a:ext>
            </a:extLst>
          </p:cNvPr>
          <p:cNvSpPr>
            <a:spLocks noGrp="1"/>
          </p:cNvSpPr>
          <p:nvPr>
            <p:ph type="title"/>
          </p:nvPr>
        </p:nvSpPr>
        <p:spPr>
          <a:xfrm>
            <a:off x="4056463" y="609600"/>
            <a:ext cx="5217538" cy="1320800"/>
          </a:xfrm>
        </p:spPr>
        <p:txBody>
          <a:bodyPr>
            <a:normAutofit/>
          </a:bodyPr>
          <a:lstStyle/>
          <a:p>
            <a:r>
              <a:rPr lang="en-US" dirty="0"/>
              <a:t>What are Condoms?</a:t>
            </a:r>
          </a:p>
        </p:txBody>
      </p:sp>
      <p:pic>
        <p:nvPicPr>
          <p:cNvPr id="1026" name="Picture 2" descr="Female Condom - an overview | ScienceDirect Topics">
            <a:extLst>
              <a:ext uri="{FF2B5EF4-FFF2-40B4-BE49-F238E27FC236}">
                <a16:creationId xmlns:a16="http://schemas.microsoft.com/office/drawing/2014/main" id="{40FF094C-654D-C070-35E1-93660EE3B0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 r="3079" b="1"/>
          <a:stretch/>
        </p:blipFill>
        <p:spPr bwMode="auto">
          <a:xfrm>
            <a:off x="129017" y="945223"/>
            <a:ext cx="4067657" cy="3365460"/>
          </a:xfrm>
          <a:prstGeom prst="rect">
            <a:avLst/>
          </a:prstGeom>
          <a:noFill/>
          <a:extLst>
            <a:ext uri="{909E8E84-426E-40DD-AFC4-6F175D3DCCD1}">
              <a14:hiddenFill xmlns:a14="http://schemas.microsoft.com/office/drawing/2010/main">
                <a:solidFill>
                  <a:srgbClr val="FFFFFF"/>
                </a:solidFill>
              </a14:hiddenFill>
            </a:ext>
          </a:extLst>
        </p:spPr>
      </p:pic>
      <p:sp>
        <p:nvSpPr>
          <p:cNvPr id="1031"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5DBEE61-C57E-594B-BB65-BFC47E187BB6}"/>
              </a:ext>
            </a:extLst>
          </p:cNvPr>
          <p:cNvSpPr>
            <a:spLocks noGrp="1"/>
          </p:cNvSpPr>
          <p:nvPr>
            <p:ph idx="1"/>
          </p:nvPr>
        </p:nvSpPr>
        <p:spPr>
          <a:xfrm>
            <a:off x="4062394" y="2160589"/>
            <a:ext cx="5211607" cy="3880773"/>
          </a:xfrm>
        </p:spPr>
        <p:txBody>
          <a:bodyPr>
            <a:normAutofit/>
          </a:bodyPr>
          <a:lstStyle/>
          <a:p>
            <a:pPr>
              <a:lnSpc>
                <a:spcPct val="90000"/>
              </a:lnSpc>
              <a:buFont typeface="Arial" panose="020B0604020202020204" pitchFamily="34" charset="0"/>
              <a:buChar char="•"/>
            </a:pPr>
            <a:r>
              <a:rPr lang="en-US" sz="1500"/>
              <a:t>***The ONLY contraceptive method that protects against sexually transmitted infections!</a:t>
            </a:r>
          </a:p>
          <a:p>
            <a:pPr>
              <a:lnSpc>
                <a:spcPct val="90000"/>
              </a:lnSpc>
              <a:buFont typeface="Arial" panose="020B0604020202020204" pitchFamily="34" charset="0"/>
              <a:buChar char="•"/>
            </a:pPr>
            <a:r>
              <a:rPr lang="en-US" sz="1500"/>
              <a:t>One type is worn on the penis (“external” condom), another type is inserted in vagina (“internal” condom)</a:t>
            </a:r>
          </a:p>
          <a:p>
            <a:pPr>
              <a:lnSpc>
                <a:spcPct val="90000"/>
              </a:lnSpc>
              <a:buFont typeface="Arial" panose="020B0604020202020204" pitchFamily="34" charset="0"/>
              <a:buChar char="•"/>
            </a:pPr>
            <a:r>
              <a:rPr lang="en-US" sz="1500"/>
              <a:t>Made of latex or plastic</a:t>
            </a:r>
          </a:p>
          <a:p>
            <a:pPr>
              <a:lnSpc>
                <a:spcPct val="90000"/>
              </a:lnSpc>
              <a:buFont typeface="Arial" panose="020B0604020202020204" pitchFamily="34" charset="0"/>
              <a:buChar char="•"/>
            </a:pPr>
            <a:r>
              <a:rPr lang="en-US" sz="1500"/>
              <a:t>Prevent pregnancy and sexually transmitted infections</a:t>
            </a:r>
          </a:p>
          <a:p>
            <a:pPr>
              <a:lnSpc>
                <a:spcPct val="90000"/>
              </a:lnSpc>
              <a:buFont typeface="Arial" panose="020B0604020202020204" pitchFamily="34" charset="0"/>
              <a:buChar char="•"/>
            </a:pPr>
            <a:r>
              <a:rPr lang="en-US" sz="1500"/>
              <a:t>Can be used with another form of birth control for extra protection</a:t>
            </a:r>
          </a:p>
          <a:p>
            <a:pPr>
              <a:lnSpc>
                <a:spcPct val="90000"/>
              </a:lnSpc>
              <a:buFont typeface="Arial" panose="020B0604020202020204" pitchFamily="34" charset="0"/>
              <a:buChar char="•"/>
            </a:pPr>
            <a:r>
              <a:rPr lang="en-US" sz="1500"/>
              <a:t>Can be used for vaginal, anal, or oral sex</a:t>
            </a:r>
          </a:p>
          <a:p>
            <a:pPr>
              <a:lnSpc>
                <a:spcPct val="90000"/>
              </a:lnSpc>
              <a:buFont typeface="Arial" panose="020B0604020202020204" pitchFamily="34" charset="0"/>
              <a:buChar char="•"/>
            </a:pPr>
            <a:r>
              <a:rPr lang="en-US" sz="1500"/>
              <a:t>Safe effective, and easy to get/purchase</a:t>
            </a:r>
          </a:p>
          <a:p>
            <a:pPr>
              <a:lnSpc>
                <a:spcPct val="90000"/>
              </a:lnSpc>
              <a:buFont typeface="Arial" panose="020B0604020202020204" pitchFamily="34" charset="0"/>
              <a:buChar char="•"/>
            </a:pPr>
            <a:r>
              <a:rPr lang="en-US" sz="1500"/>
              <a:t>$5/50 condoms available through </a:t>
            </a:r>
            <a:r>
              <a:rPr lang="en-US" sz="1500" b="1" u="sng"/>
              <a:t>CONDOM CLUB @ CHC </a:t>
            </a:r>
          </a:p>
          <a:p>
            <a:pPr>
              <a:lnSpc>
                <a:spcPct val="90000"/>
              </a:lnSpc>
            </a:pPr>
            <a:endParaRPr lang="en-US" sz="1500"/>
          </a:p>
        </p:txBody>
      </p:sp>
      <p:sp>
        <p:nvSpPr>
          <p:cNvPr id="4" name="Footer Placeholder 3">
            <a:extLst>
              <a:ext uri="{FF2B5EF4-FFF2-40B4-BE49-F238E27FC236}">
                <a16:creationId xmlns:a16="http://schemas.microsoft.com/office/drawing/2014/main" id="{426DB08B-D355-F64F-BFA7-18A0DEB30D10}"/>
              </a:ext>
            </a:extLst>
          </p:cNvPr>
          <p:cNvSpPr>
            <a:spLocks noGrp="1"/>
          </p:cNvSpPr>
          <p:nvPr>
            <p:ph type="ftr" sz="quarter" idx="11"/>
          </p:nvPr>
        </p:nvSpPr>
        <p:spPr>
          <a:xfrm>
            <a:off x="677334" y="6041362"/>
            <a:ext cx="5192561" cy="365125"/>
          </a:xfrm>
        </p:spPr>
        <p:txBody>
          <a:bodyPr>
            <a:normAutofit/>
          </a:bodyPr>
          <a:lstStyle/>
          <a:p>
            <a:pPr>
              <a:lnSpc>
                <a:spcPct val="90000"/>
              </a:lnSpc>
              <a:spcAft>
                <a:spcPts val="600"/>
              </a:spcAft>
            </a:pPr>
            <a:r>
              <a:rPr lang="en-US" b="1"/>
              <a:t>WSU Campus Health Center | http://health.wayne.edu | 313-577-5041 | campushealth@wayne.edu</a:t>
            </a:r>
          </a:p>
        </p:txBody>
      </p:sp>
      <p:sp>
        <p:nvSpPr>
          <p:cNvPr id="1033" name="Rectangle 1032">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ondom-in-Pack#2">
            <a:extLst>
              <a:ext uri="{FF2B5EF4-FFF2-40B4-BE49-F238E27FC236}">
                <a16:creationId xmlns:a16="http://schemas.microsoft.com/office/drawing/2014/main" id="{E1ED38C2-7F93-004C-817E-D73070DBC58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412" b="2"/>
          <a:stretch/>
        </p:blipFill>
        <p:spPr bwMode="auto">
          <a:xfrm>
            <a:off x="714390" y="4427831"/>
            <a:ext cx="1950192" cy="1613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9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AA1-3FFC-1A41-A89C-C7197B3C862D}"/>
              </a:ext>
            </a:extLst>
          </p:cNvPr>
          <p:cNvSpPr>
            <a:spLocks noGrp="1"/>
          </p:cNvSpPr>
          <p:nvPr>
            <p:ph type="title"/>
          </p:nvPr>
        </p:nvSpPr>
        <p:spPr/>
        <p:txBody>
          <a:bodyPr/>
          <a:lstStyle/>
          <a:p>
            <a:r>
              <a:rPr lang="en-US" dirty="0"/>
              <a:t>How do external condoms work?</a:t>
            </a:r>
          </a:p>
        </p:txBody>
      </p:sp>
      <p:sp>
        <p:nvSpPr>
          <p:cNvPr id="3" name="Content Placeholder 2">
            <a:extLst>
              <a:ext uri="{FF2B5EF4-FFF2-40B4-BE49-F238E27FC236}">
                <a16:creationId xmlns:a16="http://schemas.microsoft.com/office/drawing/2014/main" id="{8CA928A0-91B8-4044-B42F-4F4936EB7549}"/>
              </a:ext>
            </a:extLst>
          </p:cNvPr>
          <p:cNvSpPr>
            <a:spLocks noGrp="1"/>
          </p:cNvSpPr>
          <p:nvPr>
            <p:ph idx="1"/>
          </p:nvPr>
        </p:nvSpPr>
        <p:spPr>
          <a:xfrm>
            <a:off x="677334" y="1728249"/>
            <a:ext cx="9052293" cy="4313113"/>
          </a:xfrm>
        </p:spPr>
        <p:txBody>
          <a:bodyPr>
            <a:normAutofit lnSpcReduction="10000"/>
          </a:bodyPr>
          <a:lstStyle/>
          <a:p>
            <a:pPr>
              <a:buFont typeface="Arial" panose="020B0604020202020204" pitchFamily="34" charset="0"/>
              <a:buChar char="•"/>
            </a:pPr>
            <a:r>
              <a:rPr lang="en-US" sz="2200" dirty="0"/>
              <a:t>Condoms prevent pregnancy by collecting pre-cum and semen from a penis when it ejaculates, preventing sperm from entering the vagina. By covering the penis and keeping semen of out the vagina, anus, or mouth, condoms reduce risk of sexually transmitted infections</a:t>
            </a:r>
          </a:p>
          <a:p>
            <a:pPr>
              <a:buFont typeface="Arial" panose="020B0604020202020204" pitchFamily="34" charset="0"/>
              <a:buChar char="•"/>
            </a:pPr>
            <a:endParaRPr lang="en-US" sz="2200" dirty="0"/>
          </a:p>
          <a:p>
            <a:pPr marL="0" indent="0">
              <a:buNone/>
            </a:pPr>
            <a:r>
              <a:rPr lang="en-US" sz="3600" dirty="0">
                <a:solidFill>
                  <a:schemeClr val="accent1"/>
                </a:solidFill>
              </a:rPr>
              <a:t>How effective are external condoms?</a:t>
            </a:r>
          </a:p>
          <a:p>
            <a:r>
              <a:rPr lang="en-US" sz="2200" dirty="0"/>
              <a:t>Each year: 2/100 people who can become pregnant whose partners use condoms can become pregnant if they always use correctly.</a:t>
            </a:r>
          </a:p>
          <a:p>
            <a:r>
              <a:rPr lang="en-US" sz="2200" dirty="0"/>
              <a:t>18/100 people who can become pregnant whose partners use condoms can become pregnant if they don’t always use correctly.</a:t>
            </a:r>
          </a:p>
        </p:txBody>
      </p:sp>
      <p:sp>
        <p:nvSpPr>
          <p:cNvPr id="4" name="Footer Placeholder 3">
            <a:extLst>
              <a:ext uri="{FF2B5EF4-FFF2-40B4-BE49-F238E27FC236}">
                <a16:creationId xmlns:a16="http://schemas.microsoft.com/office/drawing/2014/main" id="{D1F62416-3BD1-B740-B2CE-2488C07B7691}"/>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36436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2FA6-8548-4C46-A449-D615855764E3}"/>
              </a:ext>
            </a:extLst>
          </p:cNvPr>
          <p:cNvSpPr>
            <a:spLocks noGrp="1"/>
          </p:cNvSpPr>
          <p:nvPr>
            <p:ph type="title"/>
          </p:nvPr>
        </p:nvSpPr>
        <p:spPr>
          <a:xfrm>
            <a:off x="677334" y="609600"/>
            <a:ext cx="8596668" cy="1320800"/>
          </a:xfrm>
        </p:spPr>
        <p:txBody>
          <a:bodyPr anchor="t">
            <a:normAutofit/>
          </a:bodyPr>
          <a:lstStyle/>
          <a:p>
            <a:r>
              <a:rPr lang="en-US" dirty="0"/>
              <a:t>What is an internal condom?</a:t>
            </a:r>
          </a:p>
        </p:txBody>
      </p:sp>
      <p:sp>
        <p:nvSpPr>
          <p:cNvPr id="3" name="Content Placeholder 2">
            <a:extLst>
              <a:ext uri="{FF2B5EF4-FFF2-40B4-BE49-F238E27FC236}">
                <a16:creationId xmlns:a16="http://schemas.microsoft.com/office/drawing/2014/main" id="{21C7BE9A-ED44-D74F-8B72-245575EE26CE}"/>
              </a:ext>
            </a:extLst>
          </p:cNvPr>
          <p:cNvSpPr>
            <a:spLocks noGrp="1"/>
          </p:cNvSpPr>
          <p:nvPr>
            <p:ph idx="1"/>
          </p:nvPr>
        </p:nvSpPr>
        <p:spPr>
          <a:xfrm>
            <a:off x="6336287" y="2160589"/>
            <a:ext cx="2934714" cy="3880773"/>
          </a:xfrm>
        </p:spPr>
        <p:txBody>
          <a:bodyPr>
            <a:normAutofit/>
          </a:bodyPr>
          <a:lstStyle/>
          <a:p>
            <a:pPr>
              <a:lnSpc>
                <a:spcPct val="90000"/>
              </a:lnSpc>
              <a:buFont typeface="Arial" panose="020B0604020202020204" pitchFamily="34" charset="0"/>
              <a:buChar char="•"/>
            </a:pPr>
            <a:r>
              <a:rPr lang="en-US"/>
              <a:t>A pouch inserted into the vagina to prevent pregnancy</a:t>
            </a:r>
          </a:p>
          <a:p>
            <a:pPr>
              <a:lnSpc>
                <a:spcPct val="90000"/>
              </a:lnSpc>
              <a:buFont typeface="Arial" panose="020B0604020202020204" pitchFamily="34" charset="0"/>
              <a:buChar char="•"/>
            </a:pPr>
            <a:r>
              <a:rPr lang="en-US"/>
              <a:t>Reduces the risk of sexually transmitted infection</a:t>
            </a:r>
          </a:p>
          <a:p>
            <a:pPr>
              <a:lnSpc>
                <a:spcPct val="90000"/>
              </a:lnSpc>
              <a:buFont typeface="Arial" panose="020B0604020202020204" pitchFamily="34" charset="0"/>
              <a:buChar char="•"/>
            </a:pPr>
            <a:r>
              <a:rPr lang="en-US"/>
              <a:t>Can be used for vaginal and anal intercourse</a:t>
            </a:r>
          </a:p>
          <a:p>
            <a:pPr>
              <a:lnSpc>
                <a:spcPct val="90000"/>
              </a:lnSpc>
              <a:buFont typeface="Arial" panose="020B0604020202020204" pitchFamily="34" charset="0"/>
              <a:buChar char="•"/>
            </a:pPr>
            <a:r>
              <a:rPr lang="en-US"/>
              <a:t>Safe and effective</a:t>
            </a:r>
          </a:p>
          <a:p>
            <a:pPr>
              <a:lnSpc>
                <a:spcPct val="90000"/>
              </a:lnSpc>
              <a:buFont typeface="Arial" panose="020B0604020202020204" pitchFamily="34" charset="0"/>
              <a:buChar char="•"/>
            </a:pPr>
            <a:r>
              <a:rPr lang="en-US"/>
              <a:t>$5/50 available through </a:t>
            </a:r>
            <a:r>
              <a:rPr lang="en-US" b="1" u="sng"/>
              <a:t>CONDOM CLUB @ CHC </a:t>
            </a:r>
          </a:p>
        </p:txBody>
      </p:sp>
      <p:sp>
        <p:nvSpPr>
          <p:cNvPr id="4" name="Footer Placeholder 3">
            <a:extLst>
              <a:ext uri="{FF2B5EF4-FFF2-40B4-BE49-F238E27FC236}">
                <a16:creationId xmlns:a16="http://schemas.microsoft.com/office/drawing/2014/main" id="{D1395FED-A5CF-4949-97C7-32BE4C027E44}"/>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b="1"/>
              <a:t>WSU Campus Health Center | http://health.wayne.edu | 313-577-5041 | campushealth@wayne.edu</a:t>
            </a:r>
          </a:p>
        </p:txBody>
      </p:sp>
      <p:pic>
        <p:nvPicPr>
          <p:cNvPr id="2050" name="Picture 2" descr="Female condoms | Get the Facts">
            <a:extLst>
              <a:ext uri="{FF2B5EF4-FFF2-40B4-BE49-F238E27FC236}">
                <a16:creationId xmlns:a16="http://schemas.microsoft.com/office/drawing/2014/main" id="{F4509C7F-E226-285B-9E2A-9FD353B8C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56" b="2"/>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4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2554-72C3-6344-95BA-600FE390E11E}"/>
              </a:ext>
            </a:extLst>
          </p:cNvPr>
          <p:cNvSpPr>
            <a:spLocks noGrp="1"/>
          </p:cNvSpPr>
          <p:nvPr>
            <p:ph type="title"/>
          </p:nvPr>
        </p:nvSpPr>
        <p:spPr/>
        <p:txBody>
          <a:bodyPr/>
          <a:lstStyle/>
          <a:p>
            <a:r>
              <a:rPr lang="en-US" dirty="0"/>
              <a:t>How do internal condoms work?</a:t>
            </a:r>
          </a:p>
        </p:txBody>
      </p:sp>
      <p:sp>
        <p:nvSpPr>
          <p:cNvPr id="3" name="Content Placeholder 2">
            <a:extLst>
              <a:ext uri="{FF2B5EF4-FFF2-40B4-BE49-F238E27FC236}">
                <a16:creationId xmlns:a16="http://schemas.microsoft.com/office/drawing/2014/main" id="{799887BE-4505-6048-8836-A6AD0FEFE6EE}"/>
              </a:ext>
            </a:extLst>
          </p:cNvPr>
          <p:cNvSpPr>
            <a:spLocks noGrp="1"/>
          </p:cNvSpPr>
          <p:nvPr>
            <p:ph idx="1"/>
          </p:nvPr>
        </p:nvSpPr>
        <p:spPr>
          <a:xfrm>
            <a:off x="677333" y="1692613"/>
            <a:ext cx="9400521" cy="4348749"/>
          </a:xfrm>
        </p:spPr>
        <p:txBody>
          <a:bodyPr>
            <a:normAutofit/>
          </a:bodyPr>
          <a:lstStyle/>
          <a:p>
            <a:pPr>
              <a:buFont typeface="Arial" panose="020B0604020202020204" pitchFamily="34" charset="0"/>
              <a:buChar char="•"/>
            </a:pPr>
            <a:r>
              <a:rPr lang="en-US" sz="2200" dirty="0"/>
              <a:t>Internal condoms cover the inside of the vagina, collecting pre-cum and semen when a penis ejaculates inside the vagina. By covering the inside of the vagina or anus and keeping semen and pre-cum out, condoms reduce the risk of sexually transmitted infections.</a:t>
            </a:r>
          </a:p>
          <a:p>
            <a:pPr>
              <a:buFont typeface="Arial" panose="020B0604020202020204" pitchFamily="34" charset="0"/>
              <a:buChar char="•"/>
            </a:pPr>
            <a:endParaRPr lang="en-US" sz="2200" dirty="0"/>
          </a:p>
          <a:p>
            <a:pPr marL="0" indent="0">
              <a:buNone/>
            </a:pPr>
            <a:r>
              <a:rPr lang="en-US" sz="3600" dirty="0">
                <a:solidFill>
                  <a:schemeClr val="accent1"/>
                </a:solidFill>
                <a:latin typeface="+mj-lt"/>
              </a:rPr>
              <a:t>How effective are internal condoms?</a:t>
            </a:r>
          </a:p>
          <a:p>
            <a:pPr marL="0" indent="0">
              <a:buNone/>
            </a:pPr>
            <a:r>
              <a:rPr lang="en-US" sz="2200" dirty="0"/>
              <a:t>If people who can become pregnant always use condoms correctly, 5/100 will become pregnant each year. If not always used correctly, 21/100 will become pregnant each year.</a:t>
            </a:r>
          </a:p>
        </p:txBody>
      </p:sp>
      <p:sp>
        <p:nvSpPr>
          <p:cNvPr id="4" name="Footer Placeholder 3">
            <a:extLst>
              <a:ext uri="{FF2B5EF4-FFF2-40B4-BE49-F238E27FC236}">
                <a16:creationId xmlns:a16="http://schemas.microsoft.com/office/drawing/2014/main" id="{4F213D45-341F-DC41-9C1D-D05FBDC1B540}"/>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057542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60AC-ED9B-40CD-8539-275BB332045F}"/>
              </a:ext>
            </a:extLst>
          </p:cNvPr>
          <p:cNvSpPr>
            <a:spLocks noGrp="1"/>
          </p:cNvSpPr>
          <p:nvPr>
            <p:ph type="title"/>
          </p:nvPr>
        </p:nvSpPr>
        <p:spPr/>
        <p:txBody>
          <a:bodyPr/>
          <a:lstStyle/>
          <a:p>
            <a:pPr algn="ctr"/>
            <a:r>
              <a:rPr lang="en-US" dirty="0"/>
              <a:t>What is a Dental Dam?</a:t>
            </a:r>
          </a:p>
        </p:txBody>
      </p:sp>
      <p:sp>
        <p:nvSpPr>
          <p:cNvPr id="3" name="Content Placeholder 2">
            <a:extLst>
              <a:ext uri="{FF2B5EF4-FFF2-40B4-BE49-F238E27FC236}">
                <a16:creationId xmlns:a16="http://schemas.microsoft.com/office/drawing/2014/main" id="{50CD71B5-F29B-4654-97B9-3A76EBE395F5}"/>
              </a:ext>
            </a:extLst>
          </p:cNvPr>
          <p:cNvSpPr>
            <a:spLocks noGrp="1"/>
          </p:cNvSpPr>
          <p:nvPr>
            <p:ph idx="1"/>
          </p:nvPr>
        </p:nvSpPr>
        <p:spPr/>
        <p:txBody>
          <a:bodyPr/>
          <a:lstStyle/>
          <a:p>
            <a:pPr>
              <a:buFont typeface="Arial" panose="020B0604020202020204" pitchFamily="34" charset="0"/>
              <a:buChar char="•"/>
            </a:pPr>
            <a:r>
              <a:rPr lang="en-US" sz="2200" dirty="0"/>
              <a:t>Latex or polyurethane barrier preventing STI transmission between oral-genital or oral-anal sex</a:t>
            </a:r>
          </a:p>
          <a:p>
            <a:pPr lvl="1">
              <a:buFont typeface="Arial" panose="020B0604020202020204" pitchFamily="34" charset="0"/>
              <a:buChar char="•"/>
            </a:pPr>
            <a:r>
              <a:rPr lang="en-US" sz="2000" dirty="0"/>
              <a:t>About 70% of cancers in the back of the throat are linked to HPV, a common vaccine-preventable STI</a:t>
            </a:r>
          </a:p>
          <a:p>
            <a:pPr>
              <a:buFont typeface="Arial" panose="020B0604020202020204" pitchFamily="34" charset="0"/>
              <a:buChar char="•"/>
            </a:pPr>
            <a:r>
              <a:rPr lang="en-US" sz="2200" dirty="0"/>
              <a:t>Can be purchased in stores and online, or created from a male condom</a:t>
            </a:r>
          </a:p>
          <a:p>
            <a:pPr>
              <a:buFont typeface="Arial" panose="020B0604020202020204" pitchFamily="34" charset="0"/>
              <a:buChar char="•"/>
            </a:pPr>
            <a:r>
              <a:rPr lang="en-US" sz="2200" dirty="0"/>
              <a:t>Available as an option from CHC’s Condom Club</a:t>
            </a:r>
            <a:endParaRPr lang="en-US" sz="2200" b="1" u="sng"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90B9DD42-7518-49CA-B883-CD4C60B3F6C4}"/>
              </a:ext>
            </a:extLst>
          </p:cNvPr>
          <p:cNvSpPr>
            <a:spLocks noGrp="1"/>
          </p:cNvSpPr>
          <p:nvPr>
            <p:ph type="ftr" sz="quarter" idx="11"/>
          </p:nvPr>
        </p:nvSpPr>
        <p:spPr/>
        <p:txBody>
          <a:bodyPr/>
          <a:lstStyle/>
          <a:p>
            <a:r>
              <a:rPr lang="en-US" dirty="0"/>
              <a:t>WSU Campus Health Center | http://health.wayne.edu | 313-577-5041 | campushealth@wayne.edu</a:t>
            </a:r>
          </a:p>
        </p:txBody>
      </p:sp>
    </p:spTree>
    <p:extLst>
      <p:ext uri="{BB962C8B-B14F-4D97-AF65-F5344CB8AC3E}">
        <p14:creationId xmlns:p14="http://schemas.microsoft.com/office/powerpoint/2010/main" val="388288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2E30-9127-449E-BEEE-FBCD0F2B4ACD}"/>
              </a:ext>
            </a:extLst>
          </p:cNvPr>
          <p:cNvSpPr>
            <a:spLocks noGrp="1"/>
          </p:cNvSpPr>
          <p:nvPr>
            <p:ph type="title"/>
          </p:nvPr>
        </p:nvSpPr>
        <p:spPr/>
        <p:txBody>
          <a:bodyPr/>
          <a:lstStyle/>
          <a:p>
            <a:r>
              <a:rPr lang="en-US" dirty="0"/>
              <a:t>How Do Dental Dams Work?</a:t>
            </a:r>
          </a:p>
        </p:txBody>
      </p:sp>
      <p:sp>
        <p:nvSpPr>
          <p:cNvPr id="4" name="Footer Placeholder 3">
            <a:extLst>
              <a:ext uri="{FF2B5EF4-FFF2-40B4-BE49-F238E27FC236}">
                <a16:creationId xmlns:a16="http://schemas.microsoft.com/office/drawing/2014/main" id="{F9642FDD-6D77-4D4B-91CC-7C7C0B38E5E8}"/>
              </a:ext>
            </a:extLst>
          </p:cNvPr>
          <p:cNvSpPr>
            <a:spLocks noGrp="1"/>
          </p:cNvSpPr>
          <p:nvPr>
            <p:ph type="ftr" sz="quarter" idx="11"/>
          </p:nvPr>
        </p:nvSpPr>
        <p:spPr/>
        <p:txBody>
          <a:bodyPr/>
          <a:lstStyle/>
          <a:p>
            <a:r>
              <a:rPr lang="en-US" dirty="0"/>
              <a:t>WSU Campus Health Center | http://health.wayne.edu | 313-577-5041 | campushealth@wayne.edu</a:t>
            </a:r>
          </a:p>
        </p:txBody>
      </p:sp>
      <p:pic>
        <p:nvPicPr>
          <p:cNvPr id="1037" name="Picture 13" descr="Hands holding dental dam and package.">
            <a:extLst>
              <a:ext uri="{FF2B5EF4-FFF2-40B4-BE49-F238E27FC236}">
                <a16:creationId xmlns:a16="http://schemas.microsoft.com/office/drawing/2014/main" id="{B0B553A9-0BE2-4BCC-9805-C76B0BD4B5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9358" y="1363966"/>
            <a:ext cx="2092454" cy="210778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ands holding dental dam over vulva.">
            <a:extLst>
              <a:ext uri="{FF2B5EF4-FFF2-40B4-BE49-F238E27FC236}">
                <a16:creationId xmlns:a16="http://schemas.microsoft.com/office/drawing/2014/main" id="{AD6571AC-56B5-4BCE-B967-A33618C63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441" y="1363966"/>
            <a:ext cx="2092454" cy="210778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Throw used dental dam in trash.">
            <a:extLst>
              <a:ext uri="{FF2B5EF4-FFF2-40B4-BE49-F238E27FC236}">
                <a16:creationId xmlns:a16="http://schemas.microsoft.com/office/drawing/2014/main" id="{ECB3D363-5180-435A-9489-A173C2CBA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781" y="1363967"/>
            <a:ext cx="2092455" cy="21077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199840D-3166-42F7-A202-AFABC03E7478}"/>
              </a:ext>
            </a:extLst>
          </p:cNvPr>
          <p:cNvSpPr txBox="1"/>
          <p:nvPr/>
        </p:nvSpPr>
        <p:spPr>
          <a:xfrm>
            <a:off x="1074821" y="3818021"/>
            <a:ext cx="1976991" cy="1200329"/>
          </a:xfrm>
          <a:prstGeom prst="rect">
            <a:avLst/>
          </a:prstGeom>
          <a:noFill/>
        </p:spPr>
        <p:txBody>
          <a:bodyPr wrap="square" rtlCol="0">
            <a:spAutoFit/>
          </a:bodyPr>
          <a:lstStyle/>
          <a:p>
            <a:r>
              <a:rPr lang="en-US" dirty="0"/>
              <a:t>Carefully open dental dam and remove from package.</a:t>
            </a:r>
          </a:p>
        </p:txBody>
      </p:sp>
      <p:sp>
        <p:nvSpPr>
          <p:cNvPr id="10" name="TextBox 9">
            <a:extLst>
              <a:ext uri="{FF2B5EF4-FFF2-40B4-BE49-F238E27FC236}">
                <a16:creationId xmlns:a16="http://schemas.microsoft.com/office/drawing/2014/main" id="{A91DAB6D-6648-4842-A493-3EF6703D98DE}"/>
              </a:ext>
            </a:extLst>
          </p:cNvPr>
          <p:cNvSpPr txBox="1"/>
          <p:nvPr/>
        </p:nvSpPr>
        <p:spPr>
          <a:xfrm>
            <a:off x="4090736" y="3834063"/>
            <a:ext cx="1764631" cy="1477328"/>
          </a:xfrm>
          <a:prstGeom prst="rect">
            <a:avLst/>
          </a:prstGeom>
          <a:noFill/>
        </p:spPr>
        <p:txBody>
          <a:bodyPr wrap="square" rtlCol="0">
            <a:spAutoFit/>
          </a:bodyPr>
          <a:lstStyle/>
          <a:p>
            <a:r>
              <a:rPr lang="en-US" dirty="0"/>
              <a:t>Place dental dam flat to cover vaginal opening or anus.</a:t>
            </a:r>
          </a:p>
        </p:txBody>
      </p:sp>
      <p:sp>
        <p:nvSpPr>
          <p:cNvPr id="11" name="TextBox 10">
            <a:extLst>
              <a:ext uri="{FF2B5EF4-FFF2-40B4-BE49-F238E27FC236}">
                <a16:creationId xmlns:a16="http://schemas.microsoft.com/office/drawing/2014/main" id="{7DCBEC6C-2E85-4CB2-8535-626CF9E7B421}"/>
              </a:ext>
            </a:extLst>
          </p:cNvPr>
          <p:cNvSpPr txBox="1"/>
          <p:nvPr/>
        </p:nvSpPr>
        <p:spPr>
          <a:xfrm>
            <a:off x="6673516" y="3834063"/>
            <a:ext cx="1604210" cy="1754326"/>
          </a:xfrm>
          <a:prstGeom prst="rect">
            <a:avLst/>
          </a:prstGeom>
          <a:noFill/>
        </p:spPr>
        <p:txBody>
          <a:bodyPr wrap="square" rtlCol="0">
            <a:spAutoFit/>
          </a:bodyPr>
          <a:lstStyle/>
          <a:p>
            <a:r>
              <a:rPr lang="en-US" dirty="0"/>
              <a:t>Throw away used dental dam in trash. DO NOT use more than once.</a:t>
            </a:r>
          </a:p>
        </p:txBody>
      </p:sp>
    </p:spTree>
    <p:extLst>
      <p:ext uri="{BB962C8B-B14F-4D97-AF65-F5344CB8AC3E}">
        <p14:creationId xmlns:p14="http://schemas.microsoft.com/office/powerpoint/2010/main" val="289895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4DC-A385-4061-912A-864C6565ADEA}"/>
              </a:ext>
            </a:extLst>
          </p:cNvPr>
          <p:cNvSpPr>
            <a:spLocks noGrp="1"/>
          </p:cNvSpPr>
          <p:nvPr>
            <p:ph type="title"/>
          </p:nvPr>
        </p:nvSpPr>
        <p:spPr/>
        <p:txBody>
          <a:bodyPr>
            <a:normAutofit/>
          </a:bodyPr>
          <a:lstStyle/>
          <a:p>
            <a:r>
              <a:rPr lang="en-US" dirty="0"/>
              <a:t>Making a Dental Dam Out of an External Condom </a:t>
            </a:r>
            <a:r>
              <a:rPr lang="en-US" sz="2700" dirty="0"/>
              <a:t>(use latex or polyurethane condoms ONLY)</a:t>
            </a:r>
          </a:p>
        </p:txBody>
      </p:sp>
      <p:sp>
        <p:nvSpPr>
          <p:cNvPr id="4" name="Footer Placeholder 3">
            <a:extLst>
              <a:ext uri="{FF2B5EF4-FFF2-40B4-BE49-F238E27FC236}">
                <a16:creationId xmlns:a16="http://schemas.microsoft.com/office/drawing/2014/main" id="{9814EFC9-B64B-431E-AD50-AC53D2CD2237}"/>
              </a:ext>
            </a:extLst>
          </p:cNvPr>
          <p:cNvSpPr>
            <a:spLocks noGrp="1"/>
          </p:cNvSpPr>
          <p:nvPr>
            <p:ph type="ftr" sz="quarter" idx="11"/>
          </p:nvPr>
        </p:nvSpPr>
        <p:spPr>
          <a:xfrm>
            <a:off x="677334" y="6492875"/>
            <a:ext cx="6297612" cy="365125"/>
          </a:xfrm>
        </p:spPr>
        <p:txBody>
          <a:bodyPr/>
          <a:lstStyle/>
          <a:p>
            <a:r>
              <a:rPr lang="en-US" dirty="0"/>
              <a:t>WSU Campus Health Center | http://health.wayne.edu | 313-577-5041 | campushealth@wayne.edu</a:t>
            </a:r>
          </a:p>
        </p:txBody>
      </p:sp>
      <p:pic>
        <p:nvPicPr>
          <p:cNvPr id="2050" name="Picture 2" descr="Hands holding condom and wrapper">
            <a:extLst>
              <a:ext uri="{FF2B5EF4-FFF2-40B4-BE49-F238E27FC236}">
                <a16:creationId xmlns:a16="http://schemas.microsoft.com/office/drawing/2014/main" id="{E37EE358-3581-42A8-8701-D1C81E833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806957"/>
            <a:ext cx="1652616" cy="16647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487393-117C-4C8D-BA83-4C4B21C5B2FB}"/>
              </a:ext>
            </a:extLst>
          </p:cNvPr>
          <p:cNvSpPr txBox="1"/>
          <p:nvPr/>
        </p:nvSpPr>
        <p:spPr>
          <a:xfrm>
            <a:off x="677334" y="3444018"/>
            <a:ext cx="1870502" cy="738664"/>
          </a:xfrm>
          <a:prstGeom prst="rect">
            <a:avLst/>
          </a:prstGeom>
          <a:noFill/>
        </p:spPr>
        <p:txBody>
          <a:bodyPr wrap="square" rtlCol="0">
            <a:spAutoFit/>
          </a:bodyPr>
          <a:lstStyle/>
          <a:p>
            <a:r>
              <a:rPr lang="en-US" sz="1400" dirty="0"/>
              <a:t>Carefully open package, remove condom, and unroll.</a:t>
            </a:r>
          </a:p>
        </p:txBody>
      </p:sp>
      <p:pic>
        <p:nvPicPr>
          <p:cNvPr id="2052" name="Picture 4" descr="Hands cutting condom tip off condom.">
            <a:extLst>
              <a:ext uri="{FF2B5EF4-FFF2-40B4-BE49-F238E27FC236}">
                <a16:creationId xmlns:a16="http://schemas.microsoft.com/office/drawing/2014/main" id="{BDF4C16E-94BF-4238-B6AA-E50820E91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268" y="1806957"/>
            <a:ext cx="1652617" cy="1664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6F84D0-7DFD-4545-81FD-BD00010526D8}"/>
              </a:ext>
            </a:extLst>
          </p:cNvPr>
          <p:cNvSpPr txBox="1"/>
          <p:nvPr/>
        </p:nvSpPr>
        <p:spPr>
          <a:xfrm>
            <a:off x="4569471" y="3478020"/>
            <a:ext cx="1158209" cy="523220"/>
          </a:xfrm>
          <a:prstGeom prst="rect">
            <a:avLst/>
          </a:prstGeom>
          <a:noFill/>
        </p:spPr>
        <p:txBody>
          <a:bodyPr wrap="square" rtlCol="0">
            <a:spAutoFit/>
          </a:bodyPr>
          <a:lstStyle/>
          <a:p>
            <a:r>
              <a:rPr lang="en-US" sz="1400" dirty="0"/>
              <a:t>Cut off tip of condom.</a:t>
            </a:r>
          </a:p>
        </p:txBody>
      </p:sp>
      <p:pic>
        <p:nvPicPr>
          <p:cNvPr id="2054" name="Picture 6" descr="Hands cutting bottom of condom off.">
            <a:extLst>
              <a:ext uri="{FF2B5EF4-FFF2-40B4-BE49-F238E27FC236}">
                <a16:creationId xmlns:a16="http://schemas.microsoft.com/office/drawing/2014/main" id="{45DA5AA3-A8C2-48A8-A158-BAEC08977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840" y="1750345"/>
            <a:ext cx="1652617" cy="1664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0C4FC1-C221-40DF-9659-0C86DDD9A459}"/>
              </a:ext>
            </a:extLst>
          </p:cNvPr>
          <p:cNvSpPr txBox="1"/>
          <p:nvPr/>
        </p:nvSpPr>
        <p:spPr>
          <a:xfrm>
            <a:off x="7991549" y="3478020"/>
            <a:ext cx="1652615" cy="523220"/>
          </a:xfrm>
          <a:prstGeom prst="rect">
            <a:avLst/>
          </a:prstGeom>
          <a:noFill/>
        </p:spPr>
        <p:txBody>
          <a:bodyPr wrap="square" rtlCol="0">
            <a:spAutoFit/>
          </a:bodyPr>
          <a:lstStyle/>
          <a:p>
            <a:r>
              <a:rPr lang="en-US" sz="1400" dirty="0"/>
              <a:t>Cut off bottom of condom.</a:t>
            </a:r>
          </a:p>
        </p:txBody>
      </p:sp>
      <p:pic>
        <p:nvPicPr>
          <p:cNvPr id="2056" name="Picture 8" descr="Hands cutting condom lengthwise.">
            <a:extLst>
              <a:ext uri="{FF2B5EF4-FFF2-40B4-BE49-F238E27FC236}">
                <a16:creationId xmlns:a16="http://schemas.microsoft.com/office/drawing/2014/main" id="{3750E2AD-0B13-4690-AE21-2E3CF4431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495" y="4262049"/>
            <a:ext cx="1652617" cy="16647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466D0A-4A88-4A31-83DB-B1E70C90B628}"/>
              </a:ext>
            </a:extLst>
          </p:cNvPr>
          <p:cNvSpPr txBox="1"/>
          <p:nvPr/>
        </p:nvSpPr>
        <p:spPr>
          <a:xfrm>
            <a:off x="2813495" y="5956012"/>
            <a:ext cx="1886842" cy="584775"/>
          </a:xfrm>
          <a:prstGeom prst="rect">
            <a:avLst/>
          </a:prstGeom>
          <a:noFill/>
        </p:spPr>
        <p:txBody>
          <a:bodyPr wrap="square" rtlCol="0">
            <a:spAutoFit/>
          </a:bodyPr>
          <a:lstStyle/>
          <a:p>
            <a:r>
              <a:rPr lang="en-US" sz="1400" dirty="0"/>
              <a:t>Cut down one side of condom</a:t>
            </a:r>
            <a:r>
              <a:rPr lang="en-US" dirty="0"/>
              <a:t>.</a:t>
            </a:r>
          </a:p>
        </p:txBody>
      </p:sp>
      <p:pic>
        <p:nvPicPr>
          <p:cNvPr id="2058" name="Picture 10" descr="Hands holding flattened condom to use as dental dam.">
            <a:extLst>
              <a:ext uri="{FF2B5EF4-FFF2-40B4-BE49-F238E27FC236}">
                <a16:creationId xmlns:a16="http://schemas.microsoft.com/office/drawing/2014/main" id="{FF5AF8D0-31DD-41EB-B1DB-46ACA8D830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0520" y="4153447"/>
            <a:ext cx="1868240" cy="18819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82E6FA-C661-4402-9710-110954168CB4}"/>
              </a:ext>
            </a:extLst>
          </p:cNvPr>
          <p:cNvSpPr txBox="1"/>
          <p:nvPr/>
        </p:nvSpPr>
        <p:spPr>
          <a:xfrm>
            <a:off x="6861434" y="6035374"/>
            <a:ext cx="1545543" cy="738664"/>
          </a:xfrm>
          <a:prstGeom prst="rect">
            <a:avLst/>
          </a:prstGeom>
          <a:noFill/>
        </p:spPr>
        <p:txBody>
          <a:bodyPr wrap="square" rtlCol="0">
            <a:spAutoFit/>
          </a:bodyPr>
          <a:lstStyle/>
          <a:p>
            <a:r>
              <a:rPr lang="en-US" sz="1400" dirty="0"/>
              <a:t>Lay flat to cover vaginal opening or anus.</a:t>
            </a:r>
          </a:p>
        </p:txBody>
      </p:sp>
    </p:spTree>
    <p:extLst>
      <p:ext uri="{BB962C8B-B14F-4D97-AF65-F5344CB8AC3E}">
        <p14:creationId xmlns:p14="http://schemas.microsoft.com/office/powerpoint/2010/main" val="399941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327C-E207-4FB5-8F55-D9162FF1934C}"/>
              </a:ext>
            </a:extLst>
          </p:cNvPr>
          <p:cNvSpPr>
            <a:spLocks noGrp="1"/>
          </p:cNvSpPr>
          <p:nvPr>
            <p:ph type="title"/>
          </p:nvPr>
        </p:nvSpPr>
        <p:spPr/>
        <p:txBody>
          <a:bodyPr/>
          <a:lstStyle/>
          <a:p>
            <a:r>
              <a:rPr lang="en-US" dirty="0"/>
              <a:t>HPV Vaccine: Another Layer of Protection</a:t>
            </a:r>
          </a:p>
        </p:txBody>
      </p:sp>
      <p:sp>
        <p:nvSpPr>
          <p:cNvPr id="3" name="Content Placeholder 2">
            <a:extLst>
              <a:ext uri="{FF2B5EF4-FFF2-40B4-BE49-F238E27FC236}">
                <a16:creationId xmlns:a16="http://schemas.microsoft.com/office/drawing/2014/main" id="{72C2DCCD-DB48-4DBD-83BB-D140CA64A0C1}"/>
              </a:ext>
            </a:extLst>
          </p:cNvPr>
          <p:cNvSpPr>
            <a:spLocks noGrp="1"/>
          </p:cNvSpPr>
          <p:nvPr>
            <p:ph idx="1"/>
          </p:nvPr>
        </p:nvSpPr>
        <p:spPr/>
        <p:txBody>
          <a:bodyPr>
            <a:normAutofit lnSpcReduction="10000"/>
          </a:bodyPr>
          <a:lstStyle/>
          <a:p>
            <a:pPr>
              <a:buFont typeface="Arial" panose="020B0604020202020204" pitchFamily="34" charset="0"/>
              <a:buChar char="•"/>
            </a:pPr>
            <a:r>
              <a:rPr lang="en-US" sz="2400" dirty="0"/>
              <a:t>Nearly all cervical cancer is caused by Human Papillomavirus (HPV), a common sexually-transmitted virus</a:t>
            </a:r>
          </a:p>
          <a:p>
            <a:pPr lvl="1">
              <a:buFont typeface="Arial" panose="020B0604020202020204" pitchFamily="34" charset="0"/>
              <a:buChar char="•"/>
            </a:pPr>
            <a:r>
              <a:rPr lang="en-US" sz="1800" dirty="0"/>
              <a:t>Certain strains can cause throat, anal, and genital cancers, as well as genital warts</a:t>
            </a:r>
          </a:p>
          <a:p>
            <a:pPr>
              <a:buFont typeface="Arial" panose="020B0604020202020204" pitchFamily="34" charset="0"/>
              <a:buChar char="•"/>
            </a:pPr>
            <a:r>
              <a:rPr lang="en-US" sz="2400" dirty="0"/>
              <a:t>HPV vaccine provides protection against the 9 strains of HPV that can cause cancer and genital warts in men and women</a:t>
            </a:r>
          </a:p>
          <a:p>
            <a:pPr>
              <a:buFont typeface="Arial" panose="020B0604020202020204" pitchFamily="34" charset="0"/>
              <a:buChar char="•"/>
            </a:pPr>
            <a:r>
              <a:rPr lang="en-US" sz="2400" dirty="0"/>
              <a:t>Safe and effective</a:t>
            </a:r>
          </a:p>
          <a:p>
            <a:pPr>
              <a:buFont typeface="Arial" panose="020B0604020202020204" pitchFamily="34" charset="0"/>
              <a:buChar char="•"/>
            </a:pPr>
            <a:r>
              <a:rPr lang="en-US" sz="2400" dirty="0"/>
              <a:t>Available at CHC, or covered by most insurances</a:t>
            </a:r>
          </a:p>
        </p:txBody>
      </p:sp>
      <p:sp>
        <p:nvSpPr>
          <p:cNvPr id="4" name="Footer Placeholder 3">
            <a:extLst>
              <a:ext uri="{FF2B5EF4-FFF2-40B4-BE49-F238E27FC236}">
                <a16:creationId xmlns:a16="http://schemas.microsoft.com/office/drawing/2014/main" id="{059A8FD0-6132-4FE0-B7DE-A8EA46F60470}"/>
              </a:ext>
            </a:extLst>
          </p:cNvPr>
          <p:cNvSpPr>
            <a:spLocks noGrp="1"/>
          </p:cNvSpPr>
          <p:nvPr>
            <p:ph type="ftr" sz="quarter" idx="11"/>
          </p:nvPr>
        </p:nvSpPr>
        <p:spPr/>
        <p:txBody>
          <a:bodyPr/>
          <a:lstStyle/>
          <a:p>
            <a:r>
              <a:rPr lang="en-US" dirty="0"/>
              <a:t>WSU Campus Health Center | http://health.wayne.edu | 313-577-5041 | campushealth@wayne.edu</a:t>
            </a:r>
          </a:p>
        </p:txBody>
      </p:sp>
    </p:spTree>
    <p:extLst>
      <p:ext uri="{BB962C8B-B14F-4D97-AF65-F5344CB8AC3E}">
        <p14:creationId xmlns:p14="http://schemas.microsoft.com/office/powerpoint/2010/main" val="270895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71FB-9016-264B-8A66-929D23302833}"/>
              </a:ext>
            </a:extLst>
          </p:cNvPr>
          <p:cNvSpPr>
            <a:spLocks noGrp="1"/>
          </p:cNvSpPr>
          <p:nvPr>
            <p:ph type="title"/>
          </p:nvPr>
        </p:nvSpPr>
        <p:spPr/>
        <p:txBody>
          <a:bodyPr/>
          <a:lstStyle/>
          <a:p>
            <a:r>
              <a:rPr lang="en-US" dirty="0"/>
              <a:t>What is the Pull-Out Method? (Withdrawal)</a:t>
            </a:r>
          </a:p>
        </p:txBody>
      </p:sp>
      <p:sp>
        <p:nvSpPr>
          <p:cNvPr id="3" name="Content Placeholder 2">
            <a:extLst>
              <a:ext uri="{FF2B5EF4-FFF2-40B4-BE49-F238E27FC236}">
                <a16:creationId xmlns:a16="http://schemas.microsoft.com/office/drawing/2014/main" id="{A6174FED-A625-E543-BC54-2C8F86E21405}"/>
              </a:ext>
            </a:extLst>
          </p:cNvPr>
          <p:cNvSpPr>
            <a:spLocks noGrp="1"/>
          </p:cNvSpPr>
          <p:nvPr>
            <p:ph idx="1"/>
          </p:nvPr>
        </p:nvSpPr>
        <p:spPr/>
        <p:txBody>
          <a:bodyPr>
            <a:normAutofit lnSpcReduction="10000"/>
          </a:bodyPr>
          <a:lstStyle/>
          <a:p>
            <a:pPr>
              <a:buFont typeface="Arial" panose="020B0604020202020204" pitchFamily="34" charset="0"/>
              <a:buChar char="•"/>
            </a:pPr>
            <a:r>
              <a:rPr lang="en-US" sz="2200" dirty="0"/>
              <a:t>Also called “coitus interruptus”</a:t>
            </a:r>
          </a:p>
          <a:p>
            <a:pPr>
              <a:buFont typeface="Arial" panose="020B0604020202020204" pitchFamily="34" charset="0"/>
              <a:buChar char="•"/>
            </a:pPr>
            <a:r>
              <a:rPr lang="en-US" sz="2200" dirty="0"/>
              <a:t>The penis is removed out of the vagina before ejaculation occurs</a:t>
            </a:r>
          </a:p>
          <a:p>
            <a:pPr>
              <a:buFont typeface="Arial" panose="020B0604020202020204" pitchFamily="34" charset="0"/>
              <a:buChar char="•"/>
            </a:pPr>
            <a:r>
              <a:rPr lang="en-US" sz="2200" dirty="0"/>
              <a:t>Pros: No monetary cost associated</a:t>
            </a:r>
          </a:p>
          <a:p>
            <a:pPr>
              <a:buFont typeface="Arial" panose="020B0604020202020204" pitchFamily="34" charset="0"/>
              <a:buChar char="•"/>
            </a:pPr>
            <a:r>
              <a:rPr lang="en-US" sz="2200" dirty="0"/>
              <a:t>Cons:</a:t>
            </a:r>
          </a:p>
          <a:p>
            <a:pPr lvl="1">
              <a:buFont typeface="Arial" panose="020B0604020202020204" pitchFamily="34" charset="0"/>
              <a:buChar char="•"/>
            </a:pPr>
            <a:r>
              <a:rPr lang="en-US" sz="2200" dirty="0"/>
              <a:t>Requires high level of self-control</a:t>
            </a:r>
          </a:p>
          <a:p>
            <a:pPr lvl="1">
              <a:buFont typeface="Arial" panose="020B0604020202020204" pitchFamily="34" charset="0"/>
              <a:buChar char="•"/>
            </a:pPr>
            <a:r>
              <a:rPr lang="en-US" sz="2200" dirty="0"/>
              <a:t>Pre-cum may contain sperm: not as effective as other methods of birth control</a:t>
            </a:r>
          </a:p>
          <a:p>
            <a:pPr>
              <a:buFont typeface="Arial" panose="020B0604020202020204" pitchFamily="34" charset="0"/>
              <a:buChar char="•"/>
            </a:pPr>
            <a:r>
              <a:rPr lang="en-US" sz="2200" dirty="0"/>
              <a:t>Effectiveness: 22/100 women using this method will become pregnant each year. </a:t>
            </a:r>
          </a:p>
          <a:p>
            <a:pPr marL="0" indent="0">
              <a:buNone/>
            </a:pPr>
            <a:endParaRPr lang="en-US" sz="2200" dirty="0"/>
          </a:p>
        </p:txBody>
      </p:sp>
      <p:sp>
        <p:nvSpPr>
          <p:cNvPr id="4" name="Footer Placeholder 3">
            <a:extLst>
              <a:ext uri="{FF2B5EF4-FFF2-40B4-BE49-F238E27FC236}">
                <a16:creationId xmlns:a16="http://schemas.microsoft.com/office/drawing/2014/main" id="{4940D28F-1349-7E43-90CA-B4C051B42750}"/>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382312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F71D-D5DA-FB4B-A138-264C66FB5EF6}"/>
              </a:ext>
            </a:extLst>
          </p:cNvPr>
          <p:cNvSpPr>
            <a:spLocks noGrp="1"/>
          </p:cNvSpPr>
          <p:nvPr>
            <p:ph type="title"/>
          </p:nvPr>
        </p:nvSpPr>
        <p:spPr>
          <a:xfrm>
            <a:off x="677334" y="609600"/>
            <a:ext cx="8596668" cy="1320800"/>
          </a:xfrm>
        </p:spPr>
        <p:txBody>
          <a:bodyPr anchor="t">
            <a:normAutofit/>
          </a:bodyPr>
          <a:lstStyle/>
          <a:p>
            <a:r>
              <a:rPr lang="en-US"/>
              <a:t>What is the Diaphragm and how does it work?</a:t>
            </a:r>
            <a:endParaRPr lang="en-US" dirty="0"/>
          </a:p>
        </p:txBody>
      </p:sp>
      <p:sp>
        <p:nvSpPr>
          <p:cNvPr id="3" name="Content Placeholder 2">
            <a:extLst>
              <a:ext uri="{FF2B5EF4-FFF2-40B4-BE49-F238E27FC236}">
                <a16:creationId xmlns:a16="http://schemas.microsoft.com/office/drawing/2014/main" id="{4A8F518C-DADF-F24B-96EA-2F0FB9CEACD1}"/>
              </a:ext>
            </a:extLst>
          </p:cNvPr>
          <p:cNvSpPr>
            <a:spLocks noGrp="1"/>
          </p:cNvSpPr>
          <p:nvPr>
            <p:ph idx="1"/>
          </p:nvPr>
        </p:nvSpPr>
        <p:spPr>
          <a:xfrm>
            <a:off x="6336287" y="2160589"/>
            <a:ext cx="2934714" cy="3880773"/>
          </a:xfrm>
        </p:spPr>
        <p:txBody>
          <a:bodyPr>
            <a:normAutofit lnSpcReduction="10000"/>
          </a:bodyPr>
          <a:lstStyle/>
          <a:p>
            <a:pPr>
              <a:lnSpc>
                <a:spcPct val="90000"/>
              </a:lnSpc>
              <a:buFont typeface="Arial" panose="020B0604020202020204" pitchFamily="34" charset="0"/>
              <a:buChar char="•"/>
            </a:pPr>
            <a:r>
              <a:rPr lang="en-US" sz="1700"/>
              <a:t>Shallow, bendable cup that is placed inside the vagina, against the cervix</a:t>
            </a:r>
          </a:p>
          <a:p>
            <a:pPr>
              <a:lnSpc>
                <a:spcPct val="90000"/>
              </a:lnSpc>
              <a:buFont typeface="Arial" panose="020B0604020202020204" pitchFamily="34" charset="0"/>
              <a:buChar char="•"/>
            </a:pPr>
            <a:r>
              <a:rPr lang="en-US" sz="1700"/>
              <a:t>Covers cervix during sex to prevent pregnancy</a:t>
            </a:r>
          </a:p>
          <a:p>
            <a:pPr>
              <a:lnSpc>
                <a:spcPct val="90000"/>
              </a:lnSpc>
              <a:buFont typeface="Arial" panose="020B0604020202020204" pitchFamily="34" charset="0"/>
              <a:buChar char="•"/>
            </a:pPr>
            <a:r>
              <a:rPr lang="en-US" sz="1700"/>
              <a:t>Possible to add spermicide to your diaphragm before injecting to make it more effective</a:t>
            </a:r>
          </a:p>
          <a:p>
            <a:pPr lvl="1">
              <a:lnSpc>
                <a:spcPct val="90000"/>
              </a:lnSpc>
              <a:buFont typeface="Arial" panose="020B0604020202020204" pitchFamily="34" charset="0"/>
              <a:buChar char="•"/>
            </a:pPr>
            <a:r>
              <a:rPr lang="en-US" sz="1700"/>
              <a:t>Chemicals that stop sperm from moving and attaching to the egg</a:t>
            </a:r>
          </a:p>
        </p:txBody>
      </p:sp>
      <p:sp>
        <p:nvSpPr>
          <p:cNvPr id="4" name="Footer Placeholder 3">
            <a:extLst>
              <a:ext uri="{FF2B5EF4-FFF2-40B4-BE49-F238E27FC236}">
                <a16:creationId xmlns:a16="http://schemas.microsoft.com/office/drawing/2014/main" id="{D7809FBB-6343-8048-85C1-0FD2C04D5E0B}"/>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WSU Campus Health Center | http://health.wayne.edu | 313-577-5041 | campushealth@wayne.edu</a:t>
            </a:r>
          </a:p>
        </p:txBody>
      </p:sp>
      <p:pic>
        <p:nvPicPr>
          <p:cNvPr id="3074" name="Picture 2" descr="Is a Diaphragm the Best Option for Me?">
            <a:extLst>
              <a:ext uri="{FF2B5EF4-FFF2-40B4-BE49-F238E27FC236}">
                <a16:creationId xmlns:a16="http://schemas.microsoft.com/office/drawing/2014/main" id="{83334446-6D6D-4AC6-D8EF-E5433FC130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04" r="3" b="13613"/>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7ED2-B97C-A542-ACAE-F798A63403FA}"/>
              </a:ext>
            </a:extLst>
          </p:cNvPr>
          <p:cNvSpPr>
            <a:spLocks noGrp="1"/>
          </p:cNvSpPr>
          <p:nvPr>
            <p:ph type="title"/>
          </p:nvPr>
        </p:nvSpPr>
        <p:spPr/>
        <p:txBody>
          <a:bodyPr>
            <a:normAutofit/>
          </a:bodyPr>
          <a:lstStyle/>
          <a:p>
            <a:r>
              <a:rPr lang="en-US" sz="4000" dirty="0"/>
              <a:t>How do IUDs work?</a:t>
            </a:r>
          </a:p>
        </p:txBody>
      </p:sp>
      <p:sp>
        <p:nvSpPr>
          <p:cNvPr id="3" name="Content Placeholder 2">
            <a:extLst>
              <a:ext uri="{FF2B5EF4-FFF2-40B4-BE49-F238E27FC236}">
                <a16:creationId xmlns:a16="http://schemas.microsoft.com/office/drawing/2014/main" id="{415C33C8-0570-1947-9EC6-6E2FF7170049}"/>
              </a:ext>
            </a:extLst>
          </p:cNvPr>
          <p:cNvSpPr>
            <a:spLocks noGrp="1"/>
          </p:cNvSpPr>
          <p:nvPr>
            <p:ph idx="1"/>
          </p:nvPr>
        </p:nvSpPr>
        <p:spPr>
          <a:xfrm>
            <a:off x="254000" y="1778000"/>
            <a:ext cx="9160933" cy="3860800"/>
          </a:xfrm>
        </p:spPr>
        <p:txBody>
          <a:bodyPr>
            <a:normAutofit fontScale="92500" lnSpcReduction="20000"/>
          </a:bodyPr>
          <a:lstStyle/>
          <a:p>
            <a:pPr>
              <a:buFont typeface="Arial" panose="020B0604020202020204" pitchFamily="34" charset="0"/>
              <a:buChar char="•"/>
            </a:pPr>
            <a:r>
              <a:rPr lang="en-US" sz="2400" dirty="0"/>
              <a:t>IUDs affect the way sperm move, preventing them from joining with an egg</a:t>
            </a:r>
          </a:p>
          <a:p>
            <a:endParaRPr lang="en-US" sz="2400" dirty="0"/>
          </a:p>
          <a:p>
            <a:endParaRPr lang="en-US" sz="2400" dirty="0"/>
          </a:p>
          <a:p>
            <a:endParaRPr lang="en-US" sz="2400" dirty="0"/>
          </a:p>
          <a:p>
            <a:endParaRPr lang="en-US" sz="2400" dirty="0"/>
          </a:p>
          <a:p>
            <a:pPr>
              <a:buFont typeface="Arial" panose="020B0604020202020204" pitchFamily="34" charset="0"/>
              <a:buChar char="•"/>
            </a:pPr>
            <a:r>
              <a:rPr lang="en-US" sz="2400" dirty="0"/>
              <a:t>IUDs are one of the most effective forms of birth control available</a:t>
            </a:r>
          </a:p>
          <a:p>
            <a:pPr marL="0" indent="0">
              <a:buNone/>
            </a:pPr>
            <a:endParaRPr lang="en-US" sz="2400" dirty="0"/>
          </a:p>
          <a:p>
            <a:pPr>
              <a:buFont typeface="Arial" panose="020B0604020202020204" pitchFamily="34" charset="0"/>
              <a:buChar char="•"/>
            </a:pPr>
            <a:r>
              <a:rPr lang="en-US" sz="2400" b="1" u="sng" dirty="0"/>
              <a:t>Less than 1 out of 100 people using an IUD </a:t>
            </a:r>
            <a:r>
              <a:rPr lang="en-US" sz="2400" dirty="0"/>
              <a:t>will get pregnant each year while using an IUD.</a:t>
            </a:r>
          </a:p>
          <a:p>
            <a:endParaRPr lang="en-US" dirty="0"/>
          </a:p>
        </p:txBody>
      </p:sp>
      <p:sp>
        <p:nvSpPr>
          <p:cNvPr id="4" name="TextBox 3">
            <a:extLst>
              <a:ext uri="{FF2B5EF4-FFF2-40B4-BE49-F238E27FC236}">
                <a16:creationId xmlns:a16="http://schemas.microsoft.com/office/drawing/2014/main" id="{E2C1BD14-D13F-E047-83AC-1423941DEEAE}"/>
              </a:ext>
            </a:extLst>
          </p:cNvPr>
          <p:cNvSpPr txBox="1"/>
          <p:nvPr/>
        </p:nvSpPr>
        <p:spPr>
          <a:xfrm>
            <a:off x="677334" y="2721114"/>
            <a:ext cx="5892800" cy="646331"/>
          </a:xfrm>
          <a:prstGeom prst="rect">
            <a:avLst/>
          </a:prstGeom>
          <a:noFill/>
        </p:spPr>
        <p:txBody>
          <a:bodyPr wrap="square" rtlCol="0">
            <a:spAutoFit/>
          </a:bodyPr>
          <a:lstStyle/>
          <a:p>
            <a:r>
              <a:rPr lang="en-US" sz="3600" dirty="0">
                <a:solidFill>
                  <a:schemeClr val="accent1"/>
                </a:solidFill>
                <a:latin typeface="+mj-lt"/>
              </a:rPr>
              <a:t>How effective are IUDs?</a:t>
            </a:r>
          </a:p>
        </p:txBody>
      </p:sp>
      <p:sp>
        <p:nvSpPr>
          <p:cNvPr id="6" name="Footer Placeholder 5">
            <a:extLst>
              <a:ext uri="{FF2B5EF4-FFF2-40B4-BE49-F238E27FC236}">
                <a16:creationId xmlns:a16="http://schemas.microsoft.com/office/drawing/2014/main" id="{D9E18941-C2E4-3F48-BE55-05309411D910}"/>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2472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6A9D-4E22-C24F-88E7-434F321AB662}"/>
              </a:ext>
            </a:extLst>
          </p:cNvPr>
          <p:cNvSpPr>
            <a:spLocks noGrp="1"/>
          </p:cNvSpPr>
          <p:nvPr>
            <p:ph type="title"/>
          </p:nvPr>
        </p:nvSpPr>
        <p:spPr/>
        <p:txBody>
          <a:bodyPr/>
          <a:lstStyle/>
          <a:p>
            <a:pPr algn="ctr"/>
            <a:r>
              <a:rPr lang="en-US" dirty="0"/>
              <a:t>The Diaphragm</a:t>
            </a:r>
          </a:p>
        </p:txBody>
      </p:sp>
      <p:sp>
        <p:nvSpPr>
          <p:cNvPr id="3" name="Content Placeholder 2">
            <a:extLst>
              <a:ext uri="{FF2B5EF4-FFF2-40B4-BE49-F238E27FC236}">
                <a16:creationId xmlns:a16="http://schemas.microsoft.com/office/drawing/2014/main" id="{39D38697-3037-7E49-86AF-1B215AF6A6A7}"/>
              </a:ext>
            </a:extLst>
          </p:cNvPr>
          <p:cNvSpPr>
            <a:spLocks noGrp="1"/>
          </p:cNvSpPr>
          <p:nvPr>
            <p:ph idx="1"/>
          </p:nvPr>
        </p:nvSpPr>
        <p:spPr>
          <a:xfrm>
            <a:off x="677334" y="2160589"/>
            <a:ext cx="4305300" cy="3880773"/>
          </a:xfrm>
        </p:spPr>
        <p:txBody>
          <a:bodyPr>
            <a:normAutofit/>
          </a:bodyPr>
          <a:lstStyle/>
          <a:p>
            <a:pPr marL="457200" lvl="1" indent="0">
              <a:buNone/>
            </a:pPr>
            <a:r>
              <a:rPr lang="en-US" sz="2600" dirty="0">
                <a:solidFill>
                  <a:schemeClr val="accent1"/>
                </a:solidFill>
              </a:rPr>
              <a:t>	Advantages</a:t>
            </a:r>
            <a:endParaRPr lang="en-US" sz="1800" dirty="0">
              <a:solidFill>
                <a:schemeClr val="accent1"/>
              </a:solidFill>
            </a:endParaRPr>
          </a:p>
          <a:p>
            <a:pPr lvl="1">
              <a:lnSpc>
                <a:spcPct val="150000"/>
              </a:lnSpc>
              <a:buFont typeface="Arial" panose="020B0604020202020204" pitchFamily="34" charset="0"/>
              <a:buChar char="•"/>
            </a:pPr>
            <a:r>
              <a:rPr lang="en-US" sz="2000" dirty="0"/>
              <a:t>Reusable</a:t>
            </a:r>
          </a:p>
          <a:p>
            <a:pPr lvl="1">
              <a:lnSpc>
                <a:spcPct val="150000"/>
              </a:lnSpc>
              <a:buFont typeface="Arial" panose="020B0604020202020204" pitchFamily="34" charset="0"/>
              <a:buChar char="•"/>
            </a:pPr>
            <a:r>
              <a:rPr lang="en-US" sz="2000" dirty="0"/>
              <a:t>Inexpensive</a:t>
            </a:r>
          </a:p>
          <a:p>
            <a:pPr lvl="1">
              <a:lnSpc>
                <a:spcPct val="150000"/>
              </a:lnSpc>
              <a:buFont typeface="Arial" panose="020B0604020202020204" pitchFamily="34" charset="0"/>
              <a:buChar char="•"/>
            </a:pPr>
            <a:r>
              <a:rPr lang="en-US" sz="2000" dirty="0"/>
              <a:t>Rarely hinders sexual experience</a:t>
            </a:r>
          </a:p>
        </p:txBody>
      </p:sp>
      <p:sp>
        <p:nvSpPr>
          <p:cNvPr id="4" name="Footer Placeholder 3">
            <a:extLst>
              <a:ext uri="{FF2B5EF4-FFF2-40B4-BE49-F238E27FC236}">
                <a16:creationId xmlns:a16="http://schemas.microsoft.com/office/drawing/2014/main" id="{DC56C1FA-A8F2-3B4D-B1DA-4012F38F468D}"/>
              </a:ext>
            </a:extLst>
          </p:cNvPr>
          <p:cNvSpPr>
            <a:spLocks noGrp="1"/>
          </p:cNvSpPr>
          <p:nvPr>
            <p:ph type="ftr" sz="quarter" idx="11"/>
          </p:nvPr>
        </p:nvSpPr>
        <p:spPr/>
        <p:txBody>
          <a:bodyPr/>
          <a:lstStyle/>
          <a:p>
            <a:r>
              <a:rPr lang="en-US" sz="1200" b="1" dirty="0"/>
              <a:t>WSU Campus Health Center | http://health.wayne.edu | 313-577-5041 | campushealth@wayne.edu</a:t>
            </a:r>
          </a:p>
        </p:txBody>
      </p:sp>
      <p:sp>
        <p:nvSpPr>
          <p:cNvPr id="5" name="TextBox 4">
            <a:extLst>
              <a:ext uri="{FF2B5EF4-FFF2-40B4-BE49-F238E27FC236}">
                <a16:creationId xmlns:a16="http://schemas.microsoft.com/office/drawing/2014/main" id="{37D4662D-EE73-DA47-9E80-7457DDBCFCE7}"/>
              </a:ext>
            </a:extLst>
          </p:cNvPr>
          <p:cNvSpPr txBox="1"/>
          <p:nvPr/>
        </p:nvSpPr>
        <p:spPr>
          <a:xfrm>
            <a:off x="4675718" y="2160589"/>
            <a:ext cx="5268382" cy="3606052"/>
          </a:xfrm>
          <a:prstGeom prst="rect">
            <a:avLst/>
          </a:prstGeom>
          <a:noFill/>
        </p:spPr>
        <p:txBody>
          <a:bodyPr wrap="square" rtlCol="0">
            <a:spAutoFit/>
          </a:bodyPr>
          <a:lstStyle/>
          <a:p>
            <a:pPr algn="ctr"/>
            <a:r>
              <a:rPr lang="en-US" sz="2600" dirty="0">
                <a:solidFill>
                  <a:schemeClr val="accent1"/>
                </a:solidFill>
              </a:rPr>
              <a:t>Disadvantages</a:t>
            </a:r>
          </a:p>
          <a:p>
            <a:pPr algn="ctr"/>
            <a:endParaRPr lang="en-US" sz="2600" dirty="0">
              <a:solidFill>
                <a:schemeClr val="accent1"/>
              </a:solidFill>
            </a:endParaRPr>
          </a:p>
          <a:p>
            <a:pPr marL="457200" indent="-457200">
              <a:lnSpc>
                <a:spcPct val="150000"/>
              </a:lnSpc>
              <a:buFont typeface="Arial" panose="020B0604020202020204" pitchFamily="34" charset="0"/>
              <a:buChar char="•"/>
            </a:pPr>
            <a:r>
              <a:rPr lang="en-US" sz="2000" dirty="0"/>
              <a:t>Requires consistent use each sexual encounter</a:t>
            </a:r>
          </a:p>
          <a:p>
            <a:pPr marL="457200" indent="-457200">
              <a:lnSpc>
                <a:spcPct val="150000"/>
              </a:lnSpc>
              <a:buFont typeface="Arial" panose="020B0604020202020204" pitchFamily="34" charset="0"/>
              <a:buChar char="•"/>
            </a:pPr>
            <a:r>
              <a:rPr lang="en-US" sz="2000" dirty="0"/>
              <a:t>Spermicidal agents applied may be messy</a:t>
            </a:r>
          </a:p>
          <a:p>
            <a:pPr marL="457200" indent="-457200">
              <a:lnSpc>
                <a:spcPct val="150000"/>
              </a:lnSpc>
              <a:buFont typeface="Arial" panose="020B0604020202020204" pitchFamily="34" charset="0"/>
              <a:buChar char="•"/>
            </a:pPr>
            <a:r>
              <a:rPr lang="en-US" sz="2000" dirty="0"/>
              <a:t>Difficulty inserting into vagina</a:t>
            </a:r>
          </a:p>
          <a:p>
            <a:pPr>
              <a:lnSpc>
                <a:spcPct val="150000"/>
              </a:lnSpc>
            </a:pPr>
            <a:endParaRPr lang="en-US" sz="2000" dirty="0"/>
          </a:p>
        </p:txBody>
      </p:sp>
    </p:spTree>
    <p:extLst>
      <p:ext uri="{BB962C8B-B14F-4D97-AF65-F5344CB8AC3E}">
        <p14:creationId xmlns:p14="http://schemas.microsoft.com/office/powerpoint/2010/main" val="318065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B24A-B1CA-D541-9B9F-EC4D641767C9}"/>
              </a:ext>
            </a:extLst>
          </p:cNvPr>
          <p:cNvSpPr>
            <a:spLocks noGrp="1"/>
          </p:cNvSpPr>
          <p:nvPr>
            <p:ph type="title"/>
          </p:nvPr>
        </p:nvSpPr>
        <p:spPr/>
        <p:txBody>
          <a:bodyPr/>
          <a:lstStyle/>
          <a:p>
            <a:r>
              <a:rPr lang="en-US" dirty="0"/>
              <a:t>What is Emergency Contraception?</a:t>
            </a:r>
          </a:p>
        </p:txBody>
      </p:sp>
      <p:sp>
        <p:nvSpPr>
          <p:cNvPr id="3" name="Content Placeholder 2">
            <a:extLst>
              <a:ext uri="{FF2B5EF4-FFF2-40B4-BE49-F238E27FC236}">
                <a16:creationId xmlns:a16="http://schemas.microsoft.com/office/drawing/2014/main" id="{972415D3-60FC-AA48-A408-A5868AFC081F}"/>
              </a:ext>
            </a:extLst>
          </p:cNvPr>
          <p:cNvSpPr>
            <a:spLocks noGrp="1"/>
          </p:cNvSpPr>
          <p:nvPr>
            <p:ph idx="1"/>
          </p:nvPr>
        </p:nvSpPr>
        <p:spPr>
          <a:xfrm>
            <a:off x="677334" y="1634247"/>
            <a:ext cx="8959826" cy="4143983"/>
          </a:xfrm>
        </p:spPr>
        <p:txBody>
          <a:bodyPr>
            <a:normAutofit fontScale="70000" lnSpcReduction="20000"/>
          </a:bodyPr>
          <a:lstStyle/>
          <a:p>
            <a:pPr>
              <a:buFont typeface="Arial" panose="020B0604020202020204" pitchFamily="34" charset="0"/>
              <a:buChar char="•"/>
            </a:pPr>
            <a:r>
              <a:rPr lang="en-US" sz="2400" dirty="0"/>
              <a:t>AKA “morning after pill” or “Plan B”</a:t>
            </a:r>
          </a:p>
          <a:p>
            <a:pPr>
              <a:buFont typeface="Arial" panose="020B0604020202020204" pitchFamily="34" charset="0"/>
              <a:buChar char="•"/>
            </a:pPr>
            <a:r>
              <a:rPr lang="en-US" sz="2400" dirty="0"/>
              <a:t>Oral pills you can use to prevent pregnancy after having unprotected sex</a:t>
            </a:r>
          </a:p>
          <a:p>
            <a:pPr lvl="1">
              <a:buFont typeface="Arial" panose="020B0604020202020204" pitchFamily="34" charset="0"/>
              <a:buChar char="•"/>
            </a:pPr>
            <a:r>
              <a:rPr lang="en-US" sz="2200" dirty="0"/>
              <a:t>There are many brands: how soon you need to take the pill after sex depends on the brand. Be sure to read the instructions carefully or contact your healthcare provider for help.</a:t>
            </a:r>
          </a:p>
          <a:p>
            <a:pPr>
              <a:buFont typeface="Arial" panose="020B0604020202020204" pitchFamily="34" charset="0"/>
              <a:buChar char="•"/>
            </a:pPr>
            <a:r>
              <a:rPr lang="en-US" sz="2400" dirty="0"/>
              <a:t>Safe and effective, but not ideal as a regular form of contraception</a:t>
            </a:r>
          </a:p>
          <a:p>
            <a:pPr>
              <a:buFont typeface="Arial" panose="020B0604020202020204" pitchFamily="34" charset="0"/>
              <a:buChar char="•"/>
            </a:pPr>
            <a:r>
              <a:rPr lang="en-US" sz="2400" dirty="0"/>
              <a:t>Does not protect against STIs</a:t>
            </a:r>
          </a:p>
          <a:p>
            <a:pPr marL="0" indent="0">
              <a:buNone/>
            </a:pPr>
            <a:endParaRPr lang="en-US" sz="2400" dirty="0"/>
          </a:p>
          <a:p>
            <a:pPr marL="0" indent="0">
              <a:buNone/>
            </a:pPr>
            <a:r>
              <a:rPr lang="en-US" sz="3000" dirty="0">
                <a:solidFill>
                  <a:schemeClr val="accent1"/>
                </a:solidFill>
              </a:rPr>
              <a:t>Where can I get Emergency Contraception?</a:t>
            </a:r>
          </a:p>
          <a:p>
            <a:pPr marL="0" indent="0">
              <a:buNone/>
            </a:pPr>
            <a:endParaRPr lang="en-US" sz="2600" dirty="0">
              <a:solidFill>
                <a:schemeClr val="accent1"/>
              </a:solidFill>
            </a:endParaRPr>
          </a:p>
          <a:p>
            <a:pPr>
              <a:buFont typeface="Arial" panose="020B0604020202020204" pitchFamily="34" charset="0"/>
              <a:buChar char="•"/>
            </a:pPr>
            <a:r>
              <a:rPr lang="en-US" sz="2400" dirty="0"/>
              <a:t>Some brands are available over-the-counter in Michigan… just go to the pharmacy! No prescription or appointment needed.</a:t>
            </a:r>
          </a:p>
          <a:p>
            <a:pPr>
              <a:buFont typeface="Arial" panose="020B0604020202020204" pitchFamily="34" charset="0"/>
              <a:buChar char="•"/>
            </a:pPr>
            <a:r>
              <a:rPr lang="en-US" sz="2400" dirty="0"/>
              <a:t>CHC can assist if you have questions or need help taking or finding the medication.</a:t>
            </a:r>
          </a:p>
        </p:txBody>
      </p:sp>
      <p:sp>
        <p:nvSpPr>
          <p:cNvPr id="4" name="Footer Placeholder 3">
            <a:extLst>
              <a:ext uri="{FF2B5EF4-FFF2-40B4-BE49-F238E27FC236}">
                <a16:creationId xmlns:a16="http://schemas.microsoft.com/office/drawing/2014/main" id="{49A6BFE5-CDAA-D142-8034-E168E8120D47}"/>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337525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868C-4BAB-7349-A69D-C29BC6227075}"/>
              </a:ext>
            </a:extLst>
          </p:cNvPr>
          <p:cNvSpPr>
            <a:spLocks noGrp="1"/>
          </p:cNvSpPr>
          <p:nvPr>
            <p:ph type="title"/>
          </p:nvPr>
        </p:nvSpPr>
        <p:spPr/>
        <p:txBody>
          <a:bodyPr/>
          <a:lstStyle/>
          <a:p>
            <a:r>
              <a:rPr lang="en-US" dirty="0"/>
              <a:t>Is Emergency Contraception (EC) an abortion pill?</a:t>
            </a:r>
          </a:p>
        </p:txBody>
      </p:sp>
      <p:sp>
        <p:nvSpPr>
          <p:cNvPr id="3" name="Content Placeholder 2">
            <a:extLst>
              <a:ext uri="{FF2B5EF4-FFF2-40B4-BE49-F238E27FC236}">
                <a16:creationId xmlns:a16="http://schemas.microsoft.com/office/drawing/2014/main" id="{0901F8C6-B2B6-A24C-926F-2FF06E7FBB32}"/>
              </a:ext>
            </a:extLst>
          </p:cNvPr>
          <p:cNvSpPr>
            <a:spLocks noGrp="1"/>
          </p:cNvSpPr>
          <p:nvPr>
            <p:ph idx="1"/>
          </p:nvPr>
        </p:nvSpPr>
        <p:spPr/>
        <p:txBody>
          <a:bodyPr>
            <a:normAutofit/>
          </a:bodyPr>
          <a:lstStyle/>
          <a:p>
            <a:pPr>
              <a:buFont typeface="Arial" panose="020B0604020202020204" pitchFamily="34" charset="0"/>
              <a:buChar char="•"/>
            </a:pPr>
            <a:r>
              <a:rPr lang="en-US" sz="2200" dirty="0"/>
              <a:t>EC methods DO NOT cause abortions. </a:t>
            </a:r>
          </a:p>
          <a:p>
            <a:pPr>
              <a:buFont typeface="Arial" panose="020B0604020202020204" pitchFamily="34" charset="0"/>
              <a:buChar char="•"/>
            </a:pPr>
            <a:r>
              <a:rPr lang="en-US" sz="2200" dirty="0"/>
              <a:t>They prevent ovulation, fertilization, or implantation.</a:t>
            </a:r>
          </a:p>
          <a:p>
            <a:pPr>
              <a:buFont typeface="Arial" panose="020B0604020202020204" pitchFamily="34" charset="0"/>
              <a:buChar char="•"/>
            </a:pPr>
            <a:r>
              <a:rPr lang="en-US" sz="2200" dirty="0"/>
              <a:t>If a person is already pregnant (fertilized egg has implanted into the uterus) EC will not work because it needs to be used before the egg attaches</a:t>
            </a:r>
          </a:p>
          <a:p>
            <a:pPr>
              <a:buFont typeface="Arial" panose="020B0604020202020204" pitchFamily="34" charset="0"/>
              <a:buChar char="•"/>
            </a:pPr>
            <a:r>
              <a:rPr lang="en-US" sz="2200" dirty="0"/>
              <a:t>If the person is pregnant, studies have found no increased risk to a fetus from use of EC pills.</a:t>
            </a:r>
          </a:p>
        </p:txBody>
      </p:sp>
      <p:sp>
        <p:nvSpPr>
          <p:cNvPr id="4" name="Footer Placeholder 3">
            <a:extLst>
              <a:ext uri="{FF2B5EF4-FFF2-40B4-BE49-F238E27FC236}">
                <a16:creationId xmlns:a16="http://schemas.microsoft.com/office/drawing/2014/main" id="{1843E32D-AD33-7646-905C-2C7EDBCEE0FF}"/>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1508120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9AD1-62DA-D64F-9676-4B9D8DE4FE63}"/>
              </a:ext>
            </a:extLst>
          </p:cNvPr>
          <p:cNvSpPr>
            <a:spLocks noGrp="1"/>
          </p:cNvSpPr>
          <p:nvPr>
            <p:ph type="title"/>
          </p:nvPr>
        </p:nvSpPr>
        <p:spPr/>
        <p:txBody>
          <a:bodyPr/>
          <a:lstStyle/>
          <a:p>
            <a:r>
              <a:rPr lang="en-US" dirty="0"/>
              <a:t>Some things to consider when choosing which method is right for you…</a:t>
            </a:r>
          </a:p>
        </p:txBody>
      </p:sp>
      <p:sp>
        <p:nvSpPr>
          <p:cNvPr id="3" name="Content Placeholder 2">
            <a:extLst>
              <a:ext uri="{FF2B5EF4-FFF2-40B4-BE49-F238E27FC236}">
                <a16:creationId xmlns:a16="http://schemas.microsoft.com/office/drawing/2014/main" id="{90191C9C-1FF5-C745-A000-54B7C895FB86}"/>
              </a:ext>
            </a:extLst>
          </p:cNvPr>
          <p:cNvSpPr>
            <a:spLocks noGrp="1"/>
          </p:cNvSpPr>
          <p:nvPr>
            <p:ph idx="1"/>
          </p:nvPr>
        </p:nvSpPr>
        <p:spPr/>
        <p:txBody>
          <a:bodyPr>
            <a:normAutofit fontScale="92500" lnSpcReduction="10000"/>
          </a:bodyPr>
          <a:lstStyle/>
          <a:p>
            <a:r>
              <a:rPr lang="en-US" sz="2400" dirty="0"/>
              <a:t>Do I ever want a pregnancy and if so, when?</a:t>
            </a:r>
          </a:p>
          <a:p>
            <a:r>
              <a:rPr lang="en-US" sz="2400" dirty="0"/>
              <a:t>What do I value most in a method?</a:t>
            </a:r>
          </a:p>
          <a:p>
            <a:pPr lvl="1"/>
            <a:r>
              <a:rPr lang="en-US" sz="2400" dirty="0"/>
              <a:t>Effectiveness</a:t>
            </a:r>
          </a:p>
          <a:p>
            <a:pPr lvl="1"/>
            <a:r>
              <a:rPr lang="en-US" sz="2400" dirty="0"/>
              <a:t>Cost</a:t>
            </a:r>
          </a:p>
          <a:p>
            <a:pPr lvl="1"/>
            <a:r>
              <a:rPr lang="en-US" sz="2400" dirty="0"/>
              <a:t>Easy to use </a:t>
            </a:r>
          </a:p>
          <a:p>
            <a:pPr lvl="1"/>
            <a:r>
              <a:rPr lang="en-US" sz="2400" dirty="0"/>
              <a:t>Discreet </a:t>
            </a:r>
          </a:p>
          <a:p>
            <a:r>
              <a:rPr lang="en-US" sz="2400" dirty="0"/>
              <a:t>Is it important for me to have a period every month?</a:t>
            </a:r>
          </a:p>
          <a:p>
            <a:r>
              <a:rPr lang="en-US" sz="2400" dirty="0"/>
              <a:t>Do I want non-contraceptive benefits, like lighter, less painful periods or less acne?</a:t>
            </a:r>
          </a:p>
          <a:p>
            <a:endParaRPr lang="en-US" dirty="0"/>
          </a:p>
        </p:txBody>
      </p:sp>
      <p:sp>
        <p:nvSpPr>
          <p:cNvPr id="4" name="Footer Placeholder 3">
            <a:extLst>
              <a:ext uri="{FF2B5EF4-FFF2-40B4-BE49-F238E27FC236}">
                <a16:creationId xmlns:a16="http://schemas.microsoft.com/office/drawing/2014/main" id="{2576FC8D-3618-A245-9B31-310BF8A59131}"/>
              </a:ext>
            </a:extLst>
          </p:cNvPr>
          <p:cNvSpPr>
            <a:spLocks noGrp="1"/>
          </p:cNvSpPr>
          <p:nvPr>
            <p:ph type="ftr" sz="quarter" idx="11"/>
          </p:nvPr>
        </p:nvSpPr>
        <p:spPr/>
        <p:txBody>
          <a:bodyPr/>
          <a:lstStyle/>
          <a:p>
            <a:r>
              <a:rPr lang="en-US" dirty="0"/>
              <a:t>WSU Campus Health Center | http://health.wayne.edu | 313-577-5041 | campushealth@wayne.edu</a:t>
            </a:r>
          </a:p>
        </p:txBody>
      </p:sp>
    </p:spTree>
    <p:extLst>
      <p:ext uri="{BB962C8B-B14F-4D97-AF65-F5344CB8AC3E}">
        <p14:creationId xmlns:p14="http://schemas.microsoft.com/office/powerpoint/2010/main" val="3687522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7F33-877B-4D55-99B0-A7240D791B7A}"/>
              </a:ext>
            </a:extLst>
          </p:cNvPr>
          <p:cNvSpPr>
            <a:spLocks noGrp="1"/>
          </p:cNvSpPr>
          <p:nvPr>
            <p:ph type="title"/>
          </p:nvPr>
        </p:nvSpPr>
        <p:spPr/>
        <p:txBody>
          <a:bodyPr/>
          <a:lstStyle/>
          <a:p>
            <a:r>
              <a:rPr lang="en-US" dirty="0"/>
              <a:t>PrEP: Safe and effective HIV prevention</a:t>
            </a:r>
          </a:p>
        </p:txBody>
      </p:sp>
      <p:sp>
        <p:nvSpPr>
          <p:cNvPr id="5" name="Text Placeholder 4">
            <a:extLst>
              <a:ext uri="{FF2B5EF4-FFF2-40B4-BE49-F238E27FC236}">
                <a16:creationId xmlns:a16="http://schemas.microsoft.com/office/drawing/2014/main" id="{A1189EE3-2A33-45C1-8423-1D07828181B5}"/>
              </a:ext>
            </a:extLst>
          </p:cNvPr>
          <p:cNvSpPr>
            <a:spLocks noGrp="1"/>
          </p:cNvSpPr>
          <p:nvPr>
            <p:ph type="body" idx="1"/>
          </p:nvPr>
        </p:nvSpPr>
        <p:spPr>
          <a:xfrm>
            <a:off x="675744" y="1642269"/>
            <a:ext cx="4185623" cy="576262"/>
          </a:xfrm>
        </p:spPr>
        <p:txBody>
          <a:bodyPr/>
          <a:lstStyle/>
          <a:p>
            <a:pPr algn="ctr"/>
            <a:r>
              <a:rPr lang="en-US" dirty="0">
                <a:solidFill>
                  <a:schemeClr val="accent1"/>
                </a:solidFill>
              </a:rPr>
              <a:t>Advantages</a:t>
            </a:r>
          </a:p>
        </p:txBody>
      </p:sp>
      <p:sp>
        <p:nvSpPr>
          <p:cNvPr id="6" name="Content Placeholder 5">
            <a:extLst>
              <a:ext uri="{FF2B5EF4-FFF2-40B4-BE49-F238E27FC236}">
                <a16:creationId xmlns:a16="http://schemas.microsoft.com/office/drawing/2014/main" id="{9DEAA965-7BE0-494E-9044-4ECEF4065C8F}"/>
              </a:ext>
            </a:extLst>
          </p:cNvPr>
          <p:cNvSpPr>
            <a:spLocks noGrp="1"/>
          </p:cNvSpPr>
          <p:nvPr>
            <p:ph sz="half" idx="2"/>
          </p:nvPr>
        </p:nvSpPr>
        <p:spPr>
          <a:xfrm>
            <a:off x="677334" y="2189757"/>
            <a:ext cx="4185623" cy="3304117"/>
          </a:xfrm>
        </p:spPr>
        <p:txBody>
          <a:bodyPr>
            <a:noAutofit/>
          </a:bodyPr>
          <a:lstStyle/>
          <a:p>
            <a:pPr>
              <a:buFont typeface="Arial" panose="020B0604020202020204" pitchFamily="34" charset="0"/>
              <a:buChar char="•"/>
            </a:pPr>
            <a:r>
              <a:rPr lang="en-US" dirty="0"/>
              <a:t>One daily pill reduces risk of becoming HIV positive (if exposed through sex) by about 92%, is even more effective with consistent condom use</a:t>
            </a:r>
          </a:p>
          <a:p>
            <a:pPr>
              <a:buFont typeface="Arial" panose="020B0604020202020204" pitchFamily="34" charset="0"/>
              <a:buChar char="•"/>
            </a:pPr>
            <a:r>
              <a:rPr lang="en-US" dirty="0"/>
              <a:t>Often covered by insurance, or many patients qualify for financial assistance through manufacturer programs</a:t>
            </a:r>
          </a:p>
          <a:p>
            <a:pPr>
              <a:buFont typeface="Arial" panose="020B0604020202020204" pitchFamily="34" charset="0"/>
              <a:buChar char="•"/>
            </a:pPr>
            <a:r>
              <a:rPr lang="en-US" dirty="0"/>
              <a:t>Available at CHC</a:t>
            </a:r>
          </a:p>
          <a:p>
            <a:pPr>
              <a:buFont typeface="Arial" panose="020B0604020202020204" pitchFamily="34" charset="0"/>
              <a:buChar char="•"/>
            </a:pPr>
            <a:r>
              <a:rPr lang="en-US" dirty="0"/>
              <a:t>Safe and effective</a:t>
            </a:r>
          </a:p>
        </p:txBody>
      </p:sp>
      <p:sp>
        <p:nvSpPr>
          <p:cNvPr id="7" name="Text Placeholder 6">
            <a:extLst>
              <a:ext uri="{FF2B5EF4-FFF2-40B4-BE49-F238E27FC236}">
                <a16:creationId xmlns:a16="http://schemas.microsoft.com/office/drawing/2014/main" id="{CE8D227D-85E4-4015-B1DD-2228A7D2EF92}"/>
              </a:ext>
            </a:extLst>
          </p:cNvPr>
          <p:cNvSpPr>
            <a:spLocks noGrp="1"/>
          </p:cNvSpPr>
          <p:nvPr>
            <p:ph type="body" sz="quarter" idx="3"/>
          </p:nvPr>
        </p:nvSpPr>
        <p:spPr>
          <a:xfrm>
            <a:off x="5088384" y="1636823"/>
            <a:ext cx="4185618" cy="576262"/>
          </a:xfrm>
        </p:spPr>
        <p:txBody>
          <a:bodyPr/>
          <a:lstStyle/>
          <a:p>
            <a:pPr algn="ctr"/>
            <a:r>
              <a:rPr lang="en-US" dirty="0">
                <a:solidFill>
                  <a:schemeClr val="accent1"/>
                </a:solidFill>
              </a:rPr>
              <a:t>Disadvantages</a:t>
            </a:r>
          </a:p>
        </p:txBody>
      </p:sp>
      <p:sp>
        <p:nvSpPr>
          <p:cNvPr id="8" name="Content Placeholder 7">
            <a:extLst>
              <a:ext uri="{FF2B5EF4-FFF2-40B4-BE49-F238E27FC236}">
                <a16:creationId xmlns:a16="http://schemas.microsoft.com/office/drawing/2014/main" id="{B00848B7-E9AD-4D13-B8C2-D8A60462DDB2}"/>
              </a:ext>
            </a:extLst>
          </p:cNvPr>
          <p:cNvSpPr>
            <a:spLocks noGrp="1"/>
          </p:cNvSpPr>
          <p:nvPr>
            <p:ph sz="quarter" idx="4"/>
          </p:nvPr>
        </p:nvSpPr>
        <p:spPr>
          <a:xfrm>
            <a:off x="4975668" y="2106081"/>
            <a:ext cx="4185617" cy="3304117"/>
          </a:xfrm>
        </p:spPr>
        <p:txBody>
          <a:bodyPr>
            <a:noAutofit/>
          </a:bodyPr>
          <a:lstStyle/>
          <a:p>
            <a:pPr>
              <a:buFont typeface="Arial" panose="020B0604020202020204" pitchFamily="34" charset="0"/>
              <a:buChar char="•"/>
            </a:pPr>
            <a:r>
              <a:rPr lang="en-US" dirty="0"/>
              <a:t>Possible side effects include stomach upset, loss of appetite, headache, kidney dysfunction</a:t>
            </a:r>
          </a:p>
          <a:p>
            <a:pPr>
              <a:buFont typeface="Arial" panose="020B0604020202020204" pitchFamily="34" charset="0"/>
              <a:buChar char="•"/>
            </a:pPr>
            <a:r>
              <a:rPr lang="en-US" dirty="0"/>
              <a:t>HIV testing required every three months while taking </a:t>
            </a:r>
            <a:r>
              <a:rPr lang="en-US" dirty="0" err="1"/>
              <a:t>PrEP</a:t>
            </a:r>
            <a:r>
              <a:rPr lang="en-US" dirty="0"/>
              <a:t>, must discontinue if patient becomes HIV positive</a:t>
            </a:r>
          </a:p>
          <a:p>
            <a:pPr>
              <a:buFont typeface="Arial" panose="020B0604020202020204" pitchFamily="34" charset="0"/>
              <a:buChar char="•"/>
            </a:pPr>
            <a:r>
              <a:rPr lang="en-US" dirty="0"/>
              <a:t>Must take at same time every day for maximum effectiveness</a:t>
            </a:r>
          </a:p>
          <a:p>
            <a:pPr>
              <a:buFont typeface="Arial" panose="020B0604020202020204" pitchFamily="34" charset="0"/>
              <a:buChar char="•"/>
            </a:pPr>
            <a:r>
              <a:rPr lang="en-US" dirty="0"/>
              <a:t>May take up to 21 days to reach maximum protection levels vaginal tissue and about 7 days for other body sites</a:t>
            </a:r>
          </a:p>
          <a:p>
            <a:pPr>
              <a:buFont typeface="Arial" panose="020B0604020202020204" pitchFamily="34" charset="0"/>
              <a:buChar char="•"/>
            </a:pPr>
            <a:r>
              <a:rPr lang="en-US" dirty="0"/>
              <a:t>Does not protect against other STIs</a:t>
            </a:r>
          </a:p>
        </p:txBody>
      </p:sp>
      <p:sp>
        <p:nvSpPr>
          <p:cNvPr id="4" name="Footer Placeholder 3">
            <a:extLst>
              <a:ext uri="{FF2B5EF4-FFF2-40B4-BE49-F238E27FC236}">
                <a16:creationId xmlns:a16="http://schemas.microsoft.com/office/drawing/2014/main" id="{CE140BC8-7DEA-43AF-B2AE-E2FF2BC6684F}"/>
              </a:ext>
            </a:extLst>
          </p:cNvPr>
          <p:cNvSpPr>
            <a:spLocks noGrp="1"/>
          </p:cNvSpPr>
          <p:nvPr>
            <p:ph type="ftr" sz="quarter" idx="11"/>
          </p:nvPr>
        </p:nvSpPr>
        <p:spPr>
          <a:xfrm>
            <a:off x="675744" y="6406487"/>
            <a:ext cx="6297612" cy="365125"/>
          </a:xfrm>
        </p:spPr>
        <p:txBody>
          <a:bodyPr/>
          <a:lstStyle/>
          <a:p>
            <a:r>
              <a:rPr lang="en-US" dirty="0"/>
              <a:t>WSU Campus Health Center | http://health.wayne.edu | 313-577-5041 | campushealth@wayne.edu</a:t>
            </a:r>
          </a:p>
        </p:txBody>
      </p:sp>
    </p:spTree>
    <p:extLst>
      <p:ext uri="{BB962C8B-B14F-4D97-AF65-F5344CB8AC3E}">
        <p14:creationId xmlns:p14="http://schemas.microsoft.com/office/powerpoint/2010/main" val="213061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messy bed with comforter and pillows">
            <a:extLst>
              <a:ext uri="{FF2B5EF4-FFF2-40B4-BE49-F238E27FC236}">
                <a16:creationId xmlns:a16="http://schemas.microsoft.com/office/drawing/2014/main" id="{964EB099-C08D-2723-5AEB-9204F3AA6283}"/>
              </a:ext>
            </a:extLst>
          </p:cNvPr>
          <p:cNvPicPr>
            <a:picLocks noChangeAspect="1"/>
          </p:cNvPicPr>
          <p:nvPr/>
        </p:nvPicPr>
        <p:blipFill rotWithShape="1">
          <a:blip r:embed="rId3"/>
          <a:srcRect l="7524" r="1565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0A0C127-7BCF-4398-92EF-8A443AB1A70F}"/>
              </a:ext>
            </a:extLst>
          </p:cNvPr>
          <p:cNvSpPr>
            <a:spLocks noGrp="1"/>
          </p:cNvSpPr>
          <p:nvPr>
            <p:ph type="title"/>
          </p:nvPr>
        </p:nvSpPr>
        <p:spPr>
          <a:xfrm>
            <a:off x="677333" y="609600"/>
            <a:ext cx="3851123" cy="1320800"/>
          </a:xfrm>
        </p:spPr>
        <p:txBody>
          <a:bodyPr>
            <a:normAutofit/>
          </a:bodyPr>
          <a:lstStyle/>
          <a:p>
            <a:pPr>
              <a:lnSpc>
                <a:spcPct val="90000"/>
              </a:lnSpc>
            </a:pPr>
            <a:r>
              <a:rPr lang="en-US" sz="2500"/>
              <a:t>A Final Note: Anonymous Partners and “Hook Up Culture”</a:t>
            </a:r>
          </a:p>
        </p:txBody>
      </p:sp>
      <p:sp>
        <p:nvSpPr>
          <p:cNvPr id="3" name="Content Placeholder 2">
            <a:extLst>
              <a:ext uri="{FF2B5EF4-FFF2-40B4-BE49-F238E27FC236}">
                <a16:creationId xmlns:a16="http://schemas.microsoft.com/office/drawing/2014/main" id="{9BC9051E-33FC-4739-802B-0BF8B92411AF}"/>
              </a:ext>
            </a:extLst>
          </p:cNvPr>
          <p:cNvSpPr>
            <a:spLocks noGrp="1"/>
          </p:cNvSpPr>
          <p:nvPr>
            <p:ph idx="1"/>
          </p:nvPr>
        </p:nvSpPr>
        <p:spPr>
          <a:xfrm>
            <a:off x="677334" y="2160589"/>
            <a:ext cx="3851122" cy="3880773"/>
          </a:xfrm>
        </p:spPr>
        <p:txBody>
          <a:bodyPr>
            <a:normAutofit fontScale="92500" lnSpcReduction="20000"/>
          </a:bodyPr>
          <a:lstStyle/>
          <a:p>
            <a:pPr marL="0" indent="0">
              <a:lnSpc>
                <a:spcPct val="90000"/>
              </a:lnSpc>
              <a:buNone/>
            </a:pPr>
            <a:r>
              <a:rPr lang="en-US" sz="1400" dirty="0"/>
              <a:t>Research shows “Hook Up Culture” is not new: but apps make it easier.</a:t>
            </a:r>
          </a:p>
          <a:p>
            <a:pPr marL="0" indent="0">
              <a:lnSpc>
                <a:spcPct val="90000"/>
              </a:lnSpc>
              <a:buNone/>
            </a:pPr>
            <a:endParaRPr lang="en-US" sz="1400" dirty="0"/>
          </a:p>
          <a:p>
            <a:pPr marL="0" indent="0">
              <a:lnSpc>
                <a:spcPct val="90000"/>
              </a:lnSpc>
              <a:buNone/>
            </a:pPr>
            <a:r>
              <a:rPr lang="en-US" sz="1400" dirty="0"/>
              <a:t>Reminder: using alcohol or drugs can influence your decision to not use condoms or encourage you to engage in sex with someone you wouldn’t otherwise have sex with. </a:t>
            </a:r>
          </a:p>
          <a:p>
            <a:pPr marL="0" indent="0">
              <a:lnSpc>
                <a:spcPct val="90000"/>
              </a:lnSpc>
              <a:buNone/>
            </a:pPr>
            <a:endParaRPr lang="en-US" sz="1400" dirty="0"/>
          </a:p>
          <a:p>
            <a:pPr marL="0" indent="0">
              <a:lnSpc>
                <a:spcPct val="90000"/>
              </a:lnSpc>
              <a:buNone/>
            </a:pPr>
            <a:r>
              <a:rPr lang="en-US" sz="1400" dirty="0"/>
              <a:t>If you hook up with an anonymous partner (someone you don’t know) it might be a good idea to get tested afterward. </a:t>
            </a:r>
          </a:p>
          <a:p>
            <a:pPr marL="0" indent="0">
              <a:lnSpc>
                <a:spcPct val="90000"/>
              </a:lnSpc>
              <a:buNone/>
            </a:pPr>
            <a:endParaRPr lang="en-US" sz="1400" dirty="0"/>
          </a:p>
          <a:p>
            <a:pPr marL="0" indent="0">
              <a:lnSpc>
                <a:spcPct val="90000"/>
              </a:lnSpc>
              <a:buNone/>
            </a:pPr>
            <a:r>
              <a:rPr lang="en-US" sz="1400" dirty="0"/>
              <a:t>Just because someone says they are STI-negative on their profile does not mean they are telling the truth or that it is from a recent test.  Ask to see their paperwork or get tested together!</a:t>
            </a:r>
          </a:p>
          <a:p>
            <a:pPr marL="0" indent="0">
              <a:lnSpc>
                <a:spcPct val="90000"/>
              </a:lnSpc>
              <a:buNone/>
            </a:pPr>
            <a:endParaRPr lang="en-US" sz="1400" dirty="0"/>
          </a:p>
          <a:p>
            <a:pPr marL="0" indent="0">
              <a:lnSpc>
                <a:spcPct val="90000"/>
              </a:lnSpc>
              <a:buNone/>
            </a:pPr>
            <a:r>
              <a:rPr lang="en-US" sz="1400" b="1" dirty="0"/>
              <a:t>Not all STIs are curable: it only takes once!</a:t>
            </a:r>
          </a:p>
        </p:txBody>
      </p:sp>
      <p:sp>
        <p:nvSpPr>
          <p:cNvPr id="4" name="Footer Placeholder 3">
            <a:extLst>
              <a:ext uri="{FF2B5EF4-FFF2-40B4-BE49-F238E27FC236}">
                <a16:creationId xmlns:a16="http://schemas.microsoft.com/office/drawing/2014/main" id="{5C710423-7D7A-46C8-9D94-36AC581942F9}"/>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WSU Campus Health Center | http://health.wayne.edu | 313-577-5041 | campushealth@wayne.edu</a:t>
            </a:r>
          </a:p>
        </p:txBody>
      </p:sp>
      <p:cxnSp>
        <p:nvCxnSpPr>
          <p:cNvPr id="21" name="Straight Connector 2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9622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1BB0-B006-D941-BA59-0DC0CA5DEA16}"/>
              </a:ext>
            </a:extLst>
          </p:cNvPr>
          <p:cNvSpPr>
            <a:spLocks noGrp="1"/>
          </p:cNvSpPr>
          <p:nvPr>
            <p:ph type="title"/>
          </p:nvPr>
        </p:nvSpPr>
        <p:spPr/>
        <p:txBody>
          <a:bodyPr/>
          <a:lstStyle/>
          <a:p>
            <a:pPr algn="ctr"/>
            <a:r>
              <a:rPr lang="en-US" dirty="0"/>
              <a:t>Still Have Questions?</a:t>
            </a:r>
          </a:p>
        </p:txBody>
      </p:sp>
      <p:sp>
        <p:nvSpPr>
          <p:cNvPr id="3" name="Content Placeholder 2">
            <a:extLst>
              <a:ext uri="{FF2B5EF4-FFF2-40B4-BE49-F238E27FC236}">
                <a16:creationId xmlns:a16="http://schemas.microsoft.com/office/drawing/2014/main" id="{CBFF9ACF-A0EA-3B45-BC0F-301C3FAEBE89}"/>
              </a:ext>
            </a:extLst>
          </p:cNvPr>
          <p:cNvSpPr>
            <a:spLocks noGrp="1"/>
          </p:cNvSpPr>
          <p:nvPr>
            <p:ph idx="1"/>
          </p:nvPr>
        </p:nvSpPr>
        <p:spPr/>
        <p:txBody>
          <a:bodyPr>
            <a:normAutofit/>
          </a:bodyPr>
          <a:lstStyle/>
          <a:p>
            <a:pPr>
              <a:buFont typeface="Arial" panose="020B0604020202020204" pitchFamily="34" charset="0"/>
              <a:buChar char="•"/>
            </a:pPr>
            <a:r>
              <a:rPr lang="en-US" sz="2200" dirty="0"/>
              <a:t>Make an appointment with the Campus Health Center</a:t>
            </a:r>
          </a:p>
          <a:p>
            <a:pPr marL="0" indent="0">
              <a:buNone/>
            </a:pPr>
            <a:endParaRPr lang="en-US" sz="2200" dirty="0"/>
          </a:p>
          <a:p>
            <a:pPr>
              <a:buFont typeface="Arial" panose="020B0604020202020204" pitchFamily="34" charset="0"/>
              <a:buChar char="•"/>
            </a:pPr>
            <a:r>
              <a:rPr lang="en-US" sz="2200" dirty="0"/>
              <a:t>Use MyMethod from Planned Parenthood to evaluate which birth control method is best for you. Simply search “MyMethod Planned Parenthood” into any search engine</a:t>
            </a:r>
          </a:p>
          <a:p>
            <a:pPr marL="0" indent="0">
              <a:buNone/>
            </a:pPr>
            <a:endParaRPr lang="en-US" sz="2200" dirty="0"/>
          </a:p>
          <a:p>
            <a:pPr>
              <a:buFont typeface="Arial" panose="020B0604020202020204" pitchFamily="34" charset="0"/>
              <a:buChar char="•"/>
            </a:pPr>
            <a:r>
              <a:rPr lang="en-US" sz="2200" dirty="0"/>
              <a:t>Use </a:t>
            </a:r>
            <a:r>
              <a:rPr lang="en-US" sz="2200" dirty="0">
                <a:hlinkClick r:id="rId3"/>
              </a:rPr>
              <a:t>www.bedsider.org</a:t>
            </a:r>
            <a:r>
              <a:rPr lang="en-US" sz="2200" dirty="0"/>
              <a:t> for up-to-date information and assistance in finding a birth control method tailored for you needs</a:t>
            </a:r>
          </a:p>
        </p:txBody>
      </p:sp>
      <p:sp>
        <p:nvSpPr>
          <p:cNvPr id="4" name="Footer Placeholder 3">
            <a:extLst>
              <a:ext uri="{FF2B5EF4-FFF2-40B4-BE49-F238E27FC236}">
                <a16:creationId xmlns:a16="http://schemas.microsoft.com/office/drawing/2014/main" id="{F5380A0C-4C3D-354D-850E-E63E4D67A087}"/>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72866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BA20-6127-F340-8AD9-09578A4F3D6C}"/>
              </a:ext>
            </a:extLst>
          </p:cNvPr>
          <p:cNvSpPr>
            <a:spLocks noGrp="1"/>
          </p:cNvSpPr>
          <p:nvPr>
            <p:ph type="title"/>
          </p:nvPr>
        </p:nvSpPr>
        <p:spPr>
          <a:xfrm>
            <a:off x="1797666" y="451513"/>
            <a:ext cx="8596668" cy="1750660"/>
          </a:xfrm>
        </p:spPr>
        <p:txBody>
          <a:bodyPr/>
          <a:lstStyle/>
          <a:p>
            <a:pPr algn="ctr"/>
            <a:r>
              <a:rPr lang="en-US" dirty="0"/>
              <a:t>IUD </a:t>
            </a:r>
          </a:p>
        </p:txBody>
      </p:sp>
      <p:sp>
        <p:nvSpPr>
          <p:cNvPr id="3" name="Content Placeholder 2">
            <a:extLst>
              <a:ext uri="{FF2B5EF4-FFF2-40B4-BE49-F238E27FC236}">
                <a16:creationId xmlns:a16="http://schemas.microsoft.com/office/drawing/2014/main" id="{E8AAFF23-51F1-C048-A48F-15CF77C8280F}"/>
              </a:ext>
            </a:extLst>
          </p:cNvPr>
          <p:cNvSpPr>
            <a:spLocks noGrp="1"/>
          </p:cNvSpPr>
          <p:nvPr>
            <p:ph idx="1"/>
          </p:nvPr>
        </p:nvSpPr>
        <p:spPr>
          <a:xfrm>
            <a:off x="252962" y="1326843"/>
            <a:ext cx="5294398" cy="4453467"/>
          </a:xfrm>
        </p:spPr>
        <p:txBody>
          <a:bodyPr>
            <a:normAutofit/>
          </a:bodyPr>
          <a:lstStyle/>
          <a:p>
            <a:pPr marL="0" indent="0">
              <a:spcBef>
                <a:spcPts val="400"/>
              </a:spcBef>
              <a:buNone/>
            </a:pPr>
            <a:r>
              <a:rPr lang="en-US" dirty="0">
                <a:solidFill>
                  <a:schemeClr val="accent1"/>
                </a:solidFill>
                <a:latin typeface="+mj-lt"/>
              </a:rPr>
              <a:t>	</a:t>
            </a:r>
            <a:r>
              <a:rPr lang="en-US" sz="2400" dirty="0">
                <a:solidFill>
                  <a:schemeClr val="accent1"/>
                </a:solidFill>
                <a:latin typeface="+mj-lt"/>
              </a:rPr>
              <a:t>	</a:t>
            </a:r>
            <a:r>
              <a:rPr lang="en-US" sz="2600" dirty="0">
                <a:solidFill>
                  <a:schemeClr val="accent1"/>
                </a:solidFill>
                <a:latin typeface="+mj-lt"/>
              </a:rPr>
              <a:t>	Advantages</a:t>
            </a:r>
          </a:p>
          <a:p>
            <a:pPr marL="0" indent="0">
              <a:spcBef>
                <a:spcPts val="400"/>
              </a:spcBef>
              <a:buNone/>
            </a:pPr>
            <a:endParaRPr lang="en-US" sz="2200" dirty="0">
              <a:solidFill>
                <a:schemeClr val="accent1"/>
              </a:solidFill>
              <a:latin typeface="+mj-lt"/>
            </a:endParaRPr>
          </a:p>
          <a:p>
            <a:pPr lvl="1">
              <a:spcBef>
                <a:spcPts val="400"/>
              </a:spcBef>
              <a:buFont typeface="Arial" panose="020B0604020202020204" pitchFamily="34" charset="0"/>
              <a:buChar char="•"/>
            </a:pPr>
            <a:r>
              <a:rPr lang="en-US" sz="2200" dirty="0"/>
              <a:t>Effective for 12 years (Copper), 5 years (Mirena), or 3 years (Skyla, Liletta)</a:t>
            </a:r>
          </a:p>
          <a:p>
            <a:pPr lvl="1">
              <a:buFont typeface="Arial" panose="020B0604020202020204" pitchFamily="34" charset="0"/>
              <a:buChar char="•"/>
            </a:pPr>
            <a:r>
              <a:rPr lang="en-US" sz="2200" dirty="0"/>
              <a:t>Use Mirena for heavy bleeding and cramps</a:t>
            </a:r>
          </a:p>
          <a:p>
            <a:pPr lvl="1">
              <a:buFont typeface="Arial" panose="020B0604020202020204" pitchFamily="34" charset="0"/>
              <a:buChar char="•"/>
            </a:pPr>
            <a:r>
              <a:rPr lang="en-US" sz="2200" dirty="0"/>
              <a:t>Ability to become pregnant returns quickly after removal of IUD</a:t>
            </a:r>
          </a:p>
        </p:txBody>
      </p:sp>
      <p:sp>
        <p:nvSpPr>
          <p:cNvPr id="4" name="TextBox 3">
            <a:extLst>
              <a:ext uri="{FF2B5EF4-FFF2-40B4-BE49-F238E27FC236}">
                <a16:creationId xmlns:a16="http://schemas.microsoft.com/office/drawing/2014/main" id="{C54373F1-DDA1-4D42-9519-D65475D001E7}"/>
              </a:ext>
            </a:extLst>
          </p:cNvPr>
          <p:cNvSpPr txBox="1"/>
          <p:nvPr/>
        </p:nvSpPr>
        <p:spPr>
          <a:xfrm>
            <a:off x="5983459" y="1326843"/>
            <a:ext cx="5255067" cy="3754874"/>
          </a:xfrm>
          <a:prstGeom prst="rect">
            <a:avLst/>
          </a:prstGeom>
          <a:noFill/>
        </p:spPr>
        <p:txBody>
          <a:bodyPr wrap="square" rtlCol="0">
            <a:spAutoFit/>
          </a:bodyPr>
          <a:lstStyle/>
          <a:p>
            <a:r>
              <a:rPr lang="en-US" dirty="0"/>
              <a:t>	</a:t>
            </a:r>
            <a:r>
              <a:rPr lang="en-US" sz="2600" dirty="0">
                <a:solidFill>
                  <a:schemeClr val="accent1"/>
                </a:solidFill>
                <a:latin typeface="+mj-lt"/>
              </a:rPr>
              <a:t>Possible Disadvantages</a:t>
            </a:r>
          </a:p>
          <a:p>
            <a:endParaRPr lang="en-US" sz="2200" dirty="0"/>
          </a:p>
          <a:p>
            <a:pPr marL="342900" indent="-342900">
              <a:buClr>
                <a:schemeClr val="accent1"/>
              </a:buClr>
              <a:buFont typeface="Arial" panose="020B0604020202020204" pitchFamily="34" charset="0"/>
              <a:buChar char="•"/>
            </a:pPr>
            <a:r>
              <a:rPr lang="en-US" sz="2200" dirty="0"/>
              <a:t>Mild/ moderate pain during insertion</a:t>
            </a:r>
          </a:p>
          <a:p>
            <a:pPr marL="342900" indent="-342900">
              <a:buClr>
                <a:schemeClr val="accent1"/>
              </a:buClr>
              <a:buFont typeface="Arial" panose="020B0604020202020204" pitchFamily="34" charset="0"/>
              <a:buChar char="•"/>
            </a:pPr>
            <a:r>
              <a:rPr lang="en-US" sz="2200" dirty="0"/>
              <a:t>Spotting or irregular periods (Progestin)</a:t>
            </a:r>
          </a:p>
          <a:p>
            <a:pPr marL="342900" indent="-342900">
              <a:buClr>
                <a:schemeClr val="accent1"/>
              </a:buClr>
              <a:buFont typeface="Arial" panose="020B0604020202020204" pitchFamily="34" charset="0"/>
              <a:buChar char="•"/>
            </a:pPr>
            <a:r>
              <a:rPr lang="en-US" sz="2200" dirty="0"/>
              <a:t>Increase in cramps &amp; bleeding (Copper)</a:t>
            </a:r>
          </a:p>
          <a:p>
            <a:pPr marL="342900" indent="-342900">
              <a:buClr>
                <a:schemeClr val="accent1"/>
              </a:buClr>
              <a:buFont typeface="Arial" panose="020B0604020202020204" pitchFamily="34" charset="0"/>
              <a:buChar char="•"/>
            </a:pPr>
            <a:r>
              <a:rPr lang="en-US" sz="2200" dirty="0"/>
              <a:t>Rarely, insertion can cause puncture of wall of uterus.</a:t>
            </a:r>
          </a:p>
          <a:p>
            <a:endParaRPr lang="en-US" dirty="0"/>
          </a:p>
          <a:p>
            <a:endParaRPr lang="en-US" dirty="0"/>
          </a:p>
        </p:txBody>
      </p:sp>
      <p:sp>
        <p:nvSpPr>
          <p:cNvPr id="6" name="Footer Placeholder 5">
            <a:extLst>
              <a:ext uri="{FF2B5EF4-FFF2-40B4-BE49-F238E27FC236}">
                <a16:creationId xmlns:a16="http://schemas.microsoft.com/office/drawing/2014/main" id="{8BCC9F68-63AA-E448-9E40-F5108C405695}"/>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384692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C4AF-EB8D-D84E-85D3-44427FBDF484}"/>
              </a:ext>
            </a:extLst>
          </p:cNvPr>
          <p:cNvSpPr>
            <a:spLocks noGrp="1"/>
          </p:cNvSpPr>
          <p:nvPr>
            <p:ph type="title"/>
          </p:nvPr>
        </p:nvSpPr>
        <p:spPr/>
        <p:txBody>
          <a:bodyPr/>
          <a:lstStyle/>
          <a:p>
            <a:r>
              <a:rPr lang="en-US" dirty="0"/>
              <a:t>What are Implants?</a:t>
            </a:r>
          </a:p>
        </p:txBody>
      </p:sp>
      <p:sp>
        <p:nvSpPr>
          <p:cNvPr id="3" name="Content Placeholder 2">
            <a:extLst>
              <a:ext uri="{FF2B5EF4-FFF2-40B4-BE49-F238E27FC236}">
                <a16:creationId xmlns:a16="http://schemas.microsoft.com/office/drawing/2014/main" id="{1CFB866E-191C-5742-8B05-744D4B3ECAB9}"/>
              </a:ext>
            </a:extLst>
          </p:cNvPr>
          <p:cNvSpPr>
            <a:spLocks noGrp="1"/>
          </p:cNvSpPr>
          <p:nvPr>
            <p:ph idx="1"/>
          </p:nvPr>
        </p:nvSpPr>
        <p:spPr>
          <a:xfrm>
            <a:off x="677334" y="1930400"/>
            <a:ext cx="8596668" cy="3880773"/>
          </a:xfrm>
        </p:spPr>
        <p:txBody>
          <a:bodyPr>
            <a:normAutofit/>
          </a:bodyPr>
          <a:lstStyle/>
          <a:p>
            <a:pPr>
              <a:buFont typeface="Arial" panose="020B0604020202020204" pitchFamily="34" charset="0"/>
              <a:buChar char="•"/>
            </a:pPr>
            <a:r>
              <a:rPr lang="en-US" sz="2200" dirty="0"/>
              <a:t>A matchstick-sized rod that is inserted in the arm to prevent pregnancy</a:t>
            </a:r>
          </a:p>
          <a:p>
            <a:pPr marL="0" indent="0">
              <a:buNone/>
            </a:pPr>
            <a:endParaRPr lang="en-US" sz="2200" dirty="0"/>
          </a:p>
          <a:p>
            <a:pPr>
              <a:buFont typeface="Arial" panose="020B0604020202020204" pitchFamily="34" charset="0"/>
              <a:buChar char="•"/>
            </a:pPr>
            <a:r>
              <a:rPr lang="en-US" sz="2200" dirty="0"/>
              <a:t>Safe, effective, and convenient</a:t>
            </a:r>
          </a:p>
          <a:p>
            <a:pPr marL="0" indent="0">
              <a:buNone/>
            </a:pPr>
            <a:endParaRPr lang="en-US" sz="2200" dirty="0"/>
          </a:p>
          <a:p>
            <a:pPr>
              <a:buFont typeface="Arial" panose="020B0604020202020204" pitchFamily="34" charset="0"/>
              <a:buChar char="•"/>
            </a:pPr>
            <a:r>
              <a:rPr lang="en-US" sz="2200" dirty="0"/>
              <a:t>Must be inserted by a health care provider</a:t>
            </a:r>
          </a:p>
          <a:p>
            <a:pPr marL="0" indent="0">
              <a:buNone/>
            </a:pPr>
            <a:endParaRPr lang="en-US" sz="2200" dirty="0"/>
          </a:p>
        </p:txBody>
      </p:sp>
      <p:sp>
        <p:nvSpPr>
          <p:cNvPr id="5" name="Footer Placeholder 4">
            <a:extLst>
              <a:ext uri="{FF2B5EF4-FFF2-40B4-BE49-F238E27FC236}">
                <a16:creationId xmlns:a16="http://schemas.microsoft.com/office/drawing/2014/main" id="{12681942-1223-E64D-9B2E-67947DA6B680}"/>
              </a:ext>
            </a:extLst>
          </p:cNvPr>
          <p:cNvSpPr>
            <a:spLocks noGrp="1"/>
          </p:cNvSpPr>
          <p:nvPr>
            <p:ph type="ftr" sz="quarter" idx="11"/>
          </p:nvPr>
        </p:nvSpPr>
        <p:spPr/>
        <p:txBody>
          <a:bodyPr/>
          <a:lstStyle/>
          <a:p>
            <a:r>
              <a:rPr lang="en-US" sz="1400" b="1" dirty="0"/>
              <a:t>WSU Campus Health Center | http://health.wayne.edu | 313-577-5041 | campushealth@wayne.edu</a:t>
            </a:r>
          </a:p>
        </p:txBody>
      </p:sp>
      <p:pic>
        <p:nvPicPr>
          <p:cNvPr id="6" name="Picture 5" descr="Implanon">
            <a:extLst>
              <a:ext uri="{FF2B5EF4-FFF2-40B4-BE49-F238E27FC236}">
                <a16:creationId xmlns:a16="http://schemas.microsoft.com/office/drawing/2014/main" id="{C6478FB0-CBAA-844E-AE77-A060D722F3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946" y="282562"/>
            <a:ext cx="1324429" cy="16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20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7786-E3B8-C442-AD8E-518FDE0E94D0}"/>
              </a:ext>
            </a:extLst>
          </p:cNvPr>
          <p:cNvSpPr>
            <a:spLocks noGrp="1"/>
          </p:cNvSpPr>
          <p:nvPr>
            <p:ph type="title"/>
          </p:nvPr>
        </p:nvSpPr>
        <p:spPr/>
        <p:txBody>
          <a:bodyPr/>
          <a:lstStyle/>
          <a:p>
            <a:r>
              <a:rPr lang="en-US" dirty="0"/>
              <a:t>How do Implants work?</a:t>
            </a:r>
          </a:p>
        </p:txBody>
      </p:sp>
      <p:sp>
        <p:nvSpPr>
          <p:cNvPr id="3" name="Content Placeholder 2">
            <a:extLst>
              <a:ext uri="{FF2B5EF4-FFF2-40B4-BE49-F238E27FC236}">
                <a16:creationId xmlns:a16="http://schemas.microsoft.com/office/drawing/2014/main" id="{AAA4332F-8321-444E-B973-8264CAC93733}"/>
              </a:ext>
            </a:extLst>
          </p:cNvPr>
          <p:cNvSpPr>
            <a:spLocks noGrp="1"/>
          </p:cNvSpPr>
          <p:nvPr>
            <p:ph idx="1"/>
          </p:nvPr>
        </p:nvSpPr>
        <p:spPr>
          <a:xfrm>
            <a:off x="677334" y="1706429"/>
            <a:ext cx="8596668" cy="3880773"/>
          </a:xfrm>
        </p:spPr>
        <p:txBody>
          <a:bodyPr>
            <a:normAutofit fontScale="70000" lnSpcReduction="20000"/>
          </a:bodyPr>
          <a:lstStyle/>
          <a:p>
            <a:pPr>
              <a:buFont typeface="Arial" panose="020B0604020202020204" pitchFamily="34" charset="0"/>
              <a:buChar char="•"/>
            </a:pPr>
            <a:r>
              <a:rPr lang="en-US" sz="2800" dirty="0"/>
              <a:t>The birth control implant releases a hormone called progestin which prevents ovaries from releasing eggs (ovulation)</a:t>
            </a:r>
          </a:p>
          <a:p>
            <a:pPr marL="0" indent="0">
              <a:buNone/>
            </a:pPr>
            <a:endParaRPr lang="en-US" sz="2800" dirty="0"/>
          </a:p>
          <a:p>
            <a:pPr>
              <a:buFont typeface="Arial" panose="020B0604020202020204" pitchFamily="34" charset="0"/>
              <a:buChar char="•"/>
            </a:pPr>
            <a:r>
              <a:rPr lang="en-US" sz="2800" dirty="0"/>
              <a:t>Pregnancy cannot happen if there is no egg present to join with sperm</a:t>
            </a:r>
          </a:p>
          <a:p>
            <a:pPr marL="0" indent="0">
              <a:buNone/>
            </a:pPr>
            <a:endParaRPr lang="en-US" sz="2600" dirty="0"/>
          </a:p>
          <a:p>
            <a:pPr marL="0" indent="0">
              <a:buNone/>
            </a:pPr>
            <a:r>
              <a:rPr lang="en-US" sz="5100" dirty="0">
                <a:solidFill>
                  <a:schemeClr val="accent1"/>
                </a:solidFill>
                <a:latin typeface="+mj-lt"/>
              </a:rPr>
              <a:t>How effective are Implants?</a:t>
            </a:r>
          </a:p>
          <a:p>
            <a:pPr marL="0" indent="0">
              <a:buNone/>
            </a:pPr>
            <a:endParaRPr lang="en-US" sz="2600" dirty="0">
              <a:solidFill>
                <a:schemeClr val="accent1"/>
              </a:solidFill>
              <a:latin typeface="+mj-lt"/>
            </a:endParaRPr>
          </a:p>
          <a:p>
            <a:pPr>
              <a:buFont typeface="Arial" panose="020B0604020202020204" pitchFamily="34" charset="0"/>
              <a:buChar char="•"/>
            </a:pPr>
            <a:r>
              <a:rPr lang="en-US" sz="2800" dirty="0"/>
              <a:t>The birth control implant is very effective</a:t>
            </a:r>
            <a:r>
              <a:rPr lang="en-US" sz="2800" b="1" u="sng" dirty="0"/>
              <a:t>. Less than 1 out of 100 people using an implant</a:t>
            </a:r>
            <a:r>
              <a:rPr lang="en-US" sz="2800" dirty="0"/>
              <a:t> a year will become pregnant using the implant lasting up to 3 years.</a:t>
            </a:r>
          </a:p>
          <a:p>
            <a:pPr>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6F97A74-F45D-544A-A06A-7C1C36DFFA12}"/>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35965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5483-6BCD-5E44-BC37-2F31A2A0524A}"/>
              </a:ext>
            </a:extLst>
          </p:cNvPr>
          <p:cNvSpPr>
            <a:spLocks noGrp="1"/>
          </p:cNvSpPr>
          <p:nvPr>
            <p:ph type="title"/>
          </p:nvPr>
        </p:nvSpPr>
        <p:spPr>
          <a:xfrm>
            <a:off x="767122" y="678601"/>
            <a:ext cx="8596668" cy="1320800"/>
          </a:xfrm>
        </p:spPr>
        <p:txBody>
          <a:bodyPr/>
          <a:lstStyle/>
          <a:p>
            <a:pPr algn="ctr"/>
            <a:r>
              <a:rPr lang="en-US" dirty="0"/>
              <a:t>Implant</a:t>
            </a:r>
          </a:p>
        </p:txBody>
      </p:sp>
      <p:sp>
        <p:nvSpPr>
          <p:cNvPr id="3" name="Content Placeholder 2">
            <a:extLst>
              <a:ext uri="{FF2B5EF4-FFF2-40B4-BE49-F238E27FC236}">
                <a16:creationId xmlns:a16="http://schemas.microsoft.com/office/drawing/2014/main" id="{F340B055-71EF-244E-A559-95F8E72B18F0}"/>
              </a:ext>
            </a:extLst>
          </p:cNvPr>
          <p:cNvSpPr>
            <a:spLocks noGrp="1"/>
          </p:cNvSpPr>
          <p:nvPr>
            <p:ph idx="1"/>
          </p:nvPr>
        </p:nvSpPr>
        <p:spPr>
          <a:xfrm>
            <a:off x="377655" y="2060655"/>
            <a:ext cx="4687801" cy="4036356"/>
          </a:xfrm>
        </p:spPr>
        <p:txBody>
          <a:bodyPr>
            <a:normAutofit/>
          </a:bodyPr>
          <a:lstStyle/>
          <a:p>
            <a:pPr marL="0" indent="0" algn="ctr">
              <a:buNone/>
            </a:pPr>
            <a:r>
              <a:rPr lang="en-US" sz="2600" dirty="0">
                <a:solidFill>
                  <a:schemeClr val="accent1"/>
                </a:solidFill>
              </a:rPr>
              <a:t>Advantages</a:t>
            </a:r>
          </a:p>
          <a:p>
            <a:pPr marL="0" indent="0" algn="ctr">
              <a:buNone/>
            </a:pPr>
            <a:endParaRPr lang="en-US" dirty="0"/>
          </a:p>
          <a:p>
            <a:pPr>
              <a:buFont typeface="Arial" panose="020B0604020202020204" pitchFamily="34" charset="0"/>
              <a:buChar char="•"/>
            </a:pPr>
            <a:r>
              <a:rPr lang="en-US" sz="2200" dirty="0"/>
              <a:t>3 years of protection against pregnancy</a:t>
            </a:r>
          </a:p>
          <a:p>
            <a:pPr>
              <a:buFont typeface="Arial" panose="020B0604020202020204" pitchFamily="34" charset="0"/>
              <a:buChar char="•"/>
            </a:pPr>
            <a:r>
              <a:rPr lang="en-US" sz="2200" dirty="0"/>
              <a:t>No pill to take daily </a:t>
            </a:r>
          </a:p>
          <a:p>
            <a:pPr>
              <a:buFont typeface="Arial" panose="020B0604020202020204" pitchFamily="34" charset="0"/>
              <a:buChar char="•"/>
            </a:pPr>
            <a:r>
              <a:rPr lang="en-US" sz="2200" dirty="0"/>
              <a:t>Ability to become pregnant returns quickly when implant is removed</a:t>
            </a:r>
          </a:p>
          <a:p>
            <a:pPr marL="0" indent="0" algn="ctr">
              <a:buNone/>
            </a:pPr>
            <a:endParaRPr lang="en-US" dirty="0"/>
          </a:p>
        </p:txBody>
      </p:sp>
      <p:sp>
        <p:nvSpPr>
          <p:cNvPr id="4" name="TextBox 3">
            <a:extLst>
              <a:ext uri="{FF2B5EF4-FFF2-40B4-BE49-F238E27FC236}">
                <a16:creationId xmlns:a16="http://schemas.microsoft.com/office/drawing/2014/main" id="{724A66E0-D594-BD41-808A-049B43C8DC51}"/>
              </a:ext>
            </a:extLst>
          </p:cNvPr>
          <p:cNvSpPr txBox="1"/>
          <p:nvPr/>
        </p:nvSpPr>
        <p:spPr>
          <a:xfrm>
            <a:off x="5065456" y="2050235"/>
            <a:ext cx="5302865" cy="2862322"/>
          </a:xfrm>
          <a:prstGeom prst="rect">
            <a:avLst/>
          </a:prstGeom>
          <a:noFill/>
        </p:spPr>
        <p:txBody>
          <a:bodyPr wrap="square" rtlCol="0">
            <a:spAutoFit/>
          </a:bodyPr>
          <a:lstStyle/>
          <a:p>
            <a:pPr algn="ctr"/>
            <a:r>
              <a:rPr lang="en-US" sz="2600" dirty="0">
                <a:solidFill>
                  <a:schemeClr val="accent1"/>
                </a:solidFill>
              </a:rPr>
              <a:t>Disadvantages</a:t>
            </a:r>
          </a:p>
          <a:p>
            <a:pPr algn="ctr"/>
            <a:endParaRPr lang="en-US" sz="2200" dirty="0"/>
          </a:p>
          <a:p>
            <a:pPr marL="342900" indent="-342900">
              <a:buClr>
                <a:schemeClr val="accent1"/>
              </a:buClr>
              <a:buFont typeface="Arial" panose="020B0604020202020204" pitchFamily="34" charset="0"/>
              <a:buChar char="•"/>
            </a:pPr>
            <a:r>
              <a:rPr lang="en-US" sz="2200" dirty="0"/>
              <a:t>Irregular, unpredictable bleeding pattern</a:t>
            </a:r>
          </a:p>
          <a:p>
            <a:pPr marL="285750" indent="-285750">
              <a:buClr>
                <a:schemeClr val="accent1"/>
              </a:buClr>
              <a:buFont typeface="Arial" panose="020B0604020202020204" pitchFamily="34" charset="0"/>
              <a:buChar char="•"/>
            </a:pPr>
            <a:r>
              <a:rPr lang="en-US" sz="2200" dirty="0"/>
              <a:t>Occasional bleeding can be more than desirable</a:t>
            </a:r>
          </a:p>
          <a:p>
            <a:pPr marL="285750" indent="-285750">
              <a:buClr>
                <a:schemeClr val="accent1"/>
              </a:buClr>
              <a:buFont typeface="Arial" panose="020B0604020202020204" pitchFamily="34" charset="0"/>
              <a:buChar char="•"/>
            </a:pPr>
            <a:r>
              <a:rPr lang="en-US" sz="2200" dirty="0"/>
              <a:t>Soreness, bruising or swelling for a few days at insertion site</a:t>
            </a:r>
          </a:p>
        </p:txBody>
      </p:sp>
      <p:sp>
        <p:nvSpPr>
          <p:cNvPr id="6" name="Footer Placeholder 5">
            <a:extLst>
              <a:ext uri="{FF2B5EF4-FFF2-40B4-BE49-F238E27FC236}">
                <a16:creationId xmlns:a16="http://schemas.microsoft.com/office/drawing/2014/main" id="{1465AAEA-93C3-264B-991B-B0FF926A092A}"/>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122358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96DD-263D-6247-9108-CD72EB800A80}"/>
              </a:ext>
            </a:extLst>
          </p:cNvPr>
          <p:cNvSpPr>
            <a:spLocks noGrp="1"/>
          </p:cNvSpPr>
          <p:nvPr>
            <p:ph type="title"/>
          </p:nvPr>
        </p:nvSpPr>
        <p:spPr/>
        <p:txBody>
          <a:bodyPr/>
          <a:lstStyle/>
          <a:p>
            <a:r>
              <a:rPr lang="en-US" dirty="0"/>
              <a:t>What is the Depo Shot?</a:t>
            </a:r>
          </a:p>
        </p:txBody>
      </p:sp>
      <p:sp>
        <p:nvSpPr>
          <p:cNvPr id="3" name="Content Placeholder 2">
            <a:extLst>
              <a:ext uri="{FF2B5EF4-FFF2-40B4-BE49-F238E27FC236}">
                <a16:creationId xmlns:a16="http://schemas.microsoft.com/office/drawing/2014/main" id="{24597BBE-CB54-F04A-8E21-9EB6EF284008}"/>
              </a:ext>
            </a:extLst>
          </p:cNvPr>
          <p:cNvSpPr>
            <a:spLocks noGrp="1"/>
          </p:cNvSpPr>
          <p:nvPr>
            <p:ph idx="1"/>
          </p:nvPr>
        </p:nvSpPr>
        <p:spPr>
          <a:xfrm>
            <a:off x="491068" y="1488613"/>
            <a:ext cx="8782934" cy="3880773"/>
          </a:xfrm>
        </p:spPr>
        <p:txBody>
          <a:bodyPr>
            <a:noAutofit/>
          </a:bodyPr>
          <a:lstStyle/>
          <a:p>
            <a:pPr>
              <a:buFont typeface="Arial" panose="020B0604020202020204" pitchFamily="34" charset="0"/>
              <a:buChar char="•"/>
            </a:pPr>
            <a:r>
              <a:rPr lang="en-US" sz="2200" dirty="0"/>
              <a:t>A shot injected into the arm that prevents pregnancy</a:t>
            </a:r>
          </a:p>
          <a:p>
            <a:pPr marL="0" indent="0">
              <a:buNone/>
            </a:pPr>
            <a:endParaRPr lang="en-US" sz="2200" dirty="0"/>
          </a:p>
          <a:p>
            <a:pPr>
              <a:buFont typeface="Arial" panose="020B0604020202020204" pitchFamily="34" charset="0"/>
              <a:buChar char="•"/>
            </a:pPr>
            <a:r>
              <a:rPr lang="en-US" sz="2200" dirty="0"/>
              <a:t>Safe, effective, and convenient</a:t>
            </a:r>
          </a:p>
          <a:p>
            <a:pPr marL="0" indent="0">
              <a:buNone/>
            </a:pPr>
            <a:endParaRPr lang="en-US" sz="2200" dirty="0"/>
          </a:p>
          <a:p>
            <a:pPr>
              <a:buFont typeface="Arial" panose="020B0604020202020204" pitchFamily="34" charset="0"/>
              <a:buChar char="•"/>
            </a:pPr>
            <a:r>
              <a:rPr lang="en-US" sz="2200" dirty="0"/>
              <a:t>Easy to get with a prescription from a health care provider</a:t>
            </a:r>
          </a:p>
          <a:p>
            <a:pPr marL="0" indent="0">
              <a:buNone/>
            </a:pPr>
            <a:endParaRPr lang="en-US" sz="2200" dirty="0"/>
          </a:p>
          <a:p>
            <a:pPr>
              <a:buFont typeface="Arial" panose="020B0604020202020204" pitchFamily="34" charset="0"/>
              <a:buChar char="•"/>
            </a:pPr>
            <a:r>
              <a:rPr lang="en-US" sz="2200" dirty="0"/>
              <a:t>Effective for 3 months</a:t>
            </a:r>
          </a:p>
          <a:p>
            <a:pPr marL="0" indent="0">
              <a:buNone/>
            </a:pPr>
            <a:endParaRPr lang="en-US" sz="2200" dirty="0"/>
          </a:p>
        </p:txBody>
      </p:sp>
      <p:sp>
        <p:nvSpPr>
          <p:cNvPr id="5" name="Footer Placeholder 4">
            <a:extLst>
              <a:ext uri="{FF2B5EF4-FFF2-40B4-BE49-F238E27FC236}">
                <a16:creationId xmlns:a16="http://schemas.microsoft.com/office/drawing/2014/main" id="{141008CB-BC02-B249-BDD2-D35EC3898C7F}"/>
              </a:ext>
            </a:extLst>
          </p:cNvPr>
          <p:cNvSpPr>
            <a:spLocks noGrp="1"/>
          </p:cNvSpPr>
          <p:nvPr>
            <p:ph type="ftr" sz="quarter" idx="11"/>
          </p:nvPr>
        </p:nvSpPr>
        <p:spPr/>
        <p:txBody>
          <a:bodyPr/>
          <a:lstStyle/>
          <a:p>
            <a:r>
              <a:rPr lang="en-US" sz="1400" b="1" dirty="0"/>
              <a:t>WSU Campus Health Center | http://health.wayne.edu | 313-577-5041 | campushealth@wayne.edu</a:t>
            </a:r>
          </a:p>
        </p:txBody>
      </p:sp>
      <p:pic>
        <p:nvPicPr>
          <p:cNvPr id="6" name="Picture 5" descr="Injectable">
            <a:extLst>
              <a:ext uri="{FF2B5EF4-FFF2-40B4-BE49-F238E27FC236}">
                <a16:creationId xmlns:a16="http://schemas.microsoft.com/office/drawing/2014/main" id="{4BAC5731-29CF-684E-8E99-B1BD560BEB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114" y="735693"/>
            <a:ext cx="1623085" cy="106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37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AF4B-64CB-6E44-98F4-DD188193734B}"/>
              </a:ext>
            </a:extLst>
          </p:cNvPr>
          <p:cNvSpPr>
            <a:spLocks noGrp="1"/>
          </p:cNvSpPr>
          <p:nvPr>
            <p:ph type="title"/>
          </p:nvPr>
        </p:nvSpPr>
        <p:spPr/>
        <p:txBody>
          <a:bodyPr/>
          <a:lstStyle/>
          <a:p>
            <a:r>
              <a:rPr lang="en-US" dirty="0"/>
              <a:t>How does the shot work?</a:t>
            </a:r>
          </a:p>
        </p:txBody>
      </p:sp>
      <p:sp>
        <p:nvSpPr>
          <p:cNvPr id="3" name="Content Placeholder 2">
            <a:extLst>
              <a:ext uri="{FF2B5EF4-FFF2-40B4-BE49-F238E27FC236}">
                <a16:creationId xmlns:a16="http://schemas.microsoft.com/office/drawing/2014/main" id="{D0DBC4E4-F0F9-D243-A0FB-D92EFE662001}"/>
              </a:ext>
            </a:extLst>
          </p:cNvPr>
          <p:cNvSpPr>
            <a:spLocks noGrp="1"/>
          </p:cNvSpPr>
          <p:nvPr>
            <p:ph idx="1"/>
          </p:nvPr>
        </p:nvSpPr>
        <p:spPr>
          <a:xfrm>
            <a:off x="677334" y="1930400"/>
            <a:ext cx="8596668" cy="3880773"/>
          </a:xfrm>
        </p:spPr>
        <p:txBody>
          <a:bodyPr/>
          <a:lstStyle/>
          <a:p>
            <a:pPr>
              <a:buFont typeface="Arial" panose="020B0604020202020204" pitchFamily="34" charset="0"/>
              <a:buChar char="•"/>
            </a:pPr>
            <a:r>
              <a:rPr lang="en-US" sz="2200" dirty="0"/>
              <a:t>The birth control shot releases a progestin, which prevents ovaries from releasing eggs (ovulation does not occur)</a:t>
            </a:r>
          </a:p>
          <a:p>
            <a:pPr marL="0" indent="0">
              <a:buNone/>
            </a:pPr>
            <a:endParaRPr lang="en-US" dirty="0"/>
          </a:p>
          <a:p>
            <a:pPr marL="0" indent="0">
              <a:buNone/>
            </a:pPr>
            <a:r>
              <a:rPr lang="en-US" sz="3600" dirty="0">
                <a:solidFill>
                  <a:schemeClr val="accent1"/>
                </a:solidFill>
                <a:latin typeface="+mj-lt"/>
              </a:rPr>
              <a:t>How effective is the shot?</a:t>
            </a:r>
          </a:p>
          <a:p>
            <a:pPr marL="0" indent="0">
              <a:buNone/>
            </a:pPr>
            <a:endParaRPr lang="en-US" sz="3600" dirty="0">
              <a:solidFill>
                <a:schemeClr val="accent1"/>
              </a:solidFill>
              <a:latin typeface="+mj-lt"/>
            </a:endParaRPr>
          </a:p>
          <a:p>
            <a:pPr>
              <a:buFont typeface="Arial" panose="020B0604020202020204" pitchFamily="34" charset="0"/>
              <a:buChar char="•"/>
            </a:pPr>
            <a:r>
              <a:rPr lang="en-US" sz="2200" dirty="0"/>
              <a:t>The birth control shot is very effective at preventing pregnancy. </a:t>
            </a:r>
            <a:r>
              <a:rPr lang="en-US" sz="2200" b="1" u="sng" dirty="0"/>
              <a:t>Less than 6/100 people taking depo </a:t>
            </a:r>
            <a:r>
              <a:rPr lang="en-US" sz="2200" dirty="0"/>
              <a:t>will get pregnant each year if they </a:t>
            </a:r>
            <a:r>
              <a:rPr lang="en-US" sz="2200" b="1" u="sng" dirty="0"/>
              <a:t>always</a:t>
            </a:r>
            <a:r>
              <a:rPr lang="en-US" sz="2200" dirty="0"/>
              <a:t> use the birth control shot as directed.</a:t>
            </a:r>
          </a:p>
          <a:p>
            <a:pPr>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5F7D3529-71BF-C442-BC15-B2222BE10E30}"/>
              </a:ext>
            </a:extLst>
          </p:cNvPr>
          <p:cNvSpPr>
            <a:spLocks noGrp="1"/>
          </p:cNvSpPr>
          <p:nvPr>
            <p:ph type="ftr" sz="quarter" idx="11"/>
          </p:nvPr>
        </p:nvSpPr>
        <p:spPr/>
        <p:txBody>
          <a:bodyPr/>
          <a:lstStyle/>
          <a:p>
            <a:r>
              <a:rPr lang="en-US" sz="1400" b="1" dirty="0"/>
              <a:t>WSU Campus Health Center | http://health.wayne.edu | 313-577-5041 | campushealth@wayne.edu</a:t>
            </a:r>
          </a:p>
        </p:txBody>
      </p:sp>
    </p:spTree>
    <p:extLst>
      <p:ext uri="{BB962C8B-B14F-4D97-AF65-F5344CB8AC3E}">
        <p14:creationId xmlns:p14="http://schemas.microsoft.com/office/powerpoint/2010/main" val="25840646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8179</TotalTime>
  <Words>3217</Words>
  <Application>Microsoft Office PowerPoint</Application>
  <PresentationFormat>Widescreen</PresentationFormat>
  <Paragraphs>343</Paragraphs>
  <Slides>36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Facet</vt:lpstr>
      <vt:lpstr>Safe Sex &amp; Contraception</vt:lpstr>
      <vt:lpstr>What are Intrauterine Devices? (IUDs)</vt:lpstr>
      <vt:lpstr>How do IUDs work?</vt:lpstr>
      <vt:lpstr>IUD </vt:lpstr>
      <vt:lpstr>What are Implants?</vt:lpstr>
      <vt:lpstr>How do Implants work?</vt:lpstr>
      <vt:lpstr>Implant</vt:lpstr>
      <vt:lpstr>What is the Depo Shot?</vt:lpstr>
      <vt:lpstr>How does the shot work?</vt:lpstr>
      <vt:lpstr>The Shot (Depo)</vt:lpstr>
      <vt:lpstr>What are Birth Control Pills?</vt:lpstr>
      <vt:lpstr>How do birth control pills work?</vt:lpstr>
      <vt:lpstr>Birth Control Pills (BCP)</vt:lpstr>
      <vt:lpstr>What are Vaginal Rings?</vt:lpstr>
      <vt:lpstr>How do Vaginal Rings work?</vt:lpstr>
      <vt:lpstr>Vaginal Ring (NuvaRing)</vt:lpstr>
      <vt:lpstr>What is the Patch?</vt:lpstr>
      <vt:lpstr>How does the patch work?</vt:lpstr>
      <vt:lpstr>The Patch</vt:lpstr>
      <vt:lpstr>What are Condoms?</vt:lpstr>
      <vt:lpstr>How do external condoms work?</vt:lpstr>
      <vt:lpstr>What is an internal condom?</vt:lpstr>
      <vt:lpstr>How do internal condoms work?</vt:lpstr>
      <vt:lpstr>What is a Dental Dam?</vt:lpstr>
      <vt:lpstr>How Do Dental Dams Work?</vt:lpstr>
      <vt:lpstr>Making a Dental Dam Out of an External Condom (use latex or polyurethane condoms ONLY)</vt:lpstr>
      <vt:lpstr>HPV Vaccine: Another Layer of Protection</vt:lpstr>
      <vt:lpstr>What is the Pull-Out Method? (Withdrawal)</vt:lpstr>
      <vt:lpstr>What is the Diaphragm and how does it work?</vt:lpstr>
      <vt:lpstr>The Diaphragm</vt:lpstr>
      <vt:lpstr>What is Emergency Contraception?</vt:lpstr>
      <vt:lpstr>Is Emergency Contraception (EC) an abortion pill?</vt:lpstr>
      <vt:lpstr>Some things to consider when choosing which method is right for you…</vt:lpstr>
      <vt:lpstr>PrEP: Safe and effective HIV prevention</vt:lpstr>
      <vt:lpstr>A Final Note: Anonymous Partners and “Hook Up Culture”</vt:lpstr>
      <vt:lpstr>Still Have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101</dc:title>
  <dc:creator>Danielle Butler</dc:creator>
  <cp:lastModifiedBy>Erika Blaskay, RN</cp:lastModifiedBy>
  <cp:revision>130</cp:revision>
  <dcterms:created xsi:type="dcterms:W3CDTF">2019-10-09T17:27:09Z</dcterms:created>
  <dcterms:modified xsi:type="dcterms:W3CDTF">2022-07-13T15:51:28Z</dcterms:modified>
</cp:coreProperties>
</file>