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8"/>
  </p:notesMasterIdLst>
  <p:sldIdLst>
    <p:sldId id="256" r:id="rId2"/>
    <p:sldId id="267" r:id="rId3"/>
    <p:sldId id="257" r:id="rId4"/>
    <p:sldId id="263" r:id="rId5"/>
    <p:sldId id="258" r:id="rId6"/>
    <p:sldId id="259" r:id="rId7"/>
    <p:sldId id="264" r:id="rId8"/>
    <p:sldId id="260" r:id="rId9"/>
    <p:sldId id="268" r:id="rId10"/>
    <p:sldId id="269" r:id="rId11"/>
    <p:sldId id="273" r:id="rId12"/>
    <p:sldId id="266" r:id="rId13"/>
    <p:sldId id="262" r:id="rId14"/>
    <p:sldId id="272" r:id="rId15"/>
    <p:sldId id="271"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27"/>
  </p:normalViewPr>
  <p:slideViewPr>
    <p:cSldViewPr snapToGrid="0" snapToObjects="1">
      <p:cViewPr varScale="1">
        <p:scale>
          <a:sx n="86" d="100"/>
          <a:sy n="86" d="100"/>
        </p:scale>
        <p:origin x="53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F5F2D-76EE-48CB-8E6B-F4DBF6FCF674}"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884CA-7A8D-4FE2-A6BA-9E7B25B5546D}" type="slidenum">
              <a:rPr lang="en-US" smtClean="0"/>
              <a:t>‹#›</a:t>
            </a:fld>
            <a:endParaRPr lang="en-US"/>
          </a:p>
        </p:txBody>
      </p:sp>
    </p:spTree>
    <p:extLst>
      <p:ext uri="{BB962C8B-B14F-4D97-AF65-F5344CB8AC3E}">
        <p14:creationId xmlns:p14="http://schemas.microsoft.com/office/powerpoint/2010/main" val="134111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audience for listening to presentation.  Offer contact information.</a:t>
            </a:r>
          </a:p>
        </p:txBody>
      </p:sp>
      <p:sp>
        <p:nvSpPr>
          <p:cNvPr id="4" name="Slide Number Placeholder 3"/>
          <p:cNvSpPr>
            <a:spLocks noGrp="1"/>
          </p:cNvSpPr>
          <p:nvPr>
            <p:ph type="sldNum" sz="quarter" idx="5"/>
          </p:nvPr>
        </p:nvSpPr>
        <p:spPr/>
        <p:txBody>
          <a:bodyPr/>
          <a:lstStyle/>
          <a:p>
            <a:fld id="{8D4F77CC-2BED-44A5-9D33-E65D9CC1CA61}" type="slidenum">
              <a:rPr lang="en-US" smtClean="0"/>
              <a:t>15</a:t>
            </a:fld>
            <a:endParaRPr lang="en-US"/>
          </a:p>
        </p:txBody>
      </p:sp>
    </p:spTree>
    <p:extLst>
      <p:ext uri="{BB962C8B-B14F-4D97-AF65-F5344CB8AC3E}">
        <p14:creationId xmlns:p14="http://schemas.microsoft.com/office/powerpoint/2010/main" val="148805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316183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20378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8150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136697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87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3062141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402388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300866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151828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9BFC1-BDAC-AE43-858A-913C83F76A3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234104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9BFC1-BDAC-AE43-858A-913C83F76A3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82935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9BFC1-BDAC-AE43-858A-913C83F76A3E}"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44627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9BFC1-BDAC-AE43-858A-913C83F76A3E}"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318975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9BFC1-BDAC-AE43-858A-913C83F76A3E}"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198892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9BFC1-BDAC-AE43-858A-913C83F76A3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326738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19BFC1-BDAC-AE43-858A-913C83F76A3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3EB28-F4A1-2749-9B42-11E695E4FC49}" type="slidenum">
              <a:rPr lang="en-US" smtClean="0"/>
              <a:t>‹#›</a:t>
            </a:fld>
            <a:endParaRPr lang="en-US"/>
          </a:p>
        </p:txBody>
      </p:sp>
    </p:spTree>
    <p:extLst>
      <p:ext uri="{BB962C8B-B14F-4D97-AF65-F5344CB8AC3E}">
        <p14:creationId xmlns:p14="http://schemas.microsoft.com/office/powerpoint/2010/main" val="202132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19BFC1-BDAC-AE43-858A-913C83F76A3E}" type="datetimeFigureOut">
              <a:rPr lang="en-US" smtClean="0"/>
              <a:t>5/4/2020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73EB28-F4A1-2749-9B42-11E695E4FC49}" type="slidenum">
              <a:rPr lang="en-US" smtClean="0"/>
              <a:t>‹#›</a:t>
            </a:fld>
            <a:endParaRPr lang="en-US"/>
          </a:p>
        </p:txBody>
      </p:sp>
    </p:spTree>
    <p:extLst>
      <p:ext uri="{BB962C8B-B14F-4D97-AF65-F5344CB8AC3E}">
        <p14:creationId xmlns:p14="http://schemas.microsoft.com/office/powerpoint/2010/main" val="39354265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oveisrespect.org/wp-content/uploads/2017/07/HR-Quiz-final.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ain.org/cdctrain/" TargetMode="External"/><Relationship Id="rId2" Type="http://schemas.openxmlformats.org/officeDocument/2006/relationships/hyperlink" Target="http://loveisrespect.org/" TargetMode="External"/><Relationship Id="rId1" Type="http://schemas.openxmlformats.org/officeDocument/2006/relationships/slideLayout" Target="../slideLayouts/slideLayout2.xml"/><Relationship Id="rId4" Type="http://schemas.openxmlformats.org/officeDocument/2006/relationships/hyperlink" Target="https://www.cdc.gov/violenceprevention/pdf/ipv-technicalpackages.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uicideprevention.wayne.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tif"/><Relationship Id="rId3" Type="http://schemas.openxmlformats.org/officeDocument/2006/relationships/hyperlink" Target="mailto:campushealth@wayne.edu" TargetMode="External"/><Relationship Id="rId7" Type="http://schemas.openxmlformats.org/officeDocument/2006/relationships/hyperlink" Target="https://www.instagram.com/campushealthcent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acebook.com/CampusHealthCenter" TargetMode="External"/><Relationship Id="rId5" Type="http://schemas.openxmlformats.org/officeDocument/2006/relationships/hyperlink" Target="https://twitter.com/WSUCampusHealth" TargetMode="External"/><Relationship Id="rId4" Type="http://schemas.openxmlformats.org/officeDocument/2006/relationships/hyperlink" Target="https://health.wayne.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sychologytoday.com/us/blog/happiness-is-state-mind/202004/intimate-partner-violence-and-child-abuse-during-covid-19" TargetMode="External"/><Relationship Id="rId2" Type="http://schemas.openxmlformats.org/officeDocument/2006/relationships/hyperlink" Target="https://health.wayne.edu/" TargetMode="External"/><Relationship Id="rId1" Type="http://schemas.openxmlformats.org/officeDocument/2006/relationships/slideLayout" Target="../slideLayouts/slideLayout2.xml"/><Relationship Id="rId4" Type="http://schemas.openxmlformats.org/officeDocument/2006/relationships/hyperlink" Target="https://www.loveisrespec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oveisrespect.org/healthy-relationshi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veisrespect.org/content/building-trust-after-cheating/" TargetMode="External"/><Relationship Id="rId2" Type="http://schemas.openxmlformats.org/officeDocument/2006/relationships/hyperlink" Target="https://www.loveisrespect.org/healthy-relationships/sex-and-healthy-relationshi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599E-591A-D840-954D-2FAF3A41FC28}"/>
              </a:ext>
            </a:extLst>
          </p:cNvPr>
          <p:cNvSpPr>
            <a:spLocks noGrp="1"/>
          </p:cNvSpPr>
          <p:nvPr>
            <p:ph type="ctrTitle"/>
          </p:nvPr>
        </p:nvSpPr>
        <p:spPr>
          <a:xfrm>
            <a:off x="1507067" y="2003631"/>
            <a:ext cx="7766936" cy="1646302"/>
          </a:xfrm>
        </p:spPr>
        <p:txBody>
          <a:bodyPr/>
          <a:lstStyle/>
          <a:p>
            <a:r>
              <a:rPr lang="en-US" dirty="0"/>
              <a:t>Relationship Health</a:t>
            </a:r>
          </a:p>
        </p:txBody>
      </p:sp>
      <p:sp>
        <p:nvSpPr>
          <p:cNvPr id="3" name="Subtitle 2">
            <a:extLst>
              <a:ext uri="{FF2B5EF4-FFF2-40B4-BE49-F238E27FC236}">
                <a16:creationId xmlns:a16="http://schemas.microsoft.com/office/drawing/2014/main" id="{EFAA7B43-D63C-934F-8AF3-DE76405FAA12}"/>
              </a:ext>
            </a:extLst>
          </p:cNvPr>
          <p:cNvSpPr>
            <a:spLocks noGrp="1"/>
          </p:cNvSpPr>
          <p:nvPr>
            <p:ph type="subTitle" idx="1"/>
          </p:nvPr>
        </p:nvSpPr>
        <p:spPr/>
        <p:txBody>
          <a:bodyPr/>
          <a:lstStyle/>
          <a:p>
            <a:r>
              <a:rPr lang="en-US" dirty="0"/>
              <a:t>Anthony Talocco</a:t>
            </a:r>
          </a:p>
        </p:txBody>
      </p:sp>
      <p:pic>
        <p:nvPicPr>
          <p:cNvPr id="4" name="Picture 3" descr="A close up of a sign&#10;&#10;Description automatically generated">
            <a:extLst>
              <a:ext uri="{FF2B5EF4-FFF2-40B4-BE49-F238E27FC236}">
                <a16:creationId xmlns:a16="http://schemas.microsoft.com/office/drawing/2014/main" id="{355874D1-E45C-CE4F-821C-4B50A8ACD145}"/>
              </a:ext>
            </a:extLst>
          </p:cNvPr>
          <p:cNvPicPr>
            <a:picLocks noChangeAspect="1"/>
          </p:cNvPicPr>
          <p:nvPr/>
        </p:nvPicPr>
        <p:blipFill>
          <a:blip r:embed="rId2"/>
          <a:stretch>
            <a:fillRect/>
          </a:stretch>
        </p:blipFill>
        <p:spPr>
          <a:xfrm>
            <a:off x="761624" y="0"/>
            <a:ext cx="3227879" cy="1602732"/>
          </a:xfrm>
          <a:prstGeom prst="rect">
            <a:avLst/>
          </a:prstGeom>
        </p:spPr>
      </p:pic>
      <p:sp>
        <p:nvSpPr>
          <p:cNvPr id="5" name="Rectangle 4">
            <a:extLst>
              <a:ext uri="{FF2B5EF4-FFF2-40B4-BE49-F238E27FC236}">
                <a16:creationId xmlns:a16="http://schemas.microsoft.com/office/drawing/2014/main" id="{4ABE2647-C401-7249-A5E1-57F663CBB2E7}"/>
              </a:ext>
            </a:extLst>
          </p:cNvPr>
          <p:cNvSpPr/>
          <p:nvPr/>
        </p:nvSpPr>
        <p:spPr>
          <a:xfrm>
            <a:off x="761624" y="5871895"/>
            <a:ext cx="6096000" cy="461665"/>
          </a:xfrm>
          <a:prstGeom prst="rect">
            <a:avLst/>
          </a:prstGeom>
        </p:spPr>
        <p:txBody>
          <a:bodyPr>
            <a:spAutoFit/>
          </a:bodyPr>
          <a:lstStyle/>
          <a:p>
            <a:r>
              <a:rPr lang="en-US" sz="1200" b="1" dirty="0">
                <a:solidFill>
                  <a:schemeClr val="bg1">
                    <a:lumMod val="50000"/>
                  </a:schemeClr>
                </a:solidFill>
              </a:rPr>
              <a:t>WSU Campus Health Center | http://</a:t>
            </a:r>
            <a:r>
              <a:rPr lang="en-US" sz="1200" b="1" dirty="0" err="1">
                <a:solidFill>
                  <a:schemeClr val="bg1">
                    <a:lumMod val="50000"/>
                  </a:schemeClr>
                </a:solidFill>
              </a:rPr>
              <a:t>health.wayne.edu</a:t>
            </a:r>
            <a:r>
              <a:rPr lang="en-US" sz="1200" b="1" dirty="0">
                <a:solidFill>
                  <a:schemeClr val="bg1">
                    <a:lumMod val="50000"/>
                  </a:schemeClr>
                </a:solidFill>
              </a:rPr>
              <a:t> | 313-577-5041 | </a:t>
            </a:r>
            <a:r>
              <a:rPr lang="en-US" sz="1200" b="1" dirty="0" err="1">
                <a:solidFill>
                  <a:schemeClr val="bg1">
                    <a:lumMod val="50000"/>
                  </a:schemeClr>
                </a:solidFill>
              </a:rPr>
              <a:t>campushealth@wayne.edu</a:t>
            </a:r>
            <a:endParaRPr lang="en-US" sz="1200" b="1" dirty="0">
              <a:solidFill>
                <a:schemeClr val="bg1">
                  <a:lumMod val="50000"/>
                </a:schemeClr>
              </a:solidFill>
            </a:endParaRPr>
          </a:p>
        </p:txBody>
      </p:sp>
    </p:spTree>
    <p:extLst>
      <p:ext uri="{BB962C8B-B14F-4D97-AF65-F5344CB8AC3E}">
        <p14:creationId xmlns:p14="http://schemas.microsoft.com/office/powerpoint/2010/main" val="361442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E3A9-1AAF-B84A-B364-02415EFE90B6}"/>
              </a:ext>
            </a:extLst>
          </p:cNvPr>
          <p:cNvSpPr>
            <a:spLocks noGrp="1"/>
          </p:cNvSpPr>
          <p:nvPr>
            <p:ph type="title"/>
          </p:nvPr>
        </p:nvSpPr>
        <p:spPr/>
        <p:txBody>
          <a:bodyPr/>
          <a:lstStyle/>
          <a:p>
            <a:r>
              <a:rPr lang="en-US" dirty="0"/>
              <a:t>Are You In a Healthy Relationship? (quiz)</a:t>
            </a:r>
          </a:p>
        </p:txBody>
      </p:sp>
      <p:sp>
        <p:nvSpPr>
          <p:cNvPr id="3" name="Content Placeholder 2">
            <a:extLst>
              <a:ext uri="{FF2B5EF4-FFF2-40B4-BE49-F238E27FC236}">
                <a16:creationId xmlns:a16="http://schemas.microsoft.com/office/drawing/2014/main" id="{61F0B259-3AFB-9547-9A6D-86060788E03E}"/>
              </a:ext>
            </a:extLst>
          </p:cNvPr>
          <p:cNvSpPr>
            <a:spLocks noGrp="1"/>
          </p:cNvSpPr>
          <p:nvPr>
            <p:ph idx="1"/>
          </p:nvPr>
        </p:nvSpPr>
        <p:spPr/>
        <p:txBody>
          <a:bodyPr/>
          <a:lstStyle/>
          <a:p>
            <a:r>
              <a:rPr lang="en-US" dirty="0">
                <a:hlinkClick r:id="rId2"/>
              </a:rPr>
              <a:t>https://www.loveisrespect.org/wp-content/uploads/2017/07/HR-Quiz-final.pdf</a:t>
            </a:r>
            <a:r>
              <a:rPr lang="en-US" dirty="0"/>
              <a:t> </a:t>
            </a:r>
          </a:p>
          <a:p>
            <a:endParaRPr lang="en-US" dirty="0"/>
          </a:p>
        </p:txBody>
      </p:sp>
      <p:pic>
        <p:nvPicPr>
          <p:cNvPr id="7" name="Picture 6">
            <a:extLst>
              <a:ext uri="{FF2B5EF4-FFF2-40B4-BE49-F238E27FC236}">
                <a16:creationId xmlns:a16="http://schemas.microsoft.com/office/drawing/2014/main" id="{EC7F94A3-BFD4-114E-8983-09D23B4B6B3B}"/>
              </a:ext>
            </a:extLst>
          </p:cNvPr>
          <p:cNvPicPr>
            <a:picLocks noChangeAspect="1"/>
          </p:cNvPicPr>
          <p:nvPr/>
        </p:nvPicPr>
        <p:blipFill>
          <a:blip r:embed="rId3"/>
          <a:stretch>
            <a:fillRect/>
          </a:stretch>
        </p:blipFill>
        <p:spPr>
          <a:xfrm>
            <a:off x="445770" y="1161457"/>
            <a:ext cx="8355330" cy="5576486"/>
          </a:xfrm>
          <a:prstGeom prst="rect">
            <a:avLst/>
          </a:prstGeom>
        </p:spPr>
      </p:pic>
      <p:pic>
        <p:nvPicPr>
          <p:cNvPr id="9" name="Picture 8">
            <a:extLst>
              <a:ext uri="{FF2B5EF4-FFF2-40B4-BE49-F238E27FC236}">
                <a16:creationId xmlns:a16="http://schemas.microsoft.com/office/drawing/2014/main" id="{741FB6F2-F35F-0644-A83C-8551F8813D9A}"/>
              </a:ext>
            </a:extLst>
          </p:cNvPr>
          <p:cNvPicPr>
            <a:picLocks noChangeAspect="1"/>
          </p:cNvPicPr>
          <p:nvPr/>
        </p:nvPicPr>
        <p:blipFill>
          <a:blip r:embed="rId4"/>
          <a:stretch>
            <a:fillRect/>
          </a:stretch>
        </p:blipFill>
        <p:spPr>
          <a:xfrm>
            <a:off x="5896610" y="1930400"/>
            <a:ext cx="5016500" cy="2019300"/>
          </a:xfrm>
          <a:prstGeom prst="rect">
            <a:avLst/>
          </a:prstGeom>
        </p:spPr>
      </p:pic>
    </p:spTree>
    <p:extLst>
      <p:ext uri="{BB962C8B-B14F-4D97-AF65-F5344CB8AC3E}">
        <p14:creationId xmlns:p14="http://schemas.microsoft.com/office/powerpoint/2010/main" val="365910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7BAB-A538-4236-99B5-D424E0FE326E}"/>
              </a:ext>
            </a:extLst>
          </p:cNvPr>
          <p:cNvSpPr>
            <a:spLocks noGrp="1"/>
          </p:cNvSpPr>
          <p:nvPr>
            <p:ph type="title"/>
          </p:nvPr>
        </p:nvSpPr>
        <p:spPr/>
        <p:txBody>
          <a:bodyPr/>
          <a:lstStyle/>
          <a:p>
            <a:r>
              <a:rPr lang="en-US" dirty="0"/>
              <a:t>Don’t Shelter-in-Place with an Abusive Partner!</a:t>
            </a:r>
          </a:p>
        </p:txBody>
      </p:sp>
      <p:sp>
        <p:nvSpPr>
          <p:cNvPr id="3" name="Content Placeholder 2">
            <a:extLst>
              <a:ext uri="{FF2B5EF4-FFF2-40B4-BE49-F238E27FC236}">
                <a16:creationId xmlns:a16="http://schemas.microsoft.com/office/drawing/2014/main" id="{96D9A953-BA3A-49A7-A713-156D9B6367F4}"/>
              </a:ext>
            </a:extLst>
          </p:cNvPr>
          <p:cNvSpPr>
            <a:spLocks noGrp="1"/>
          </p:cNvSpPr>
          <p:nvPr>
            <p:ph idx="1"/>
          </p:nvPr>
        </p:nvSpPr>
        <p:spPr/>
        <p:txBody>
          <a:bodyPr>
            <a:normAutofit lnSpcReduction="10000"/>
          </a:bodyPr>
          <a:lstStyle/>
          <a:p>
            <a:r>
              <a:rPr lang="en-US" dirty="0"/>
              <a:t>Shelters are considered “essential businesses” and are still open. Many offer virtual visits or phone consultations.</a:t>
            </a:r>
          </a:p>
          <a:p>
            <a:r>
              <a:rPr lang="en-US" dirty="0"/>
              <a:t>Develop a safety plan:</a:t>
            </a:r>
          </a:p>
          <a:p>
            <a:pPr lvl="1"/>
            <a:r>
              <a:rPr lang="en-US" dirty="0"/>
              <a:t>PRIORITY: have a list of local shelters and find out their walk-in policies.</a:t>
            </a:r>
          </a:p>
          <a:p>
            <a:pPr lvl="1"/>
            <a:r>
              <a:rPr lang="en-US" dirty="0"/>
              <a:t>Have a trusted friend or family member on call who you can quarantine with.</a:t>
            </a:r>
          </a:p>
          <a:p>
            <a:pPr lvl="1"/>
            <a:r>
              <a:rPr lang="en-US" dirty="0"/>
              <a:t>Communicate with friends or family daily for support.</a:t>
            </a:r>
          </a:p>
          <a:p>
            <a:pPr lvl="1"/>
            <a:r>
              <a:rPr lang="en-US" dirty="0"/>
              <a:t>Have a code word in place so friends or family know if you’re in danger and need to get out NOW.</a:t>
            </a:r>
          </a:p>
          <a:p>
            <a:pPr lvl="1"/>
            <a:r>
              <a:rPr lang="en-US" dirty="0"/>
              <a:t>Have a safe space ready in your house you can escape to if an argument breaks out.</a:t>
            </a:r>
          </a:p>
          <a:p>
            <a:pPr lvl="1"/>
            <a:r>
              <a:rPr lang="en-US" dirty="0"/>
              <a:t>Always keep your cell phone on you to call friends/family, or 911.</a:t>
            </a:r>
          </a:p>
          <a:p>
            <a:pPr lvl="1"/>
            <a:r>
              <a:rPr lang="en-US" dirty="0"/>
              <a:t>Call 911 in an emergency.</a:t>
            </a:r>
          </a:p>
        </p:txBody>
      </p:sp>
    </p:spTree>
    <p:extLst>
      <p:ext uri="{BB962C8B-B14F-4D97-AF65-F5344CB8AC3E}">
        <p14:creationId xmlns:p14="http://schemas.microsoft.com/office/powerpoint/2010/main" val="312950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7340-9888-A24D-8CE9-A738E9B9FA61}"/>
              </a:ext>
            </a:extLst>
          </p:cNvPr>
          <p:cNvSpPr>
            <a:spLocks noGrp="1"/>
          </p:cNvSpPr>
          <p:nvPr>
            <p:ph type="title"/>
          </p:nvPr>
        </p:nvSpPr>
        <p:spPr/>
        <p:txBody>
          <a:bodyPr/>
          <a:lstStyle/>
          <a:p>
            <a:r>
              <a:rPr lang="en-US" dirty="0"/>
              <a:t>Wayne State University - CAPS</a:t>
            </a:r>
          </a:p>
        </p:txBody>
      </p:sp>
      <p:sp>
        <p:nvSpPr>
          <p:cNvPr id="3" name="Content Placeholder 2">
            <a:extLst>
              <a:ext uri="{FF2B5EF4-FFF2-40B4-BE49-F238E27FC236}">
                <a16:creationId xmlns:a16="http://schemas.microsoft.com/office/drawing/2014/main" id="{27F79095-9A85-C446-9EAE-158ACE790BE9}"/>
              </a:ext>
            </a:extLst>
          </p:cNvPr>
          <p:cNvSpPr>
            <a:spLocks noGrp="1"/>
          </p:cNvSpPr>
          <p:nvPr>
            <p:ph idx="1"/>
          </p:nvPr>
        </p:nvSpPr>
        <p:spPr>
          <a:xfrm>
            <a:off x="297180" y="1441450"/>
            <a:ext cx="11894820" cy="5290820"/>
          </a:xfrm>
        </p:spPr>
        <p:txBody>
          <a:bodyPr>
            <a:normAutofit fontScale="92500" lnSpcReduction="10000"/>
          </a:bodyPr>
          <a:lstStyle/>
          <a:p>
            <a:r>
              <a:rPr lang="en-US" sz="2400" b="1" dirty="0"/>
              <a:t>Counseling &amp; Psychological Services (CAPS) </a:t>
            </a:r>
          </a:p>
          <a:p>
            <a:pPr marL="0" indent="0">
              <a:buNone/>
            </a:pPr>
            <a:r>
              <a:rPr lang="en-US" sz="2400" b="1" dirty="0"/>
              <a:t>	</a:t>
            </a:r>
            <a:r>
              <a:rPr lang="en-US" sz="2400" dirty="0"/>
              <a:t>Monday - Friday 8:30 AM to 5:00 PM</a:t>
            </a:r>
            <a:br>
              <a:rPr lang="en-US" sz="2400" dirty="0"/>
            </a:br>
            <a:r>
              <a:rPr lang="en-US" sz="2400" dirty="0"/>
              <a:t>	Room 552 Student Center Building</a:t>
            </a:r>
          </a:p>
          <a:p>
            <a:pPr marL="0" indent="0">
              <a:buNone/>
            </a:pPr>
            <a:r>
              <a:rPr lang="en-US" sz="2400" dirty="0"/>
              <a:t>Provides counseling to help you build and reach your goals for psychological health and academic success</a:t>
            </a:r>
          </a:p>
          <a:p>
            <a:r>
              <a:rPr lang="en-US" sz="2400" dirty="0"/>
              <a:t>Free and confidential </a:t>
            </a:r>
          </a:p>
          <a:p>
            <a:r>
              <a:rPr lang="en-US" sz="2400" dirty="0"/>
              <a:t>You can walk in to complete a short screening assessment to see which of our services best meets your needs</a:t>
            </a:r>
          </a:p>
          <a:p>
            <a:r>
              <a:rPr lang="en-US" sz="2400" dirty="0"/>
              <a:t>Counseling services to registered Wayne State students</a:t>
            </a:r>
          </a:p>
          <a:p>
            <a:pPr lvl="1">
              <a:buFont typeface="Wingdings" pitchFamily="2" charset="2"/>
              <a:buChar char="q"/>
            </a:pPr>
            <a:r>
              <a:rPr lang="en-US" sz="2000" dirty="0"/>
              <a:t>Therapy groups, support groups, and educational groups</a:t>
            </a:r>
          </a:p>
          <a:p>
            <a:pPr lvl="1">
              <a:buFont typeface="Wingdings" pitchFamily="2" charset="2"/>
              <a:buChar char="q"/>
            </a:pPr>
            <a:r>
              <a:rPr lang="en-US" sz="2000" dirty="0"/>
              <a:t>Outreach services and events</a:t>
            </a:r>
          </a:p>
          <a:p>
            <a:pPr lvl="1">
              <a:buFont typeface="Wingdings" pitchFamily="2" charset="2"/>
              <a:buChar char="q"/>
            </a:pPr>
            <a:r>
              <a:rPr lang="en-US" sz="2000" dirty="0"/>
              <a:t>Workshops/educational activities </a:t>
            </a:r>
          </a:p>
          <a:p>
            <a:pPr lvl="1">
              <a:buFont typeface="Wingdings" pitchFamily="2" charset="2"/>
              <a:buChar char="q"/>
            </a:pPr>
            <a:r>
              <a:rPr lang="en-US" sz="2000" dirty="0"/>
              <a:t>Crisis intervention for students, faculty, and the university community</a:t>
            </a:r>
            <a:br>
              <a:rPr lang="en-US" dirty="0"/>
            </a:b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26678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A0B7-A70C-3A46-AF34-4A0DD87152EA}"/>
              </a:ext>
            </a:extLst>
          </p:cNvPr>
          <p:cNvSpPr>
            <a:spLocks noGrp="1"/>
          </p:cNvSpPr>
          <p:nvPr>
            <p:ph type="title"/>
          </p:nvPr>
        </p:nvSpPr>
        <p:spPr/>
        <p:txBody>
          <a:bodyPr/>
          <a:lstStyle/>
          <a:p>
            <a:r>
              <a:rPr lang="en-US" dirty="0"/>
              <a:t>Resources You Can Access Anywhere!</a:t>
            </a:r>
          </a:p>
        </p:txBody>
      </p:sp>
      <p:sp>
        <p:nvSpPr>
          <p:cNvPr id="3" name="Content Placeholder 2">
            <a:extLst>
              <a:ext uri="{FF2B5EF4-FFF2-40B4-BE49-F238E27FC236}">
                <a16:creationId xmlns:a16="http://schemas.microsoft.com/office/drawing/2014/main" id="{204FB3F8-3238-9C49-98AB-CF9166A4FF62}"/>
              </a:ext>
            </a:extLst>
          </p:cNvPr>
          <p:cNvSpPr>
            <a:spLocks noGrp="1"/>
          </p:cNvSpPr>
          <p:nvPr>
            <p:ph idx="1"/>
          </p:nvPr>
        </p:nvSpPr>
        <p:spPr>
          <a:xfrm>
            <a:off x="338666" y="1270000"/>
            <a:ext cx="9959764" cy="5393690"/>
          </a:xfrm>
        </p:spPr>
        <p:txBody>
          <a:bodyPr>
            <a:normAutofit lnSpcReduction="10000"/>
          </a:bodyPr>
          <a:lstStyle/>
          <a:p>
            <a:r>
              <a:rPr lang="en-US" sz="2400" dirty="0"/>
              <a:t>The National Domestic Violence Hotline</a:t>
            </a:r>
          </a:p>
          <a:p>
            <a:pPr marL="0" indent="0">
              <a:buNone/>
            </a:pPr>
            <a:r>
              <a:rPr lang="en-US" sz="2400" dirty="0"/>
              <a:t>	800-799-7233</a:t>
            </a:r>
          </a:p>
          <a:p>
            <a:r>
              <a:rPr lang="en-US" sz="2400" b="1" dirty="0" err="1"/>
              <a:t>Loveisrespect</a:t>
            </a:r>
            <a:endParaRPr lang="en-US" sz="2400" b="1" dirty="0"/>
          </a:p>
          <a:p>
            <a:pPr marL="0" indent="0">
              <a:buNone/>
            </a:pPr>
            <a:r>
              <a:rPr lang="en-US" sz="2400" dirty="0"/>
              <a:t>	1-866-331-9474     </a:t>
            </a:r>
            <a:br>
              <a:rPr lang="en-US" sz="2400" dirty="0"/>
            </a:br>
            <a:r>
              <a:rPr lang="en-US" sz="2400" dirty="0"/>
              <a:t>	Online chat at: </a:t>
            </a:r>
            <a:r>
              <a:rPr lang="en-US" sz="2400" dirty="0">
                <a:hlinkClick r:id="rId2"/>
              </a:rPr>
              <a:t>loveisrespect.org</a:t>
            </a:r>
            <a:r>
              <a:rPr lang="en-US" sz="2400" dirty="0"/>
              <a:t>    </a:t>
            </a:r>
            <a:br>
              <a:rPr lang="en-US" sz="2400" dirty="0"/>
            </a:br>
            <a:r>
              <a:rPr lang="en-US" sz="2400" dirty="0"/>
              <a:t>	Text: </a:t>
            </a:r>
            <a:r>
              <a:rPr lang="en-US" sz="2400" dirty="0" err="1"/>
              <a:t>loveis</a:t>
            </a:r>
            <a:r>
              <a:rPr lang="en-US" sz="2400" dirty="0"/>
              <a:t> to 22522 </a:t>
            </a:r>
          </a:p>
          <a:p>
            <a:pPr lvl="1"/>
            <a:r>
              <a:rPr lang="en-US" sz="2000" dirty="0"/>
              <a:t>Highly-trained advocates offer support, information, and advocacy to young people who have questions or concerns about their dating relationships. </a:t>
            </a:r>
          </a:p>
          <a:p>
            <a:pPr marL="457200" lvl="1" indent="0">
              <a:buNone/>
            </a:pPr>
            <a:endParaRPr lang="en-US" sz="2000" dirty="0"/>
          </a:p>
          <a:p>
            <a:pPr marL="0" indent="0">
              <a:buNone/>
            </a:pPr>
            <a:r>
              <a:rPr lang="en-US" sz="2400" dirty="0"/>
              <a:t>CDC Train Program and Violence Prevention</a:t>
            </a:r>
          </a:p>
          <a:p>
            <a:r>
              <a:rPr lang="en-US" sz="2400" dirty="0">
                <a:hlinkClick r:id="rId3"/>
              </a:rPr>
              <a:t>https://www.train.org/cdctrain/</a:t>
            </a:r>
            <a:endParaRPr lang="en-US" sz="2400" dirty="0"/>
          </a:p>
          <a:p>
            <a:r>
              <a:rPr lang="en-US" sz="2400" dirty="0">
                <a:hlinkClick r:id="rId4"/>
              </a:rPr>
              <a:t>https://www.cdc.gov/violenceprevention/pdf/ipv-technicalpackages.pdf</a:t>
            </a:r>
            <a:r>
              <a:rPr lang="en-US" sz="2400" dirty="0"/>
              <a:t> </a:t>
            </a:r>
          </a:p>
          <a:p>
            <a:pPr marL="0" indent="0">
              <a:buNone/>
            </a:pPr>
            <a:endParaRPr lang="en-US" dirty="0"/>
          </a:p>
        </p:txBody>
      </p:sp>
    </p:spTree>
    <p:extLst>
      <p:ext uri="{BB962C8B-B14F-4D97-AF65-F5344CB8AC3E}">
        <p14:creationId xmlns:p14="http://schemas.microsoft.com/office/powerpoint/2010/main" val="297411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84E2-418B-499B-8CDA-CB81B55A59C0}"/>
              </a:ext>
            </a:extLst>
          </p:cNvPr>
          <p:cNvSpPr>
            <a:spLocks noGrp="1"/>
          </p:cNvSpPr>
          <p:nvPr>
            <p:ph type="title"/>
          </p:nvPr>
        </p:nvSpPr>
        <p:spPr/>
        <p:txBody>
          <a:bodyPr/>
          <a:lstStyle/>
          <a:p>
            <a:r>
              <a:rPr lang="en-US" dirty="0"/>
              <a:t>Free Mental Health Resources for WSU Students and Community</a:t>
            </a:r>
          </a:p>
        </p:txBody>
      </p:sp>
      <p:sp>
        <p:nvSpPr>
          <p:cNvPr id="3" name="Content Placeholder 2">
            <a:extLst>
              <a:ext uri="{FF2B5EF4-FFF2-40B4-BE49-F238E27FC236}">
                <a16:creationId xmlns:a16="http://schemas.microsoft.com/office/drawing/2014/main" id="{0DFDFCF8-F844-4D32-B183-E6BC1ED7ACD7}"/>
              </a:ext>
            </a:extLst>
          </p:cNvPr>
          <p:cNvSpPr>
            <a:spLocks noGrp="1"/>
          </p:cNvSpPr>
          <p:nvPr>
            <p:ph idx="1"/>
          </p:nvPr>
        </p:nvSpPr>
        <p:spPr>
          <a:xfrm>
            <a:off x="677334" y="1930400"/>
            <a:ext cx="8596668" cy="4814957"/>
          </a:xfrm>
        </p:spPr>
        <p:txBody>
          <a:bodyPr>
            <a:normAutofit fontScale="92500" lnSpcReduction="20000"/>
          </a:bodyPr>
          <a:lstStyle/>
          <a:p>
            <a:r>
              <a:rPr lang="en-US" b="1" dirty="0"/>
              <a:t>WSU Counseling and Psychological Services (CAPS)</a:t>
            </a:r>
          </a:p>
          <a:p>
            <a:pPr lvl="1"/>
            <a:r>
              <a:rPr lang="en-US" dirty="0"/>
              <a:t>Free remote individual counseling services for students</a:t>
            </a:r>
          </a:p>
          <a:p>
            <a:pPr lvl="1"/>
            <a:r>
              <a:rPr lang="en-US" dirty="0"/>
              <a:t>Call CAPS anytime between 9am and 4pm Mon-Fri to start the consultation process</a:t>
            </a:r>
          </a:p>
          <a:p>
            <a:pPr lvl="1"/>
            <a:r>
              <a:rPr lang="en-US" dirty="0"/>
              <a:t>313-577-3398</a:t>
            </a:r>
          </a:p>
          <a:p>
            <a:pPr lvl="1"/>
            <a:r>
              <a:rPr lang="en-US" dirty="0"/>
              <a:t>Visit caps.wayne.edu to learn about our remote counseling services</a:t>
            </a:r>
          </a:p>
          <a:p>
            <a:pPr lvl="1"/>
            <a:r>
              <a:rPr lang="en-US" dirty="0"/>
              <a:t>313-577-9982 for After Hours (after 5pm and weekends)</a:t>
            </a:r>
          </a:p>
          <a:p>
            <a:r>
              <a:rPr lang="en-US" b="1" dirty="0"/>
              <a:t>WSU College of Education Counseling and Testing Center </a:t>
            </a:r>
          </a:p>
          <a:p>
            <a:pPr lvl="1"/>
            <a:r>
              <a:rPr lang="en-US" dirty="0"/>
              <a:t>Free remote individual counseling for community</a:t>
            </a:r>
          </a:p>
          <a:p>
            <a:pPr lvl="1"/>
            <a:r>
              <a:rPr lang="en-US" dirty="0"/>
              <a:t>Call to schedule your appointment (no initial consultation needed)</a:t>
            </a:r>
          </a:p>
          <a:p>
            <a:pPr lvl="1"/>
            <a:r>
              <a:rPr lang="en-US" dirty="0"/>
              <a:t>313-577-1681</a:t>
            </a:r>
          </a:p>
          <a:p>
            <a:pPr lvl="1"/>
            <a:r>
              <a:rPr lang="en-US" dirty="0"/>
              <a:t>Office </a:t>
            </a:r>
            <a:r>
              <a:rPr lang="en-US" dirty="0" err="1"/>
              <a:t>hrs</a:t>
            </a:r>
            <a:r>
              <a:rPr lang="en-US" dirty="0"/>
              <a:t>: Mon-</a:t>
            </a:r>
            <a:r>
              <a:rPr lang="en-US" dirty="0" err="1"/>
              <a:t>Thur</a:t>
            </a:r>
            <a:r>
              <a:rPr lang="en-US" dirty="0"/>
              <a:t> 2pm-7pm</a:t>
            </a:r>
          </a:p>
          <a:p>
            <a:r>
              <a:rPr lang="en-US" b="1" dirty="0"/>
              <a:t>WSU Suicide Prevention Initiative</a:t>
            </a:r>
          </a:p>
          <a:p>
            <a:pPr lvl="1"/>
            <a:r>
              <a:rPr lang="en-US" dirty="0"/>
              <a:t>Free virtual training and outreach services about suicide prevention and mental health</a:t>
            </a:r>
          </a:p>
          <a:p>
            <a:pPr lvl="1"/>
            <a:r>
              <a:rPr lang="en-US" dirty="0"/>
              <a:t>Visit </a:t>
            </a:r>
            <a:r>
              <a:rPr lang="en-US" dirty="0">
                <a:hlinkClick r:id="rId2"/>
              </a:rPr>
              <a:t>www.suicideprevention.wayne.edu</a:t>
            </a:r>
            <a:r>
              <a:rPr lang="en-US" dirty="0"/>
              <a:t> to access free online training</a:t>
            </a:r>
          </a:p>
          <a:p>
            <a:pPr lvl="1"/>
            <a:r>
              <a:rPr lang="en-US" dirty="0"/>
              <a:t>Mental Health First Aid Training online to be available soon </a:t>
            </a:r>
          </a:p>
          <a:p>
            <a:pPr lvl="1"/>
            <a:endParaRPr lang="en-US" dirty="0"/>
          </a:p>
        </p:txBody>
      </p:sp>
    </p:spTree>
    <p:extLst>
      <p:ext uri="{BB962C8B-B14F-4D97-AF65-F5344CB8AC3E}">
        <p14:creationId xmlns:p14="http://schemas.microsoft.com/office/powerpoint/2010/main" val="2047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B8B7-8732-40AF-9BDA-1BF67C42483B}"/>
              </a:ext>
            </a:extLst>
          </p:cNvPr>
          <p:cNvSpPr>
            <a:spLocks noGrp="1"/>
          </p:cNvSpPr>
          <p:nvPr>
            <p:ph type="title"/>
          </p:nvPr>
        </p:nvSpPr>
        <p:spPr/>
        <p:txBody>
          <a:bodyPr/>
          <a:lstStyle/>
          <a:p>
            <a:pPr algn="ctr"/>
            <a:r>
              <a:rPr lang="en-US" dirty="0"/>
              <a:t>Contact Us</a:t>
            </a:r>
          </a:p>
        </p:txBody>
      </p:sp>
      <p:sp>
        <p:nvSpPr>
          <p:cNvPr id="3" name="Content Placeholder 2">
            <a:extLst>
              <a:ext uri="{FF2B5EF4-FFF2-40B4-BE49-F238E27FC236}">
                <a16:creationId xmlns:a16="http://schemas.microsoft.com/office/drawing/2014/main" id="{97DC7E62-073D-41C9-A38B-7FF41A61A2D5}"/>
              </a:ext>
            </a:extLst>
          </p:cNvPr>
          <p:cNvSpPr>
            <a:spLocks noGrp="1"/>
          </p:cNvSpPr>
          <p:nvPr>
            <p:ph idx="1"/>
          </p:nvPr>
        </p:nvSpPr>
        <p:spPr>
          <a:xfrm>
            <a:off x="677334" y="1517715"/>
            <a:ext cx="8596668" cy="4523647"/>
          </a:xfrm>
        </p:spPr>
        <p:txBody>
          <a:bodyPr>
            <a:normAutofit fontScale="92500" lnSpcReduction="10000"/>
          </a:bodyPr>
          <a:lstStyle/>
          <a:p>
            <a:pPr marL="0" indent="0" algn="ctr">
              <a:buNone/>
            </a:pPr>
            <a:r>
              <a:rPr lang="en-US" sz="2400" b="1" dirty="0"/>
              <a:t>Campus Health Center</a:t>
            </a:r>
          </a:p>
          <a:p>
            <a:pPr marL="0" indent="0" algn="ctr">
              <a:buNone/>
            </a:pPr>
            <a:r>
              <a:rPr lang="en-US" dirty="0"/>
              <a:t>5285 Anthony Wayne Drive</a:t>
            </a:r>
          </a:p>
          <a:p>
            <a:pPr marL="0" indent="0" algn="ctr">
              <a:buNone/>
            </a:pPr>
            <a:r>
              <a:rPr lang="en-US" dirty="0"/>
              <a:t>Detroit, MI 48202</a:t>
            </a:r>
          </a:p>
          <a:p>
            <a:pPr marL="0" indent="0" algn="ctr">
              <a:buNone/>
            </a:pPr>
            <a:r>
              <a:rPr lang="en-US" dirty="0"/>
              <a:t>(313) 577-5041</a:t>
            </a:r>
          </a:p>
          <a:p>
            <a:pPr marL="0" indent="0" algn="ctr">
              <a:buNone/>
            </a:pPr>
            <a:r>
              <a:rPr lang="en-US" dirty="0"/>
              <a:t>Email at </a:t>
            </a:r>
            <a:r>
              <a:rPr lang="en-US" dirty="0">
                <a:hlinkClick r:id="rId3"/>
              </a:rPr>
              <a:t>CampusHealth@wayne.edu</a:t>
            </a:r>
            <a:endParaRPr lang="en-US" dirty="0"/>
          </a:p>
          <a:p>
            <a:pPr marL="0" indent="0" algn="ctr">
              <a:buNone/>
            </a:pPr>
            <a:r>
              <a:rPr lang="en-US" dirty="0"/>
              <a:t>Online at </a:t>
            </a:r>
            <a:r>
              <a:rPr lang="en-US" dirty="0">
                <a:hlinkClick r:id="rId4"/>
              </a:rPr>
              <a:t>health.wayne.edu</a:t>
            </a:r>
            <a:endParaRPr lang="en-US" dirty="0"/>
          </a:p>
          <a:p>
            <a:pPr marL="0" indent="0" algn="ctr">
              <a:buNone/>
            </a:pPr>
            <a:r>
              <a:rPr lang="en-US" dirty="0"/>
              <a:t>Follow us on social media: </a:t>
            </a:r>
          </a:p>
          <a:p>
            <a:pPr marL="0" indent="0" algn="ctr">
              <a:buNone/>
            </a:pPr>
            <a:r>
              <a:rPr lang="en-US" dirty="0">
                <a:hlinkClick r:id="rId5"/>
              </a:rPr>
              <a:t>Twitter</a:t>
            </a:r>
            <a:r>
              <a:rPr lang="en-US" dirty="0"/>
              <a:t> - @</a:t>
            </a:r>
            <a:r>
              <a:rPr lang="en-US" dirty="0" err="1"/>
              <a:t>WSUCampusHealth</a:t>
            </a:r>
            <a:endParaRPr lang="en-US" dirty="0"/>
          </a:p>
          <a:p>
            <a:pPr marL="0" indent="0" algn="ctr">
              <a:buNone/>
            </a:pPr>
            <a:r>
              <a:rPr lang="en-US" dirty="0">
                <a:hlinkClick r:id="rId6"/>
              </a:rPr>
              <a:t>Facebook</a:t>
            </a:r>
            <a:r>
              <a:rPr lang="en-US" dirty="0"/>
              <a:t> - @</a:t>
            </a:r>
            <a:r>
              <a:rPr lang="en-US" dirty="0" err="1"/>
              <a:t>CampusHealthCenter</a:t>
            </a:r>
            <a:endParaRPr lang="en-US" dirty="0"/>
          </a:p>
          <a:p>
            <a:pPr marL="0" indent="0" algn="ctr">
              <a:buNone/>
            </a:pPr>
            <a:r>
              <a:rPr lang="en-US" dirty="0">
                <a:hlinkClick r:id="rId7"/>
              </a:rPr>
              <a:t>Instagram</a:t>
            </a:r>
            <a:r>
              <a:rPr lang="en-US" dirty="0"/>
              <a:t> - @</a:t>
            </a:r>
            <a:r>
              <a:rPr lang="en-US" dirty="0" err="1"/>
              <a:t>campushealthcenter</a:t>
            </a:r>
            <a:endParaRPr lang="en-US" dirty="0"/>
          </a:p>
          <a:p>
            <a:pPr marL="0" indent="0" algn="ctr">
              <a:buNone/>
            </a:pPr>
            <a:endParaRPr lang="en-US" dirty="0"/>
          </a:p>
          <a:p>
            <a:pPr marL="0" indent="0" algn="ctr">
              <a:buNone/>
            </a:pPr>
            <a:r>
              <a:rPr lang="en-US" dirty="0"/>
              <a:t>Now offering telehealth visits through telephone or webcam!</a:t>
            </a:r>
          </a:p>
        </p:txBody>
      </p:sp>
      <p:pic>
        <p:nvPicPr>
          <p:cNvPr id="4" name="Picture 3" descr="A picture containing food&#10;&#10;Description automatically generated">
            <a:extLst>
              <a:ext uri="{FF2B5EF4-FFF2-40B4-BE49-F238E27FC236}">
                <a16:creationId xmlns:a16="http://schemas.microsoft.com/office/drawing/2014/main" id="{2941508B-A0B0-43C3-9DF6-C8AB4A3AF9F8}"/>
              </a:ext>
            </a:extLst>
          </p:cNvPr>
          <p:cNvPicPr>
            <a:picLocks noChangeAspect="1"/>
          </p:cNvPicPr>
          <p:nvPr/>
        </p:nvPicPr>
        <p:blipFill>
          <a:blip r:embed="rId8"/>
          <a:stretch>
            <a:fillRect/>
          </a:stretch>
        </p:blipFill>
        <p:spPr>
          <a:xfrm>
            <a:off x="0" y="5997853"/>
            <a:ext cx="2693754" cy="860147"/>
          </a:xfrm>
          <a:prstGeom prst="rect">
            <a:avLst/>
          </a:prstGeom>
        </p:spPr>
      </p:pic>
    </p:spTree>
    <p:extLst>
      <p:ext uri="{BB962C8B-B14F-4D97-AF65-F5344CB8AC3E}">
        <p14:creationId xmlns:p14="http://schemas.microsoft.com/office/powerpoint/2010/main" val="120495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06FF-3ADF-984D-8DF5-09AFB19E019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A0997F0-4FC4-5943-BCA2-795D4500000B}"/>
              </a:ext>
            </a:extLst>
          </p:cNvPr>
          <p:cNvSpPr>
            <a:spLocks noGrp="1"/>
          </p:cNvSpPr>
          <p:nvPr>
            <p:ph idx="1"/>
          </p:nvPr>
        </p:nvSpPr>
        <p:spPr>
          <a:xfrm>
            <a:off x="205740" y="1554480"/>
            <a:ext cx="10835640" cy="4617719"/>
          </a:xfrm>
        </p:spPr>
        <p:txBody>
          <a:bodyPr>
            <a:normAutofit fontScale="77500" lnSpcReduction="20000"/>
          </a:bodyPr>
          <a:lstStyle/>
          <a:p>
            <a:r>
              <a:rPr lang="en-US" sz="2400" dirty="0"/>
              <a:t>Campus Health Center WSU. (7AD). Relationship Health - Love Shouldn't Hurt Campaign. Retrieved February 27, 2020, from </a:t>
            </a:r>
            <a:r>
              <a:rPr lang="en-US" sz="2400" dirty="0">
                <a:hlinkClick r:id="rId2"/>
              </a:rPr>
              <a:t>https://health.wayne.edu/</a:t>
            </a:r>
            <a:endParaRPr lang="en-US" sz="2400" dirty="0"/>
          </a:p>
          <a:p>
            <a:r>
              <a:rPr lang="en-US" sz="2400" dirty="0"/>
              <a:t>Fuller, Kristen. (2020, April 3). Intimate partner violence and child abuse during COVID-19. Psychology Today. Retrieved April 28, 2020, from </a:t>
            </a:r>
            <a:r>
              <a:rPr lang="en-US" sz="2400" dirty="0">
                <a:hlinkClick r:id="rId3"/>
              </a:rPr>
              <a:t>https://www.psychologytoday.com/us/blog/happiness-is-state-mind/202004/intimate-partner-violence-and-child-abuse-during-covid-19</a:t>
            </a:r>
            <a:endParaRPr lang="en-US" sz="2400" dirty="0"/>
          </a:p>
          <a:p>
            <a:r>
              <a:rPr lang="en-US" sz="2400" dirty="0"/>
              <a:t>Health Programming. (2020, January 1). Retrieved March 3, 2020, from https://</a:t>
            </a:r>
            <a:r>
              <a:rPr lang="en-US" sz="2400" dirty="0" err="1"/>
              <a:t>health.wayne.edu</a:t>
            </a:r>
            <a:r>
              <a:rPr lang="en-US" sz="2400" dirty="0"/>
              <a:t>/request-program-form/</a:t>
            </a:r>
          </a:p>
          <a:p>
            <a:r>
              <a:rPr lang="en-US" sz="2400" dirty="0" err="1"/>
              <a:t>LoveIsRespect</a:t>
            </a:r>
            <a:r>
              <a:rPr lang="en-US" sz="2400" dirty="0"/>
              <a:t>. (2017, October 18). How Can We Communicate Better? Retrieved March 7, 2020, from https://</a:t>
            </a:r>
            <a:r>
              <a:rPr lang="en-US" sz="2400" dirty="0" err="1"/>
              <a:t>www.loveisrespect.org</a:t>
            </a:r>
            <a:r>
              <a:rPr lang="en-US" sz="2400" dirty="0"/>
              <a:t>/healthy-relationships/communicate-better/</a:t>
            </a:r>
          </a:p>
          <a:p>
            <a:r>
              <a:rPr lang="en-US" sz="2400" dirty="0" err="1"/>
              <a:t>LoveIsRespect</a:t>
            </a:r>
            <a:r>
              <a:rPr lang="en-US" sz="2400" dirty="0"/>
              <a:t>. (2020, March 2). Home - </a:t>
            </a:r>
            <a:r>
              <a:rPr lang="en-US" sz="2400" dirty="0" err="1"/>
              <a:t>loveisrespect</a:t>
            </a:r>
            <a:r>
              <a:rPr lang="en-US" sz="2400" dirty="0"/>
              <a:t>. Retrieved March 10, 2020, from </a:t>
            </a:r>
            <a:r>
              <a:rPr lang="en-US" sz="2400" dirty="0">
                <a:hlinkClick r:id="rId4"/>
              </a:rPr>
              <a:t>https://www.loveisrespect.org/</a:t>
            </a:r>
            <a:endParaRPr lang="en-US" sz="2400" dirty="0"/>
          </a:p>
          <a:p>
            <a:r>
              <a:rPr lang="en-US" sz="2400" dirty="0"/>
              <a:t>Wayne State University. (2018, February 7). Relationship health. Retrieved March 9, 2020, from https://</a:t>
            </a:r>
            <a:r>
              <a:rPr lang="en-US" sz="2400" dirty="0" err="1"/>
              <a:t>warriorlife.wayne.edu</a:t>
            </a:r>
            <a:r>
              <a:rPr lang="en-US" sz="2400" dirty="0"/>
              <a:t>/relationships</a:t>
            </a:r>
          </a:p>
          <a:p>
            <a:r>
              <a:rPr lang="en-US" sz="2400" dirty="0"/>
              <a:t>Wayne State University. (2019, April 22). Wayne State University. Retrieved March 1, 2020, from https://</a:t>
            </a:r>
            <a:r>
              <a:rPr lang="en-US" sz="2400" dirty="0" err="1"/>
              <a:t>caps.wayne.edu</a:t>
            </a:r>
            <a:r>
              <a:rPr lang="en-US" sz="2400" dirty="0"/>
              <a:t>/</a:t>
            </a:r>
          </a:p>
          <a:p>
            <a:endParaRPr lang="en-US" dirty="0"/>
          </a:p>
        </p:txBody>
      </p:sp>
    </p:spTree>
    <p:extLst>
      <p:ext uri="{BB962C8B-B14F-4D97-AF65-F5344CB8AC3E}">
        <p14:creationId xmlns:p14="http://schemas.microsoft.com/office/powerpoint/2010/main" val="388820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9952-F93C-B947-A7B1-D6343AC31D30}"/>
              </a:ext>
            </a:extLst>
          </p:cNvPr>
          <p:cNvSpPr>
            <a:spLocks noGrp="1"/>
          </p:cNvSpPr>
          <p:nvPr>
            <p:ph type="title"/>
          </p:nvPr>
        </p:nvSpPr>
        <p:spPr/>
        <p:txBody>
          <a:bodyPr/>
          <a:lstStyle/>
          <a:p>
            <a:r>
              <a:rPr lang="en-US" dirty="0"/>
              <a:t>CHC - Love Shouldn’t Hurt Campaign </a:t>
            </a:r>
          </a:p>
        </p:txBody>
      </p:sp>
      <p:sp>
        <p:nvSpPr>
          <p:cNvPr id="3" name="Content Placeholder 2">
            <a:extLst>
              <a:ext uri="{FF2B5EF4-FFF2-40B4-BE49-F238E27FC236}">
                <a16:creationId xmlns:a16="http://schemas.microsoft.com/office/drawing/2014/main" id="{50DA0CB0-E93F-704E-863B-76AF5B75E818}"/>
              </a:ext>
            </a:extLst>
          </p:cNvPr>
          <p:cNvSpPr>
            <a:spLocks noGrp="1"/>
          </p:cNvSpPr>
          <p:nvPr>
            <p:ph idx="1"/>
          </p:nvPr>
        </p:nvSpPr>
        <p:spPr>
          <a:xfrm>
            <a:off x="320040" y="1543050"/>
            <a:ext cx="10721340" cy="5052059"/>
          </a:xfrm>
        </p:spPr>
        <p:txBody>
          <a:bodyPr>
            <a:normAutofit/>
          </a:bodyPr>
          <a:lstStyle/>
          <a:p>
            <a:pPr marL="0" indent="0">
              <a:buNone/>
            </a:pPr>
            <a:r>
              <a:rPr lang="en-US" sz="2000" dirty="0"/>
              <a:t>What the Campus Health Center is all about…</a:t>
            </a:r>
          </a:p>
          <a:p>
            <a:r>
              <a:rPr lang="en-US" sz="2000" dirty="0"/>
              <a:t>Mission is to help all Wayne State students stay healthy so that they can attain their educational, professional, and personal goals. </a:t>
            </a:r>
          </a:p>
          <a:p>
            <a:r>
              <a:rPr lang="en-US" sz="2000" dirty="0"/>
              <a:t>We aim to do so by providing healthcare services to prevent and treat common physical illnesses. </a:t>
            </a:r>
          </a:p>
          <a:p>
            <a:r>
              <a:rPr lang="en-US" sz="2000" dirty="0"/>
              <a:t>We also work to promote the health and well-being of students at Wayne State University.</a:t>
            </a:r>
          </a:p>
          <a:p>
            <a:pPr marL="0" indent="0">
              <a:buNone/>
            </a:pPr>
            <a:r>
              <a:rPr lang="en-US" sz="2000" b="1" u="sng" dirty="0"/>
              <a:t>What our campaign is about:</a:t>
            </a:r>
          </a:p>
          <a:p>
            <a:pPr marL="457200" lvl="1" indent="0">
              <a:buNone/>
            </a:pPr>
            <a:r>
              <a:rPr lang="en-US" sz="1800" dirty="0"/>
              <a:t>Love is a driving force in our lives, and yet we often don't learn much about how to have healthy relationships and the signs of unhealthy relationships. Our Love Shouldn't Hurt campaign aims to increase knowledge about healthy relationships, signs of abuse, and available resources locally.</a:t>
            </a:r>
          </a:p>
          <a:p>
            <a:pPr lvl="1"/>
            <a:r>
              <a:rPr lang="en-US" sz="1800" b="1" dirty="0"/>
              <a:t>We want to be there for our student night and day as well as inspire them to be the next generation of healthcare providers.</a:t>
            </a:r>
          </a:p>
          <a:p>
            <a:pPr marL="457200" lvl="1" indent="0">
              <a:buNone/>
            </a:pPr>
            <a:endParaRPr lang="en-US" sz="1700" dirty="0"/>
          </a:p>
          <a:p>
            <a:pPr marL="457200" lvl="1" indent="0">
              <a:buNone/>
            </a:pPr>
            <a:endParaRPr lang="en-US" dirty="0"/>
          </a:p>
        </p:txBody>
      </p:sp>
    </p:spTree>
    <p:extLst>
      <p:ext uri="{BB962C8B-B14F-4D97-AF65-F5344CB8AC3E}">
        <p14:creationId xmlns:p14="http://schemas.microsoft.com/office/powerpoint/2010/main" val="38178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C1E8-C9B3-6F4A-8738-178B37F995D8}"/>
              </a:ext>
            </a:extLst>
          </p:cNvPr>
          <p:cNvSpPr>
            <a:spLocks noGrp="1"/>
          </p:cNvSpPr>
          <p:nvPr>
            <p:ph type="title"/>
          </p:nvPr>
        </p:nvSpPr>
        <p:spPr/>
        <p:txBody>
          <a:bodyPr/>
          <a:lstStyle/>
          <a:p>
            <a:r>
              <a:rPr lang="en-US" dirty="0"/>
              <a:t>The Importance of Healthy Relationships</a:t>
            </a:r>
          </a:p>
        </p:txBody>
      </p:sp>
      <p:sp>
        <p:nvSpPr>
          <p:cNvPr id="3" name="Content Placeholder 2">
            <a:extLst>
              <a:ext uri="{FF2B5EF4-FFF2-40B4-BE49-F238E27FC236}">
                <a16:creationId xmlns:a16="http://schemas.microsoft.com/office/drawing/2014/main" id="{1148539D-FA16-5449-B115-CF245EA4E189}"/>
              </a:ext>
            </a:extLst>
          </p:cNvPr>
          <p:cNvSpPr>
            <a:spLocks noGrp="1"/>
          </p:cNvSpPr>
          <p:nvPr>
            <p:ph idx="1"/>
          </p:nvPr>
        </p:nvSpPr>
        <p:spPr>
          <a:xfrm>
            <a:off x="452966" y="1350010"/>
            <a:ext cx="10108353" cy="5336540"/>
          </a:xfrm>
        </p:spPr>
        <p:txBody>
          <a:bodyPr>
            <a:normAutofit fontScale="92500" lnSpcReduction="10000"/>
          </a:bodyPr>
          <a:lstStyle/>
          <a:p>
            <a:pPr marL="0" indent="0">
              <a:buNone/>
            </a:pPr>
            <a:r>
              <a:rPr lang="en-US" sz="2200" dirty="0"/>
              <a:t>In a </a:t>
            </a:r>
            <a:r>
              <a:rPr lang="en-US" sz="2200" dirty="0">
                <a:hlinkClick r:id="rId2"/>
              </a:rPr>
              <a:t>healthy relationship,</a:t>
            </a:r>
            <a:r>
              <a:rPr lang="en-US" sz="2200" dirty="0"/>
              <a:t> communication is key. </a:t>
            </a:r>
          </a:p>
          <a:p>
            <a:r>
              <a:rPr lang="en-US" b="1" dirty="0"/>
              <a:t>Set Boundaries.</a:t>
            </a:r>
            <a:r>
              <a:rPr lang="en-US" dirty="0"/>
              <a:t> Everyone deserves to be treated with respect — even during an argument.</a:t>
            </a:r>
          </a:p>
          <a:p>
            <a:pPr marL="0" indent="0">
              <a:buNone/>
            </a:pPr>
            <a:r>
              <a:rPr lang="en-US" dirty="0"/>
              <a:t> </a:t>
            </a:r>
          </a:p>
          <a:p>
            <a:r>
              <a:rPr lang="en-US" b="1" dirty="0"/>
              <a:t>Find the Real Issue.</a:t>
            </a:r>
            <a:r>
              <a:rPr lang="en-US" dirty="0"/>
              <a:t> Typically, arguments happen when one partner’s wants are not being met. Try to get to the heart of the matter. If your partner seems needy, maybe they are just feeling insecure and need your encouragement</a:t>
            </a:r>
          </a:p>
          <a:p>
            <a:endParaRPr lang="en-US" dirty="0"/>
          </a:p>
          <a:p>
            <a:r>
              <a:rPr lang="en-US" b="1" dirty="0"/>
              <a:t>Agree to Disagree.</a:t>
            </a:r>
            <a:r>
              <a:rPr lang="en-US" dirty="0"/>
              <a:t> If you and your partner can’t resolve an issue, sometimes it’s best to drop it. You can’t agree on everything. Focus on what matters.</a:t>
            </a:r>
          </a:p>
          <a:p>
            <a:pPr marL="0" indent="0">
              <a:buNone/>
            </a:pPr>
            <a:endParaRPr lang="en-US" dirty="0"/>
          </a:p>
          <a:p>
            <a:r>
              <a:rPr lang="en-US" b="1" dirty="0"/>
              <a:t>Compromise When Possible.</a:t>
            </a:r>
            <a:r>
              <a:rPr lang="en-US" dirty="0"/>
              <a:t> Easy to say but hard to do, compromising is a major part of conflict resolution and any successful relationship. </a:t>
            </a:r>
          </a:p>
          <a:p>
            <a:pPr marL="0" indent="0">
              <a:buNone/>
            </a:pPr>
            <a:endParaRPr lang="en-US" dirty="0"/>
          </a:p>
          <a:p>
            <a:r>
              <a:rPr lang="en-US" b="1" dirty="0"/>
              <a:t>Consider Everything.</a:t>
            </a:r>
            <a:r>
              <a:rPr lang="en-US" dirty="0"/>
              <a:t> Is this issue really important? Does it change how the two of you feel about each other? Are you compromising your beliefs or morals? If yes, it’s important that you really stress your position. If not, maybe this is a time for compromise. </a:t>
            </a:r>
          </a:p>
        </p:txBody>
      </p:sp>
    </p:spTree>
    <p:extLst>
      <p:ext uri="{BB962C8B-B14F-4D97-AF65-F5344CB8AC3E}">
        <p14:creationId xmlns:p14="http://schemas.microsoft.com/office/powerpoint/2010/main" val="1702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6531-A72D-6B40-AF0B-177B9EC6D939}"/>
              </a:ext>
            </a:extLst>
          </p:cNvPr>
          <p:cNvSpPr>
            <a:spLocks noGrp="1"/>
          </p:cNvSpPr>
          <p:nvPr>
            <p:ph type="title"/>
          </p:nvPr>
        </p:nvSpPr>
        <p:spPr/>
        <p:txBody>
          <a:bodyPr/>
          <a:lstStyle/>
          <a:p>
            <a:r>
              <a:rPr lang="en-US" dirty="0"/>
              <a:t>Dating Basics</a:t>
            </a:r>
          </a:p>
        </p:txBody>
      </p:sp>
      <p:sp>
        <p:nvSpPr>
          <p:cNvPr id="3" name="Content Placeholder 2">
            <a:extLst>
              <a:ext uri="{FF2B5EF4-FFF2-40B4-BE49-F238E27FC236}">
                <a16:creationId xmlns:a16="http://schemas.microsoft.com/office/drawing/2014/main" id="{4A553E5D-6D1D-A84C-A4A3-2A0B51947574}"/>
              </a:ext>
            </a:extLst>
          </p:cNvPr>
          <p:cNvSpPr>
            <a:spLocks noGrp="1"/>
          </p:cNvSpPr>
          <p:nvPr>
            <p:ph idx="1"/>
          </p:nvPr>
        </p:nvSpPr>
        <p:spPr>
          <a:xfrm>
            <a:off x="571500" y="1270000"/>
            <a:ext cx="9612630" cy="5474970"/>
          </a:xfrm>
        </p:spPr>
        <p:txBody>
          <a:bodyPr>
            <a:normAutofit fontScale="85000" lnSpcReduction="20000"/>
          </a:bodyPr>
          <a:lstStyle/>
          <a:p>
            <a:r>
              <a:rPr lang="en-US" sz="2800" dirty="0"/>
              <a:t>“Dating” means different things to different people, particularly across generations. </a:t>
            </a:r>
            <a:r>
              <a:rPr lang="en-US" sz="2800" i="1" dirty="0" err="1"/>
              <a:t>Loveisrespect</a:t>
            </a:r>
            <a:r>
              <a:rPr lang="en-US" sz="2800" dirty="0"/>
              <a:t>, defines “dating” as two (or possibly more than two) people in an intimate relationship. </a:t>
            </a:r>
          </a:p>
          <a:p>
            <a:r>
              <a:rPr lang="en-US" sz="2800" dirty="0">
                <a:hlinkClick r:id="rId2"/>
              </a:rPr>
              <a:t>The relationship may be sexual</a:t>
            </a:r>
            <a:r>
              <a:rPr lang="en-US" sz="2800" dirty="0"/>
              <a:t>, but it doesn’t have to be. It may be serious or casual, straight or gay, committed or open, short-term or long-term.</a:t>
            </a:r>
          </a:p>
          <a:p>
            <a:pPr marL="0" indent="0">
              <a:buNone/>
            </a:pPr>
            <a:endParaRPr lang="en-US" sz="2800" dirty="0"/>
          </a:p>
          <a:p>
            <a:pPr marL="0" indent="0">
              <a:buNone/>
            </a:pPr>
            <a:r>
              <a:rPr lang="en-US" sz="2800" dirty="0"/>
              <a:t>Is Holding a Grudge Towards My Partner Unhealthy?</a:t>
            </a:r>
          </a:p>
          <a:p>
            <a:r>
              <a:rPr lang="en-US" sz="2800" dirty="0"/>
              <a:t>Yes, holding a grudge against your partner is unhealthy, not only for your relationship but also for you. Holding grudges for a long time can result in building up anger. </a:t>
            </a:r>
          </a:p>
          <a:p>
            <a:r>
              <a:rPr lang="en-US" sz="2800" dirty="0"/>
              <a:t>To maintain a healthy relationship, you need to be able to </a:t>
            </a:r>
            <a:r>
              <a:rPr lang="en-US" sz="2800" dirty="0">
                <a:hlinkClick r:id="rId3"/>
              </a:rPr>
              <a:t>forgive your partner for their past mistakes</a:t>
            </a:r>
            <a:r>
              <a:rPr lang="en-US" sz="2800" dirty="0"/>
              <a:t>. </a:t>
            </a:r>
          </a:p>
          <a:p>
            <a:pPr lvl="1"/>
            <a:r>
              <a:rPr lang="en-US" sz="2400" dirty="0"/>
              <a:t>The other option is letting them go. Try to remember: being with a person you cannot forgive is not going to do either of you any good.</a:t>
            </a:r>
          </a:p>
          <a:p>
            <a:pPr marL="0" indent="0">
              <a:buNone/>
            </a:pPr>
            <a:endParaRPr lang="en-US" dirty="0"/>
          </a:p>
          <a:p>
            <a:endParaRPr lang="en-US" dirty="0"/>
          </a:p>
        </p:txBody>
      </p:sp>
    </p:spTree>
    <p:extLst>
      <p:ext uri="{BB962C8B-B14F-4D97-AF65-F5344CB8AC3E}">
        <p14:creationId xmlns:p14="http://schemas.microsoft.com/office/powerpoint/2010/main" val="287926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3DE9-FAA0-D64C-B35F-C441947C0B96}"/>
              </a:ext>
            </a:extLst>
          </p:cNvPr>
          <p:cNvSpPr>
            <a:spLocks noGrp="1"/>
          </p:cNvSpPr>
          <p:nvPr>
            <p:ph type="title"/>
          </p:nvPr>
        </p:nvSpPr>
        <p:spPr/>
        <p:txBody>
          <a:bodyPr/>
          <a:lstStyle/>
          <a:p>
            <a:r>
              <a:rPr lang="en-US" dirty="0"/>
              <a:t>What should I look for in a partner?</a:t>
            </a:r>
          </a:p>
        </p:txBody>
      </p:sp>
      <p:sp>
        <p:nvSpPr>
          <p:cNvPr id="3" name="Content Placeholder 2">
            <a:extLst>
              <a:ext uri="{FF2B5EF4-FFF2-40B4-BE49-F238E27FC236}">
                <a16:creationId xmlns:a16="http://schemas.microsoft.com/office/drawing/2014/main" id="{BF674AC4-A61D-FD49-AB6A-6FC3584EA107}"/>
              </a:ext>
            </a:extLst>
          </p:cNvPr>
          <p:cNvSpPr>
            <a:spLocks noGrp="1"/>
          </p:cNvSpPr>
          <p:nvPr>
            <p:ph idx="1"/>
          </p:nvPr>
        </p:nvSpPr>
        <p:spPr>
          <a:xfrm>
            <a:off x="677334" y="1405890"/>
            <a:ext cx="10915650" cy="4983479"/>
          </a:xfrm>
        </p:spPr>
        <p:txBody>
          <a:bodyPr>
            <a:normAutofit/>
          </a:bodyPr>
          <a:lstStyle/>
          <a:p>
            <a:r>
              <a:rPr lang="en-US" sz="2400" dirty="0"/>
              <a:t>Treats you with respect.</a:t>
            </a:r>
          </a:p>
          <a:p>
            <a:r>
              <a:rPr lang="en-US" sz="2400" dirty="0"/>
              <a:t>Doesn’t make fun of things you like or want to do.</a:t>
            </a:r>
          </a:p>
          <a:p>
            <a:r>
              <a:rPr lang="en-US" sz="2400" dirty="0"/>
              <a:t>Never puts you down.</a:t>
            </a:r>
          </a:p>
          <a:p>
            <a:r>
              <a:rPr lang="en-US" sz="2400" dirty="0"/>
              <a:t>Doesn’t get angry if you spend time with your friends or family.</a:t>
            </a:r>
          </a:p>
          <a:p>
            <a:r>
              <a:rPr lang="en-US" sz="2400" dirty="0"/>
              <a:t>Listens to your ideas and is able to compromise with you.</a:t>
            </a:r>
          </a:p>
          <a:p>
            <a:r>
              <a:rPr lang="en-US" sz="2400" dirty="0"/>
              <a:t>Isn’t excessively negative.</a:t>
            </a:r>
          </a:p>
          <a:p>
            <a:r>
              <a:rPr lang="en-US" sz="2400" dirty="0"/>
              <a:t>Shares some of your interests and supports you in pursuing what you love.</a:t>
            </a:r>
          </a:p>
          <a:p>
            <a:r>
              <a:rPr lang="en-US" sz="2400" dirty="0"/>
              <a:t>Isn’t afraid to share their thoughts and feelings.</a:t>
            </a:r>
          </a:p>
          <a:p>
            <a:r>
              <a:rPr lang="en-US" sz="2400" dirty="0"/>
              <a:t>Is comfortable around your friends and family.</a:t>
            </a:r>
          </a:p>
          <a:p>
            <a:r>
              <a:rPr lang="en-US" sz="2400" dirty="0"/>
              <a:t>Is proud of your accomplishments and successes.</a:t>
            </a:r>
          </a:p>
          <a:p>
            <a:pPr marL="0" indent="0">
              <a:buNone/>
            </a:pPr>
            <a:endParaRPr lang="en-US" sz="2000" dirty="0"/>
          </a:p>
        </p:txBody>
      </p:sp>
    </p:spTree>
    <p:extLst>
      <p:ext uri="{BB962C8B-B14F-4D97-AF65-F5344CB8AC3E}">
        <p14:creationId xmlns:p14="http://schemas.microsoft.com/office/powerpoint/2010/main" val="207138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ABCC-01E6-5147-BE25-910E2A8F58C7}"/>
              </a:ext>
            </a:extLst>
          </p:cNvPr>
          <p:cNvSpPr>
            <a:spLocks noGrp="1"/>
          </p:cNvSpPr>
          <p:nvPr>
            <p:ph type="title"/>
          </p:nvPr>
        </p:nvSpPr>
        <p:spPr/>
        <p:txBody>
          <a:bodyPr/>
          <a:lstStyle/>
          <a:p>
            <a:r>
              <a:rPr lang="en-US" dirty="0"/>
              <a:t>Healthy LGBTQ Relationships</a:t>
            </a:r>
          </a:p>
        </p:txBody>
      </p:sp>
      <p:sp>
        <p:nvSpPr>
          <p:cNvPr id="3" name="Content Placeholder 2">
            <a:extLst>
              <a:ext uri="{FF2B5EF4-FFF2-40B4-BE49-F238E27FC236}">
                <a16:creationId xmlns:a16="http://schemas.microsoft.com/office/drawing/2014/main" id="{10E8C284-0E83-6248-8D0C-1264FABE12E1}"/>
              </a:ext>
            </a:extLst>
          </p:cNvPr>
          <p:cNvSpPr>
            <a:spLocks noGrp="1"/>
          </p:cNvSpPr>
          <p:nvPr>
            <p:ph idx="1"/>
          </p:nvPr>
        </p:nvSpPr>
        <p:spPr>
          <a:xfrm>
            <a:off x="434340" y="1668780"/>
            <a:ext cx="9338310" cy="4846320"/>
          </a:xfrm>
        </p:spPr>
        <p:txBody>
          <a:bodyPr>
            <a:normAutofit/>
          </a:bodyPr>
          <a:lstStyle/>
          <a:p>
            <a:pPr marL="0" indent="0">
              <a:buNone/>
            </a:pPr>
            <a:r>
              <a:rPr lang="en-US" sz="2400" dirty="0"/>
              <a:t>No matter your sexual orientation, you deserve a healthy relationship. LGBTQ+ relationships may have these special concerns:</a:t>
            </a:r>
            <a:endParaRPr lang="en-US" sz="3200" dirty="0"/>
          </a:p>
          <a:p>
            <a:r>
              <a:rPr lang="en-US" sz="2400" dirty="0"/>
              <a:t>Respects your chosen gender pronouns or name.</a:t>
            </a:r>
          </a:p>
          <a:p>
            <a:r>
              <a:rPr lang="en-US" sz="2400" dirty="0"/>
              <a:t>Respects your boundaries.</a:t>
            </a:r>
          </a:p>
          <a:p>
            <a:r>
              <a:rPr lang="en-US" sz="2400" dirty="0"/>
              <a:t>Never threatens to out you to people.</a:t>
            </a:r>
          </a:p>
          <a:p>
            <a:r>
              <a:rPr lang="en-US" sz="2400" dirty="0"/>
              <a:t>Never disrespects your gender or sexual identity just because you don’t have sex the way they want you to.</a:t>
            </a:r>
          </a:p>
          <a:p>
            <a:pPr marL="0" indent="0">
              <a:buNone/>
            </a:pPr>
            <a:endParaRPr lang="en-US" sz="2400" dirty="0"/>
          </a:p>
        </p:txBody>
      </p:sp>
    </p:spTree>
    <p:extLst>
      <p:ext uri="{BB962C8B-B14F-4D97-AF65-F5344CB8AC3E}">
        <p14:creationId xmlns:p14="http://schemas.microsoft.com/office/powerpoint/2010/main" val="130086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2F53-BF29-2641-B09E-78C09A0456A7}"/>
              </a:ext>
            </a:extLst>
          </p:cNvPr>
          <p:cNvSpPr>
            <a:spLocks noGrp="1"/>
          </p:cNvSpPr>
          <p:nvPr>
            <p:ph type="title"/>
          </p:nvPr>
        </p:nvSpPr>
        <p:spPr/>
        <p:txBody>
          <a:bodyPr/>
          <a:lstStyle/>
          <a:p>
            <a:r>
              <a:rPr lang="en-US" dirty="0"/>
              <a:t>How can we better communicate?</a:t>
            </a:r>
          </a:p>
        </p:txBody>
      </p:sp>
      <p:sp>
        <p:nvSpPr>
          <p:cNvPr id="3" name="Content Placeholder 2">
            <a:extLst>
              <a:ext uri="{FF2B5EF4-FFF2-40B4-BE49-F238E27FC236}">
                <a16:creationId xmlns:a16="http://schemas.microsoft.com/office/drawing/2014/main" id="{B826707A-BA01-564C-B2D7-99528C07E3A1}"/>
              </a:ext>
            </a:extLst>
          </p:cNvPr>
          <p:cNvSpPr>
            <a:spLocks noGrp="1"/>
          </p:cNvSpPr>
          <p:nvPr>
            <p:ph idx="1"/>
          </p:nvPr>
        </p:nvSpPr>
        <p:spPr>
          <a:xfrm>
            <a:off x="251460" y="1337311"/>
            <a:ext cx="9022542" cy="4704052"/>
          </a:xfrm>
        </p:spPr>
        <p:txBody>
          <a:bodyPr>
            <a:normAutofit lnSpcReduction="10000"/>
          </a:bodyPr>
          <a:lstStyle/>
          <a:p>
            <a:pPr marL="0" indent="0">
              <a:buNone/>
            </a:pPr>
            <a:r>
              <a:rPr lang="en-US" sz="2400" dirty="0"/>
              <a:t>For healthier communication, try to:</a:t>
            </a:r>
          </a:p>
          <a:p>
            <a:r>
              <a:rPr lang="en-US" sz="2400" b="1" dirty="0"/>
              <a:t>Find the Right Time.</a:t>
            </a:r>
            <a:r>
              <a:rPr lang="en-US" sz="2400" dirty="0"/>
              <a:t> If something is bothering you and you would like to have a conversation about it, it can be helpful to find the right time to talk. </a:t>
            </a:r>
          </a:p>
          <a:p>
            <a:r>
              <a:rPr lang="en-US" sz="2400" b="1" dirty="0"/>
              <a:t>Talk Face to Face.</a:t>
            </a:r>
            <a:r>
              <a:rPr lang="en-US" sz="2400" dirty="0"/>
              <a:t> </a:t>
            </a:r>
          </a:p>
          <a:p>
            <a:r>
              <a:rPr lang="en-US" sz="2400" b="1" dirty="0"/>
              <a:t>Do Not Attack.</a:t>
            </a:r>
            <a:r>
              <a:rPr lang="en-US" sz="2400" dirty="0"/>
              <a:t> </a:t>
            </a:r>
          </a:p>
          <a:p>
            <a:r>
              <a:rPr lang="en-US" sz="2400" b="1" dirty="0"/>
              <a:t>Be Honest.</a:t>
            </a:r>
            <a:r>
              <a:rPr lang="en-US" sz="2400" dirty="0"/>
              <a:t> </a:t>
            </a:r>
          </a:p>
          <a:p>
            <a:r>
              <a:rPr lang="en-US" sz="2400" b="1" dirty="0"/>
              <a:t>Check Your Body Language. </a:t>
            </a:r>
          </a:p>
          <a:p>
            <a:r>
              <a:rPr lang="en-US" sz="2400" b="1" dirty="0"/>
              <a:t>Use the 48 Hour Rule.</a:t>
            </a:r>
            <a:r>
              <a:rPr lang="en-US" sz="2400" dirty="0"/>
              <a:t> If your partner does something that makes you angry, you need to tell them about it. But you don’t have to do so right away. </a:t>
            </a:r>
          </a:p>
        </p:txBody>
      </p:sp>
    </p:spTree>
    <p:extLst>
      <p:ext uri="{BB962C8B-B14F-4D97-AF65-F5344CB8AC3E}">
        <p14:creationId xmlns:p14="http://schemas.microsoft.com/office/powerpoint/2010/main" val="170499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D37-F54D-C440-83F3-6A93A36750C1}"/>
              </a:ext>
            </a:extLst>
          </p:cNvPr>
          <p:cNvSpPr>
            <a:spLocks noGrp="1"/>
          </p:cNvSpPr>
          <p:nvPr>
            <p:ph type="title"/>
          </p:nvPr>
        </p:nvSpPr>
        <p:spPr>
          <a:xfrm>
            <a:off x="654474" y="426720"/>
            <a:ext cx="8596668" cy="1320800"/>
          </a:xfrm>
        </p:spPr>
        <p:txBody>
          <a:bodyPr/>
          <a:lstStyle/>
          <a:p>
            <a:r>
              <a:rPr lang="en-US" dirty="0"/>
              <a:t>Types of Abuse</a:t>
            </a:r>
          </a:p>
        </p:txBody>
      </p:sp>
      <p:sp>
        <p:nvSpPr>
          <p:cNvPr id="3" name="Content Placeholder 2">
            <a:extLst>
              <a:ext uri="{FF2B5EF4-FFF2-40B4-BE49-F238E27FC236}">
                <a16:creationId xmlns:a16="http://schemas.microsoft.com/office/drawing/2014/main" id="{77840868-2C9E-4B4B-8A1D-68CD57535AFF}"/>
              </a:ext>
            </a:extLst>
          </p:cNvPr>
          <p:cNvSpPr>
            <a:spLocks noGrp="1"/>
          </p:cNvSpPr>
          <p:nvPr>
            <p:ph idx="1"/>
          </p:nvPr>
        </p:nvSpPr>
        <p:spPr>
          <a:xfrm>
            <a:off x="491490" y="1371600"/>
            <a:ext cx="6800850" cy="5349240"/>
          </a:xfrm>
        </p:spPr>
        <p:txBody>
          <a:bodyPr>
            <a:normAutofit lnSpcReduction="10000"/>
          </a:bodyPr>
          <a:lstStyle/>
          <a:p>
            <a:r>
              <a:rPr lang="en-US" sz="2000" b="1" dirty="0"/>
              <a:t>Physical: </a:t>
            </a:r>
            <a:r>
              <a:rPr lang="en-US" sz="2000" dirty="0"/>
              <a:t>is any intentional and unwanted contact with you or something close to your body. </a:t>
            </a:r>
          </a:p>
          <a:p>
            <a:r>
              <a:rPr lang="en-US" sz="2000" b="1" dirty="0"/>
              <a:t>Emotional: </a:t>
            </a:r>
            <a:r>
              <a:rPr lang="en-US" sz="2000" dirty="0"/>
              <a:t>includes non-physical behaviors such as threats</a:t>
            </a:r>
          </a:p>
          <a:p>
            <a:r>
              <a:rPr lang="en-US" sz="2000" b="1" dirty="0"/>
              <a:t>Sexual: </a:t>
            </a:r>
            <a:r>
              <a:rPr lang="en-US" sz="2000" dirty="0"/>
              <a:t>refers to any action that pressures or coerces someone to do something sexually they don’t want to do. </a:t>
            </a:r>
          </a:p>
          <a:p>
            <a:r>
              <a:rPr lang="en-US" sz="2000" b="1" dirty="0"/>
              <a:t>Financial: </a:t>
            </a:r>
            <a:r>
              <a:rPr lang="en-US" sz="2000" dirty="0"/>
              <a:t>can be very subtle. It can include telling you what you can and cannot buy or requiring you to share control of your bank accounts. </a:t>
            </a:r>
          </a:p>
          <a:p>
            <a:r>
              <a:rPr lang="en-US" sz="2000" b="1" dirty="0"/>
              <a:t>Digital dating abuse </a:t>
            </a:r>
            <a:r>
              <a:rPr lang="en-US" sz="2000" dirty="0"/>
              <a:t>is the use of technologies such as texting and social networking to bully, harass, stalk or intimidate a partner. </a:t>
            </a:r>
          </a:p>
          <a:p>
            <a:r>
              <a:rPr lang="en-US" sz="2000" b="1" dirty="0"/>
              <a:t>Stalking abuse </a:t>
            </a:r>
            <a:r>
              <a:rPr lang="en-US" sz="2000" dirty="0"/>
              <a:t>is when a person repeatedly watches, follows or harasses you, making you feel afraid or unsafe.</a:t>
            </a:r>
          </a:p>
        </p:txBody>
      </p:sp>
      <p:pic>
        <p:nvPicPr>
          <p:cNvPr id="4" name="Content Placeholder 3">
            <a:extLst>
              <a:ext uri="{FF2B5EF4-FFF2-40B4-BE49-F238E27FC236}">
                <a16:creationId xmlns:a16="http://schemas.microsoft.com/office/drawing/2014/main" id="{7E18D209-5064-4442-8372-50C12EB6A571}"/>
              </a:ext>
            </a:extLst>
          </p:cNvPr>
          <p:cNvPicPr>
            <a:picLocks noChangeAspect="1"/>
          </p:cNvPicPr>
          <p:nvPr/>
        </p:nvPicPr>
        <p:blipFill>
          <a:blip r:embed="rId2"/>
          <a:stretch>
            <a:fillRect/>
          </a:stretch>
        </p:blipFill>
        <p:spPr>
          <a:xfrm>
            <a:off x="6846570" y="671831"/>
            <a:ext cx="5577839" cy="5577839"/>
          </a:xfrm>
          <a:prstGeom prst="rect">
            <a:avLst/>
          </a:prstGeom>
        </p:spPr>
      </p:pic>
    </p:spTree>
    <p:extLst>
      <p:ext uri="{BB962C8B-B14F-4D97-AF65-F5344CB8AC3E}">
        <p14:creationId xmlns:p14="http://schemas.microsoft.com/office/powerpoint/2010/main" val="314990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2775-8955-2B4F-9991-0A8672FF0317}"/>
              </a:ext>
            </a:extLst>
          </p:cNvPr>
          <p:cNvSpPr>
            <a:spLocks noGrp="1"/>
          </p:cNvSpPr>
          <p:nvPr>
            <p:ph type="title"/>
          </p:nvPr>
        </p:nvSpPr>
        <p:spPr/>
        <p:txBody>
          <a:bodyPr/>
          <a:lstStyle/>
          <a:p>
            <a:r>
              <a:rPr lang="en-US" dirty="0"/>
              <a:t>Look for The Signs</a:t>
            </a:r>
          </a:p>
        </p:txBody>
      </p:sp>
      <p:sp>
        <p:nvSpPr>
          <p:cNvPr id="3" name="Content Placeholder 2">
            <a:extLst>
              <a:ext uri="{FF2B5EF4-FFF2-40B4-BE49-F238E27FC236}">
                <a16:creationId xmlns:a16="http://schemas.microsoft.com/office/drawing/2014/main" id="{27549E85-198C-FA46-BF42-F6DF3E7FDCD2}"/>
              </a:ext>
            </a:extLst>
          </p:cNvPr>
          <p:cNvSpPr>
            <a:spLocks noGrp="1"/>
          </p:cNvSpPr>
          <p:nvPr>
            <p:ph idx="1"/>
          </p:nvPr>
        </p:nvSpPr>
        <p:spPr>
          <a:xfrm>
            <a:off x="468630" y="1451610"/>
            <a:ext cx="9658350" cy="4789169"/>
          </a:xfrm>
        </p:spPr>
        <p:txBody>
          <a:bodyPr>
            <a:normAutofit fontScale="92500" lnSpcReduction="20000"/>
          </a:bodyPr>
          <a:lstStyle/>
          <a:p>
            <a:pPr marL="0" indent="0">
              <a:buNone/>
            </a:pPr>
            <a:r>
              <a:rPr lang="en-US" sz="2400" dirty="0"/>
              <a:t>These are common signs of an abusive relationship:</a:t>
            </a:r>
          </a:p>
          <a:p>
            <a:r>
              <a:rPr lang="en-US" sz="2400" dirty="0"/>
              <a:t>Shows extreme jealousy</a:t>
            </a:r>
          </a:p>
          <a:p>
            <a:pPr marL="0" indent="0">
              <a:buNone/>
            </a:pPr>
            <a:endParaRPr lang="en-US" sz="2400" dirty="0"/>
          </a:p>
          <a:p>
            <a:r>
              <a:rPr lang="en-US" sz="2400" dirty="0"/>
              <a:t>Physically hurts or intimidates you Insults, demeans, or shames you Ignores your feelings or boundaries</a:t>
            </a:r>
          </a:p>
          <a:p>
            <a:pPr marL="0" indent="0">
              <a:buNone/>
            </a:pPr>
            <a:endParaRPr lang="en-US" sz="2400" dirty="0"/>
          </a:p>
          <a:p>
            <a:pPr marL="0" indent="0">
              <a:buNone/>
            </a:pPr>
            <a:r>
              <a:rPr lang="en-US" sz="2400" dirty="0"/>
              <a:t>Partner May Try to Control: </a:t>
            </a:r>
          </a:p>
          <a:p>
            <a:r>
              <a:rPr lang="en-US" sz="2400" dirty="0"/>
              <a:t>Your money</a:t>
            </a:r>
          </a:p>
          <a:p>
            <a:pPr marL="0" indent="0">
              <a:buNone/>
            </a:pPr>
            <a:endParaRPr lang="en-US" sz="2400" dirty="0"/>
          </a:p>
          <a:p>
            <a:r>
              <a:rPr lang="en-US" sz="2400" dirty="0"/>
              <a:t>Your social media</a:t>
            </a:r>
          </a:p>
          <a:p>
            <a:pPr marL="0" indent="0">
              <a:buNone/>
            </a:pPr>
            <a:endParaRPr lang="en-US" sz="2400" dirty="0"/>
          </a:p>
          <a:p>
            <a:r>
              <a:rPr lang="en-US" sz="2400" dirty="0"/>
              <a:t>Who you see, where you go, or what you do </a:t>
            </a:r>
          </a:p>
          <a:p>
            <a:endParaRPr lang="en-US" dirty="0"/>
          </a:p>
        </p:txBody>
      </p:sp>
    </p:spTree>
    <p:extLst>
      <p:ext uri="{BB962C8B-B14F-4D97-AF65-F5344CB8AC3E}">
        <p14:creationId xmlns:p14="http://schemas.microsoft.com/office/powerpoint/2010/main" val="12778747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{0BC2F381-E5E7-D043-882C-21279C79FAD4}tf10001060</Template>
  <TotalTime>204</TotalTime>
  <Words>1736</Words>
  <Application>Microsoft Office PowerPoint</Application>
  <PresentationFormat>Widescreen</PresentationFormat>
  <Paragraphs>147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Relationship Health</vt:lpstr>
      <vt:lpstr>CHC - Love Shouldn’t Hurt Campaign </vt:lpstr>
      <vt:lpstr>The Importance of Healthy Relationships</vt:lpstr>
      <vt:lpstr>Dating Basics</vt:lpstr>
      <vt:lpstr>What should I look for in a partner?</vt:lpstr>
      <vt:lpstr>Healthy LGBTQ Relationships</vt:lpstr>
      <vt:lpstr>How can we better communicate?</vt:lpstr>
      <vt:lpstr>Types of Abuse</vt:lpstr>
      <vt:lpstr>Look for The Signs</vt:lpstr>
      <vt:lpstr>Are You In a Healthy Relationship? (quiz)</vt:lpstr>
      <vt:lpstr>Don’t Shelter-in-Place with an Abusive Partner!</vt:lpstr>
      <vt:lpstr>Wayne State University - CAPS</vt:lpstr>
      <vt:lpstr>Resources You Can Access Anywhere!</vt:lpstr>
      <vt:lpstr>Free Mental Health Resources for WSU Students and Community</vt:lpstr>
      <vt:lpstr>Contact Us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 Health</dc:title>
  <dc:creator>Anthony Talocco</dc:creator>
  <cp:lastModifiedBy>Karen Huyghe</cp:lastModifiedBy>
  <cp:revision>18</cp:revision>
  <dcterms:created xsi:type="dcterms:W3CDTF">2020-03-10T16:38:02Z</dcterms:created>
  <dcterms:modified xsi:type="dcterms:W3CDTF">2020-05-04T13:41:56Z</dcterms:modified>
</cp:coreProperties>
</file>