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4" r:id="rId3"/>
    <p:sldId id="258" r:id="rId4"/>
    <p:sldId id="270" r:id="rId5"/>
    <p:sldId id="259" r:id="rId6"/>
    <p:sldId id="263" r:id="rId7"/>
    <p:sldId id="268" r:id="rId8"/>
    <p:sldId id="260" r:id="rId9"/>
    <p:sldId id="267" r:id="rId10"/>
    <p:sldId id="266" r:id="rId11"/>
    <p:sldId id="265" r:id="rId12"/>
    <p:sldId id="271" r:id="rId13"/>
    <p:sldId id="2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65" autoAdjust="0"/>
  </p:normalViewPr>
  <p:slideViewPr>
    <p:cSldViewPr snapToGrid="0">
      <p:cViewPr varScale="1">
        <p:scale>
          <a:sx n="81" d="100"/>
          <a:sy n="81" d="100"/>
        </p:scale>
        <p:origin x="74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B6BF3-DC48-4897-B6CF-094F38F03FE9}"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F77CC-2BED-44A5-9D33-E65D9CC1CA61}" type="slidenum">
              <a:rPr lang="en-US" smtClean="0"/>
              <a:t>‹#›</a:t>
            </a:fld>
            <a:endParaRPr lang="en-US"/>
          </a:p>
        </p:txBody>
      </p:sp>
    </p:spTree>
    <p:extLst>
      <p:ext uri="{BB962C8B-B14F-4D97-AF65-F5344CB8AC3E}">
        <p14:creationId xmlns:p14="http://schemas.microsoft.com/office/powerpoint/2010/main" val="262838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audience for listening to presentation.  Offer contact information.</a:t>
            </a:r>
          </a:p>
        </p:txBody>
      </p:sp>
      <p:sp>
        <p:nvSpPr>
          <p:cNvPr id="4" name="Slide Number Placeholder 3"/>
          <p:cNvSpPr>
            <a:spLocks noGrp="1"/>
          </p:cNvSpPr>
          <p:nvPr>
            <p:ph type="sldNum" sz="quarter" idx="5"/>
          </p:nvPr>
        </p:nvSpPr>
        <p:spPr/>
        <p:txBody>
          <a:bodyPr/>
          <a:lstStyle/>
          <a:p>
            <a:fld id="{8D4F77CC-2BED-44A5-9D33-E65D9CC1CA61}" type="slidenum">
              <a:rPr lang="en-US" smtClean="0"/>
              <a:t>13</a:t>
            </a:fld>
            <a:endParaRPr lang="en-US"/>
          </a:p>
        </p:txBody>
      </p:sp>
    </p:spTree>
    <p:extLst>
      <p:ext uri="{BB962C8B-B14F-4D97-AF65-F5344CB8AC3E}">
        <p14:creationId xmlns:p14="http://schemas.microsoft.com/office/powerpoint/2010/main" val="148805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hyperlink" Target="mailto:campushealth@wayne.edu" TargetMode="External"/><Relationship Id="rId7" Type="http://schemas.openxmlformats.org/officeDocument/2006/relationships/hyperlink" Target="https://www.instagram.com/campushealthcent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acebook.com/CampusHealthCenter" TargetMode="External"/><Relationship Id="rId5" Type="http://schemas.openxmlformats.org/officeDocument/2006/relationships/hyperlink" Target="https://twitter.com/WSUCampusHealth" TargetMode="External"/><Relationship Id="rId4" Type="http://schemas.openxmlformats.org/officeDocument/2006/relationships/hyperlink" Target="https://health.wayne.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6DD7-3758-48A5-9912-4A9ED66730E4}"/>
              </a:ext>
            </a:extLst>
          </p:cNvPr>
          <p:cNvSpPr>
            <a:spLocks noGrp="1"/>
          </p:cNvSpPr>
          <p:nvPr>
            <p:ph type="ctrTitle"/>
          </p:nvPr>
        </p:nvSpPr>
        <p:spPr/>
        <p:txBody>
          <a:bodyPr/>
          <a:lstStyle/>
          <a:p>
            <a:r>
              <a:rPr lang="en-US" dirty="0" err="1"/>
              <a:t>PrEP</a:t>
            </a:r>
            <a:r>
              <a:rPr lang="en-US" dirty="0"/>
              <a:t>: Is it right for you?</a:t>
            </a:r>
          </a:p>
        </p:txBody>
      </p:sp>
      <p:sp>
        <p:nvSpPr>
          <p:cNvPr id="3" name="Subtitle 2">
            <a:extLst>
              <a:ext uri="{FF2B5EF4-FFF2-40B4-BE49-F238E27FC236}">
                <a16:creationId xmlns:a16="http://schemas.microsoft.com/office/drawing/2014/main" id="{4233C5EE-F2FA-4360-A787-33C17FA0AA8E}"/>
              </a:ext>
            </a:extLst>
          </p:cNvPr>
          <p:cNvSpPr>
            <a:spLocks noGrp="1"/>
          </p:cNvSpPr>
          <p:nvPr>
            <p:ph type="subTitle" idx="1"/>
          </p:nvPr>
        </p:nvSpPr>
        <p:spPr/>
        <p:txBody>
          <a:bodyPr/>
          <a:lstStyle/>
          <a:p>
            <a:r>
              <a:rPr lang="en-US" dirty="0"/>
              <a:t>Erika Blaskay, RN, BSN	</a:t>
            </a:r>
          </a:p>
          <a:p>
            <a:r>
              <a:rPr lang="en-US" dirty="0"/>
              <a:t>Community Outreach Nurse, Campus Health Center</a:t>
            </a:r>
          </a:p>
        </p:txBody>
      </p:sp>
      <p:pic>
        <p:nvPicPr>
          <p:cNvPr id="5" name="Picture 4" descr="A picture containing food&#10;&#10;Description automatically generated">
            <a:extLst>
              <a:ext uri="{FF2B5EF4-FFF2-40B4-BE49-F238E27FC236}">
                <a16:creationId xmlns:a16="http://schemas.microsoft.com/office/drawing/2014/main" id="{EE849CDA-DC71-4B3F-BDCE-DD255E4408FD}"/>
              </a:ext>
            </a:extLst>
          </p:cNvPr>
          <p:cNvPicPr>
            <a:picLocks noChangeAspect="1"/>
          </p:cNvPicPr>
          <p:nvPr/>
        </p:nvPicPr>
        <p:blipFill>
          <a:blip r:embed="rId2"/>
          <a:stretch>
            <a:fillRect/>
          </a:stretch>
        </p:blipFill>
        <p:spPr>
          <a:xfrm>
            <a:off x="0" y="5997853"/>
            <a:ext cx="2693754" cy="860147"/>
          </a:xfrm>
          <a:prstGeom prst="rect">
            <a:avLst/>
          </a:prstGeom>
        </p:spPr>
      </p:pic>
    </p:spTree>
    <p:extLst>
      <p:ext uri="{BB962C8B-B14F-4D97-AF65-F5344CB8AC3E}">
        <p14:creationId xmlns:p14="http://schemas.microsoft.com/office/powerpoint/2010/main" val="398262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973B-F820-492F-9AC0-225B82D455CC}"/>
              </a:ext>
            </a:extLst>
          </p:cNvPr>
          <p:cNvSpPr>
            <a:spLocks noGrp="1"/>
          </p:cNvSpPr>
          <p:nvPr>
            <p:ph type="title"/>
          </p:nvPr>
        </p:nvSpPr>
        <p:spPr/>
        <p:txBody>
          <a:bodyPr/>
          <a:lstStyle/>
          <a:p>
            <a:r>
              <a:rPr lang="en-US" dirty="0"/>
              <a:t>Paying for PrEP</a:t>
            </a:r>
          </a:p>
        </p:txBody>
      </p:sp>
      <p:sp>
        <p:nvSpPr>
          <p:cNvPr id="3" name="Content Placeholder 2">
            <a:extLst>
              <a:ext uri="{FF2B5EF4-FFF2-40B4-BE49-F238E27FC236}">
                <a16:creationId xmlns:a16="http://schemas.microsoft.com/office/drawing/2014/main" id="{B0FCB928-A01C-490C-A246-F591D7BDDC6B}"/>
              </a:ext>
            </a:extLst>
          </p:cNvPr>
          <p:cNvSpPr>
            <a:spLocks noGrp="1"/>
          </p:cNvSpPr>
          <p:nvPr>
            <p:ph idx="1"/>
          </p:nvPr>
        </p:nvSpPr>
        <p:spPr/>
        <p:txBody>
          <a:bodyPr>
            <a:normAutofit lnSpcReduction="10000"/>
          </a:bodyPr>
          <a:lstStyle/>
          <a:p>
            <a:r>
              <a:rPr lang="en-US" dirty="0"/>
              <a:t>Most Medicaid plans and private insurance plans cover </a:t>
            </a:r>
            <a:r>
              <a:rPr lang="en-US" dirty="0" err="1"/>
              <a:t>PrEP.</a:t>
            </a:r>
            <a:endParaRPr lang="en-US" dirty="0"/>
          </a:p>
          <a:p>
            <a:pPr lvl="1"/>
            <a:r>
              <a:rPr lang="en-US" dirty="0"/>
              <a:t>May require prior authorization.</a:t>
            </a:r>
          </a:p>
          <a:p>
            <a:r>
              <a:rPr lang="en-US" dirty="0"/>
              <a:t>Medication assistance programs available to provide free medication or help with co-pays: (may not include assistance with clinic visit costs and lab fees)</a:t>
            </a:r>
          </a:p>
          <a:p>
            <a:pPr lvl="1"/>
            <a:r>
              <a:rPr lang="en-US" dirty="0"/>
              <a:t>Getyourprep.com</a:t>
            </a:r>
          </a:p>
          <a:p>
            <a:pPr lvl="1"/>
            <a:r>
              <a:rPr lang="en-US" dirty="0"/>
              <a:t>Gileadadvancingaccess.com</a:t>
            </a:r>
          </a:p>
          <a:p>
            <a:pPr lvl="1"/>
            <a:r>
              <a:rPr lang="en-US" dirty="0"/>
              <a:t>Patient Access Network Foundation (PANFoundation.org)</a:t>
            </a:r>
          </a:p>
          <a:p>
            <a:pPr lvl="1"/>
            <a:r>
              <a:rPr lang="en-US" dirty="0"/>
              <a:t>Patient Advocate Foundation (copays.org/funds/</a:t>
            </a:r>
            <a:r>
              <a:rPr lang="en-US" dirty="0" err="1"/>
              <a:t>hiv</a:t>
            </a:r>
            <a:r>
              <a:rPr lang="en-US" dirty="0"/>
              <a:t>-aids-and-prevention)</a:t>
            </a:r>
          </a:p>
          <a:p>
            <a:pPr lvl="1"/>
            <a:r>
              <a:rPr lang="en-US" dirty="0"/>
              <a:t>Ready, Set, PrEP</a:t>
            </a:r>
          </a:p>
          <a:p>
            <a:r>
              <a:rPr lang="en-US" dirty="0"/>
              <a:t>Prepcost.org</a:t>
            </a:r>
          </a:p>
          <a:p>
            <a:pPr lvl="1"/>
            <a:r>
              <a:rPr lang="en-US" dirty="0"/>
              <a:t>Cost calculator</a:t>
            </a:r>
          </a:p>
          <a:p>
            <a:pPr lvl="1"/>
            <a:endParaRPr lang="en-US" dirty="0"/>
          </a:p>
        </p:txBody>
      </p:sp>
    </p:spTree>
    <p:extLst>
      <p:ext uri="{BB962C8B-B14F-4D97-AF65-F5344CB8AC3E}">
        <p14:creationId xmlns:p14="http://schemas.microsoft.com/office/powerpoint/2010/main" val="314014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3F29E5-E843-4AE7-8423-9B22E44CF4B9}"/>
              </a:ext>
            </a:extLst>
          </p:cNvPr>
          <p:cNvSpPr>
            <a:spLocks noGrp="1"/>
          </p:cNvSpPr>
          <p:nvPr>
            <p:ph idx="1"/>
          </p:nvPr>
        </p:nvSpPr>
        <p:spPr>
          <a:xfrm>
            <a:off x="677334" y="1253067"/>
            <a:ext cx="6155266" cy="4351866"/>
          </a:xfrm>
        </p:spPr>
        <p:txBody>
          <a:bodyPr anchor="ctr">
            <a:normAutofit/>
          </a:bodyPr>
          <a:lstStyle/>
          <a:p>
            <a:r>
              <a:rPr lang="en-US" dirty="0"/>
              <a:t>CDC considers providing PrEP as an essential service.</a:t>
            </a:r>
          </a:p>
          <a:p>
            <a:r>
              <a:rPr lang="en-US" dirty="0"/>
              <a:t>Continue HIV testing every 3 months:</a:t>
            </a:r>
          </a:p>
          <a:p>
            <a:pPr lvl="1"/>
            <a:r>
              <a:rPr lang="en-US" dirty="0"/>
              <a:t>Home specimen collection kits</a:t>
            </a:r>
          </a:p>
          <a:p>
            <a:pPr lvl="2"/>
            <a:r>
              <a:rPr lang="en-US" dirty="0"/>
              <a:t>Oral self-swabbing when home collection kits are not an option.</a:t>
            </a:r>
          </a:p>
          <a:p>
            <a:pPr lvl="1"/>
            <a:r>
              <a:rPr lang="en-US" dirty="0"/>
              <a:t>Telehealth/phone consultation visits with provider</a:t>
            </a:r>
          </a:p>
          <a:p>
            <a:pPr lvl="2"/>
            <a:r>
              <a:rPr lang="en-US" dirty="0"/>
              <a:t>95% still able to get PrEP this way (Shaw, 2020).</a:t>
            </a:r>
          </a:p>
          <a:p>
            <a:r>
              <a:rPr lang="en-US" dirty="0"/>
              <a:t>HCP to consider 90-day supply of medication to reduce trips to pharmacy.</a:t>
            </a:r>
          </a:p>
          <a:p>
            <a:r>
              <a:rPr lang="en-US" dirty="0"/>
              <a:t>As of July 7</a:t>
            </a:r>
            <a:r>
              <a:rPr lang="en-US" baseline="30000" dirty="0"/>
              <a:t>th</a:t>
            </a:r>
            <a:r>
              <a:rPr lang="en-US" dirty="0"/>
              <a:t>, 2020 (most recent data): no shortages or concern of shortages with medication used for PrEP (CDC, 2020). </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5DA043-2179-45B8-B6AB-A3CCD83C8369}"/>
              </a:ext>
            </a:extLst>
          </p:cNvPr>
          <p:cNvSpPr>
            <a:spLocks noGrp="1"/>
          </p:cNvSpPr>
          <p:nvPr>
            <p:ph type="title"/>
          </p:nvPr>
        </p:nvSpPr>
        <p:spPr>
          <a:xfrm>
            <a:off x="7829658" y="1253067"/>
            <a:ext cx="3371742" cy="4351866"/>
          </a:xfrm>
        </p:spPr>
        <p:txBody>
          <a:bodyPr anchor="ctr">
            <a:normAutofit/>
          </a:bodyPr>
          <a:lstStyle/>
          <a:p>
            <a:r>
              <a:rPr lang="en-US" dirty="0">
                <a:solidFill>
                  <a:schemeClr val="bg1"/>
                </a:solidFill>
              </a:rPr>
              <a:t>PrEP During COVID-19: </a:t>
            </a:r>
            <a:br>
              <a:rPr lang="en-US" dirty="0">
                <a:solidFill>
                  <a:schemeClr val="bg1"/>
                </a:solidFill>
              </a:rPr>
            </a:br>
            <a:r>
              <a:rPr lang="en-US" sz="2400" dirty="0">
                <a:solidFill>
                  <a:schemeClr val="bg1"/>
                </a:solidFill>
              </a:rPr>
              <a:t>A CDC Guidance Letter to Clinicians</a:t>
            </a:r>
            <a:endParaRPr lang="en-US" dirty="0">
              <a:solidFill>
                <a:schemeClr val="bg1"/>
              </a:solidFill>
            </a:endParaRPr>
          </a:p>
        </p:txBody>
      </p:sp>
    </p:spTree>
    <p:extLst>
      <p:ext uri="{BB962C8B-B14F-4D97-AF65-F5344CB8AC3E}">
        <p14:creationId xmlns:p14="http://schemas.microsoft.com/office/powerpoint/2010/main" val="166571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04D7-A0F8-4EF4-AEEF-B01BF60DA5C0}"/>
              </a:ext>
            </a:extLst>
          </p:cNvPr>
          <p:cNvSpPr>
            <a:spLocks noGrp="1"/>
          </p:cNvSpPr>
          <p:nvPr>
            <p:ph type="title"/>
          </p:nvPr>
        </p:nvSpPr>
        <p:spPr/>
        <p:txBody>
          <a:bodyPr/>
          <a:lstStyle/>
          <a:p>
            <a:r>
              <a:rPr lang="en-US" dirty="0"/>
              <a:t>Yes! You Can Get PrEP at Campus Health Center!</a:t>
            </a:r>
          </a:p>
        </p:txBody>
      </p:sp>
      <p:sp>
        <p:nvSpPr>
          <p:cNvPr id="3" name="Content Placeholder 2">
            <a:extLst>
              <a:ext uri="{FF2B5EF4-FFF2-40B4-BE49-F238E27FC236}">
                <a16:creationId xmlns:a16="http://schemas.microsoft.com/office/drawing/2014/main" id="{EC40E7C6-6999-4F78-A53F-8A761B3C5008}"/>
              </a:ext>
            </a:extLst>
          </p:cNvPr>
          <p:cNvSpPr>
            <a:spLocks noGrp="1"/>
          </p:cNvSpPr>
          <p:nvPr>
            <p:ph idx="1"/>
          </p:nvPr>
        </p:nvSpPr>
        <p:spPr/>
        <p:txBody>
          <a:bodyPr/>
          <a:lstStyle/>
          <a:p>
            <a:r>
              <a:rPr lang="en-US" dirty="0"/>
              <a:t>CHC can start you on PrEP and manage all your follow-up visits and testing.</a:t>
            </a:r>
          </a:p>
          <a:p>
            <a:pPr lvl="1"/>
            <a:r>
              <a:rPr lang="en-US" dirty="0"/>
              <a:t>CHC offers one free visit per semester while enrolled as a WSU student.</a:t>
            </a:r>
          </a:p>
          <a:p>
            <a:pPr lvl="1"/>
            <a:r>
              <a:rPr lang="en-US" dirty="0"/>
              <a:t>CHC also handles full primary care visits including vaccinations, physicals, and illness care.</a:t>
            </a:r>
          </a:p>
          <a:p>
            <a:pPr lvl="1"/>
            <a:r>
              <a:rPr lang="en-US" dirty="0"/>
              <a:t>CHC offers flu vaccines for students at no out-of-pocket cost regardless of insurance status.</a:t>
            </a:r>
          </a:p>
          <a:p>
            <a:pPr lvl="1"/>
            <a:r>
              <a:rPr lang="en-US" dirty="0"/>
              <a:t>Free STI testing for those who qualify.</a:t>
            </a:r>
          </a:p>
          <a:p>
            <a:pPr lvl="1"/>
            <a:r>
              <a:rPr lang="en-US" dirty="0"/>
              <a:t>COVID-19 safety compliant.</a:t>
            </a:r>
          </a:p>
          <a:p>
            <a:r>
              <a:rPr lang="en-US" dirty="0"/>
              <a:t>Student organization through DOSO: </a:t>
            </a:r>
            <a:r>
              <a:rPr lang="en-US" b="1" i="1" dirty="0"/>
              <a:t>Warriors PrEP &amp; PEP Awareness</a:t>
            </a:r>
            <a:r>
              <a:rPr lang="en-US" dirty="0"/>
              <a:t>.</a:t>
            </a:r>
          </a:p>
        </p:txBody>
      </p:sp>
      <p:pic>
        <p:nvPicPr>
          <p:cNvPr id="9" name="Picture 8" descr="A picture containing drawing, holding&#10;&#10;Description automatically generated">
            <a:extLst>
              <a:ext uri="{FF2B5EF4-FFF2-40B4-BE49-F238E27FC236}">
                <a16:creationId xmlns:a16="http://schemas.microsoft.com/office/drawing/2014/main" id="{C5600FE2-E10A-4DE4-9489-2FAA561EED7D}"/>
              </a:ext>
            </a:extLst>
          </p:cNvPr>
          <p:cNvPicPr>
            <a:picLocks noChangeAspect="1"/>
          </p:cNvPicPr>
          <p:nvPr/>
        </p:nvPicPr>
        <p:blipFill>
          <a:blip r:embed="rId2"/>
          <a:stretch>
            <a:fillRect/>
          </a:stretch>
        </p:blipFill>
        <p:spPr>
          <a:xfrm>
            <a:off x="159813" y="5699758"/>
            <a:ext cx="3192987" cy="1158241"/>
          </a:xfrm>
          <a:prstGeom prst="rect">
            <a:avLst/>
          </a:prstGeom>
        </p:spPr>
      </p:pic>
    </p:spTree>
    <p:extLst>
      <p:ext uri="{BB962C8B-B14F-4D97-AF65-F5344CB8AC3E}">
        <p14:creationId xmlns:p14="http://schemas.microsoft.com/office/powerpoint/2010/main" val="66637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B8B7-8732-40AF-9BDA-1BF67C42483B}"/>
              </a:ext>
            </a:extLst>
          </p:cNvPr>
          <p:cNvSpPr>
            <a:spLocks noGrp="1"/>
          </p:cNvSpPr>
          <p:nvPr>
            <p:ph type="title"/>
          </p:nvPr>
        </p:nvSpPr>
        <p:spPr/>
        <p:txBody>
          <a:bodyPr/>
          <a:lstStyle/>
          <a:p>
            <a:pPr algn="ctr"/>
            <a:r>
              <a:rPr lang="en-US" dirty="0"/>
              <a:t>Contact Us</a:t>
            </a:r>
          </a:p>
        </p:txBody>
      </p:sp>
      <p:sp>
        <p:nvSpPr>
          <p:cNvPr id="3" name="Content Placeholder 2">
            <a:extLst>
              <a:ext uri="{FF2B5EF4-FFF2-40B4-BE49-F238E27FC236}">
                <a16:creationId xmlns:a16="http://schemas.microsoft.com/office/drawing/2014/main" id="{97DC7E62-073D-41C9-A38B-7FF41A61A2D5}"/>
              </a:ext>
            </a:extLst>
          </p:cNvPr>
          <p:cNvSpPr>
            <a:spLocks noGrp="1"/>
          </p:cNvSpPr>
          <p:nvPr>
            <p:ph idx="1"/>
          </p:nvPr>
        </p:nvSpPr>
        <p:spPr>
          <a:xfrm>
            <a:off x="677334" y="1517715"/>
            <a:ext cx="8596668" cy="4523647"/>
          </a:xfrm>
        </p:spPr>
        <p:txBody>
          <a:bodyPr>
            <a:normAutofit fontScale="92500" lnSpcReduction="10000"/>
          </a:bodyPr>
          <a:lstStyle/>
          <a:p>
            <a:pPr marL="0" indent="0" algn="ctr">
              <a:buNone/>
            </a:pPr>
            <a:r>
              <a:rPr lang="en-US" sz="2400" b="1" dirty="0"/>
              <a:t>Campus Health Center</a:t>
            </a:r>
          </a:p>
          <a:p>
            <a:pPr marL="0" indent="0" algn="ctr">
              <a:buNone/>
            </a:pPr>
            <a:r>
              <a:rPr lang="en-US" dirty="0"/>
              <a:t>5285 Anthony Wayne Drive</a:t>
            </a:r>
          </a:p>
          <a:p>
            <a:pPr marL="0" indent="0" algn="ctr">
              <a:buNone/>
            </a:pPr>
            <a:r>
              <a:rPr lang="en-US" dirty="0"/>
              <a:t>Detroit, MI 48202</a:t>
            </a:r>
          </a:p>
          <a:p>
            <a:pPr marL="0" indent="0" algn="ctr">
              <a:buNone/>
            </a:pPr>
            <a:r>
              <a:rPr lang="en-US" dirty="0"/>
              <a:t>(313) 577-5041</a:t>
            </a:r>
          </a:p>
          <a:p>
            <a:pPr marL="0" indent="0" algn="ctr">
              <a:buNone/>
            </a:pPr>
            <a:r>
              <a:rPr lang="en-US" dirty="0"/>
              <a:t>Email at </a:t>
            </a:r>
            <a:r>
              <a:rPr lang="en-US" dirty="0">
                <a:hlinkClick r:id="rId3"/>
              </a:rPr>
              <a:t>CampusHealth@wayne.edu</a:t>
            </a:r>
            <a:endParaRPr lang="en-US" dirty="0"/>
          </a:p>
          <a:p>
            <a:pPr marL="0" indent="0" algn="ctr">
              <a:buNone/>
            </a:pPr>
            <a:r>
              <a:rPr lang="en-US" dirty="0"/>
              <a:t>Online at </a:t>
            </a:r>
            <a:r>
              <a:rPr lang="en-US" dirty="0">
                <a:hlinkClick r:id="rId4"/>
              </a:rPr>
              <a:t>health.wayne.edu</a:t>
            </a:r>
            <a:endParaRPr lang="en-US" dirty="0"/>
          </a:p>
          <a:p>
            <a:pPr marL="0" indent="0" algn="ctr">
              <a:buNone/>
            </a:pPr>
            <a:r>
              <a:rPr lang="en-US" dirty="0"/>
              <a:t>Follow us on social media: </a:t>
            </a:r>
          </a:p>
          <a:p>
            <a:pPr marL="0" indent="0" algn="ctr">
              <a:buNone/>
            </a:pPr>
            <a:r>
              <a:rPr lang="en-US" dirty="0">
                <a:hlinkClick r:id="rId5"/>
              </a:rPr>
              <a:t>Twitter</a:t>
            </a:r>
            <a:r>
              <a:rPr lang="en-US" dirty="0"/>
              <a:t> - @</a:t>
            </a:r>
            <a:r>
              <a:rPr lang="en-US" dirty="0" err="1"/>
              <a:t>WSUCampusHealth</a:t>
            </a:r>
            <a:endParaRPr lang="en-US" dirty="0"/>
          </a:p>
          <a:p>
            <a:pPr marL="0" indent="0" algn="ctr">
              <a:buNone/>
            </a:pPr>
            <a:r>
              <a:rPr lang="en-US" dirty="0">
                <a:hlinkClick r:id="rId6"/>
              </a:rPr>
              <a:t>Facebook</a:t>
            </a:r>
            <a:r>
              <a:rPr lang="en-US" dirty="0"/>
              <a:t> - @</a:t>
            </a:r>
            <a:r>
              <a:rPr lang="en-US" dirty="0" err="1"/>
              <a:t>CampusHealthCenter</a:t>
            </a:r>
            <a:endParaRPr lang="en-US" dirty="0"/>
          </a:p>
          <a:p>
            <a:pPr marL="0" indent="0" algn="ctr">
              <a:buNone/>
            </a:pPr>
            <a:r>
              <a:rPr lang="en-US" dirty="0">
                <a:hlinkClick r:id="rId7"/>
              </a:rPr>
              <a:t>Instagram</a:t>
            </a:r>
            <a:r>
              <a:rPr lang="en-US" dirty="0"/>
              <a:t> - @</a:t>
            </a:r>
            <a:r>
              <a:rPr lang="en-US" dirty="0" err="1"/>
              <a:t>campushealthcenter</a:t>
            </a:r>
            <a:endParaRPr lang="en-US" dirty="0"/>
          </a:p>
          <a:p>
            <a:pPr marL="0" indent="0" algn="ctr">
              <a:buNone/>
            </a:pPr>
            <a:endParaRPr lang="en-US" dirty="0"/>
          </a:p>
          <a:p>
            <a:pPr marL="0" indent="0" algn="ctr">
              <a:buNone/>
            </a:pPr>
            <a:r>
              <a:rPr lang="en-US" dirty="0"/>
              <a:t>Now offering telehealth visits through telephone or webcam!</a:t>
            </a:r>
          </a:p>
        </p:txBody>
      </p:sp>
      <p:pic>
        <p:nvPicPr>
          <p:cNvPr id="4" name="Picture 3" descr="A picture containing food&#10;&#10;Description automatically generated">
            <a:extLst>
              <a:ext uri="{FF2B5EF4-FFF2-40B4-BE49-F238E27FC236}">
                <a16:creationId xmlns:a16="http://schemas.microsoft.com/office/drawing/2014/main" id="{2941508B-A0B0-43C3-9DF6-C8AB4A3AF9F8}"/>
              </a:ext>
            </a:extLst>
          </p:cNvPr>
          <p:cNvPicPr>
            <a:picLocks noChangeAspect="1"/>
          </p:cNvPicPr>
          <p:nvPr/>
        </p:nvPicPr>
        <p:blipFill>
          <a:blip r:embed="rId8"/>
          <a:stretch>
            <a:fillRect/>
          </a:stretch>
        </p:blipFill>
        <p:spPr>
          <a:xfrm>
            <a:off x="0" y="5997853"/>
            <a:ext cx="2693754" cy="860147"/>
          </a:xfrm>
          <a:prstGeom prst="rect">
            <a:avLst/>
          </a:prstGeom>
        </p:spPr>
      </p:pic>
    </p:spTree>
    <p:extLst>
      <p:ext uri="{BB962C8B-B14F-4D97-AF65-F5344CB8AC3E}">
        <p14:creationId xmlns:p14="http://schemas.microsoft.com/office/powerpoint/2010/main" val="120495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E7B8-9EDD-4D48-8697-6B6908356042}"/>
              </a:ext>
            </a:extLst>
          </p:cNvPr>
          <p:cNvSpPr>
            <a:spLocks noGrp="1"/>
          </p:cNvSpPr>
          <p:nvPr>
            <p:ph type="title"/>
          </p:nvPr>
        </p:nvSpPr>
        <p:spPr>
          <a:xfrm>
            <a:off x="676746" y="126753"/>
            <a:ext cx="3729076" cy="1320800"/>
          </a:xfrm>
        </p:spPr>
        <p:txBody>
          <a:bodyPr anchor="ctr">
            <a:normAutofit/>
          </a:bodyPr>
          <a:lstStyle/>
          <a:p>
            <a:r>
              <a:rPr lang="en-US" dirty="0"/>
              <a:t>What is HIV?</a:t>
            </a:r>
          </a:p>
        </p:txBody>
      </p:sp>
      <p:sp>
        <p:nvSpPr>
          <p:cNvPr id="3" name="Content Placeholder 2">
            <a:extLst>
              <a:ext uri="{FF2B5EF4-FFF2-40B4-BE49-F238E27FC236}">
                <a16:creationId xmlns:a16="http://schemas.microsoft.com/office/drawing/2014/main" id="{569E037F-621B-4FAA-AFA2-3FDEBA4D4497}"/>
              </a:ext>
            </a:extLst>
          </p:cNvPr>
          <p:cNvSpPr>
            <a:spLocks noGrp="1"/>
          </p:cNvSpPr>
          <p:nvPr>
            <p:ph idx="1"/>
          </p:nvPr>
        </p:nvSpPr>
        <p:spPr>
          <a:xfrm>
            <a:off x="207145" y="1292551"/>
            <a:ext cx="6637539" cy="5438696"/>
          </a:xfrm>
        </p:spPr>
        <p:txBody>
          <a:bodyPr>
            <a:normAutofit/>
          </a:bodyPr>
          <a:lstStyle/>
          <a:p>
            <a:pPr>
              <a:lnSpc>
                <a:spcPct val="90000"/>
              </a:lnSpc>
            </a:pPr>
            <a:r>
              <a:rPr lang="en-US" sz="1200" dirty="0"/>
              <a:t>Human Immunodeficiency Virus</a:t>
            </a:r>
          </a:p>
          <a:p>
            <a:pPr lvl="1">
              <a:lnSpc>
                <a:spcPct val="90000"/>
              </a:lnSpc>
            </a:pPr>
            <a:r>
              <a:rPr lang="en-US" sz="1200" dirty="0"/>
              <a:t>Virus that attacks the cells that help the body fight infection (CD4 lymphocytes).</a:t>
            </a:r>
          </a:p>
          <a:p>
            <a:pPr lvl="1">
              <a:lnSpc>
                <a:spcPct val="90000"/>
              </a:lnSpc>
            </a:pPr>
            <a:r>
              <a:rPr lang="en-US" sz="1200" dirty="0"/>
              <a:t>Treatable but not curable. No available vaccine.</a:t>
            </a:r>
          </a:p>
          <a:p>
            <a:pPr lvl="1">
              <a:lnSpc>
                <a:spcPct val="90000"/>
              </a:lnSpc>
            </a:pPr>
            <a:r>
              <a:rPr lang="en-US" sz="1200" dirty="0"/>
              <a:t>Different types and strains: HIV-1 and HIV-2 (aidsmap.com, 2020)</a:t>
            </a:r>
          </a:p>
          <a:p>
            <a:pPr lvl="1">
              <a:lnSpc>
                <a:spcPct val="90000"/>
              </a:lnSpc>
            </a:pPr>
            <a:r>
              <a:rPr lang="en-US" sz="1200" dirty="0"/>
              <a:t>Having another STI increases your risk of getting HIV x3 (CDC, 2020).</a:t>
            </a:r>
          </a:p>
          <a:p>
            <a:pPr lvl="1">
              <a:lnSpc>
                <a:spcPct val="90000"/>
              </a:lnSpc>
            </a:pPr>
            <a:r>
              <a:rPr lang="en-US" sz="1200" dirty="0"/>
              <a:t>Spread by coming into contact with blood or certain bodily fluids from a person who has HIV.</a:t>
            </a:r>
          </a:p>
          <a:p>
            <a:pPr lvl="1">
              <a:lnSpc>
                <a:spcPct val="90000"/>
              </a:lnSpc>
            </a:pPr>
            <a:r>
              <a:rPr lang="en-US" sz="1200" dirty="0"/>
              <a:t>Makes the person more vulnerable to other diseases.</a:t>
            </a:r>
          </a:p>
          <a:p>
            <a:pPr lvl="2">
              <a:lnSpc>
                <a:spcPct val="90000"/>
              </a:lnSpc>
            </a:pPr>
            <a:r>
              <a:rPr lang="en-US" sz="1200" dirty="0"/>
              <a:t>Opportunistic infections (OI): occur in people who don’t have the ability to fight them off.</a:t>
            </a:r>
          </a:p>
          <a:p>
            <a:pPr lvl="3">
              <a:lnSpc>
                <a:spcPct val="90000"/>
              </a:lnSpc>
            </a:pPr>
            <a:r>
              <a:rPr lang="en-US" dirty="0"/>
              <a:t>Pneumonia</a:t>
            </a:r>
          </a:p>
          <a:p>
            <a:pPr lvl="3">
              <a:lnSpc>
                <a:spcPct val="90000"/>
              </a:lnSpc>
            </a:pPr>
            <a:r>
              <a:rPr lang="en-US" dirty="0"/>
              <a:t>Certain types of cancers</a:t>
            </a:r>
          </a:p>
          <a:p>
            <a:pPr lvl="3">
              <a:lnSpc>
                <a:spcPct val="90000"/>
              </a:lnSpc>
            </a:pPr>
            <a:r>
              <a:rPr lang="en-US" dirty="0"/>
              <a:t>Candidiasis (fungal infections)</a:t>
            </a:r>
          </a:p>
          <a:p>
            <a:pPr lvl="1">
              <a:lnSpc>
                <a:spcPct val="90000"/>
              </a:lnSpc>
            </a:pPr>
            <a:r>
              <a:rPr lang="en-US" sz="1200" dirty="0"/>
              <a:t>Stages of HIV (CDC, 2020)	</a:t>
            </a:r>
          </a:p>
          <a:p>
            <a:pPr lvl="2">
              <a:lnSpc>
                <a:spcPct val="90000"/>
              </a:lnSpc>
            </a:pPr>
            <a:r>
              <a:rPr lang="en-US" sz="1200" dirty="0"/>
              <a:t>I. Acute HIV Infection: flu-like symptoms, highly contagious, high viral load</a:t>
            </a:r>
          </a:p>
          <a:p>
            <a:pPr lvl="2">
              <a:lnSpc>
                <a:spcPct val="90000"/>
              </a:lnSpc>
            </a:pPr>
            <a:r>
              <a:rPr lang="en-US" sz="1200" dirty="0"/>
              <a:t>II. Chronic HIV Infection: no symptoms, can transmit to others if not treated, can live here for years, especially when treatment is effective. Undetectable = </a:t>
            </a:r>
            <a:r>
              <a:rPr lang="en-US" sz="1200" dirty="0" err="1"/>
              <a:t>Untransmittable</a:t>
            </a:r>
            <a:r>
              <a:rPr lang="en-US" sz="1200" dirty="0"/>
              <a:t> </a:t>
            </a:r>
          </a:p>
          <a:p>
            <a:pPr lvl="2">
              <a:lnSpc>
                <a:spcPct val="90000"/>
              </a:lnSpc>
            </a:pPr>
            <a:r>
              <a:rPr lang="en-US" sz="1200" dirty="0"/>
              <a:t>III. AIDS: high viral load, highly contagious, very susceptible to OI. Life expectancy of 3 years without treatment.</a:t>
            </a:r>
          </a:p>
          <a:p>
            <a:pPr lvl="2">
              <a:lnSpc>
                <a:spcPct val="90000"/>
              </a:lnSpc>
            </a:pPr>
            <a:endParaRPr lang="en-US" sz="700" dirty="0"/>
          </a:p>
          <a:p>
            <a:pPr lvl="1">
              <a:lnSpc>
                <a:spcPct val="90000"/>
              </a:lnSpc>
            </a:pPr>
            <a:endParaRPr lang="en-US" sz="700" dirty="0"/>
          </a:p>
          <a:p>
            <a:pPr lvl="3">
              <a:lnSpc>
                <a:spcPct val="90000"/>
              </a:lnSpc>
            </a:pPr>
            <a:endParaRPr lang="en-US" sz="700" dirty="0"/>
          </a:p>
        </p:txBody>
      </p:sp>
      <p:pic>
        <p:nvPicPr>
          <p:cNvPr id="2050" name="Picture 2" descr="Virus">
            <a:extLst>
              <a:ext uri="{FF2B5EF4-FFF2-40B4-BE49-F238E27FC236}">
                <a16:creationId xmlns:a16="http://schemas.microsoft.com/office/drawing/2014/main" id="{F91818CA-3EC1-41CB-9926-2A47DB762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35" r="18888" b="-1"/>
          <a:stretch/>
        </p:blipFill>
        <p:spPr bwMode="auto">
          <a:xfrm>
            <a:off x="7195317" y="787153"/>
            <a:ext cx="3766561" cy="47880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6F3F98-45CE-4BCB-B247-9B65BE631951}"/>
              </a:ext>
            </a:extLst>
          </p:cNvPr>
          <p:cNvSpPr txBox="1"/>
          <p:nvPr/>
        </p:nvSpPr>
        <p:spPr>
          <a:xfrm>
            <a:off x="8908708" y="5513008"/>
            <a:ext cx="2130640" cy="400110"/>
          </a:xfrm>
          <a:prstGeom prst="rect">
            <a:avLst/>
          </a:prstGeom>
          <a:noFill/>
        </p:spPr>
        <p:txBody>
          <a:bodyPr wrap="square" rtlCol="0">
            <a:spAutoFit/>
          </a:bodyPr>
          <a:lstStyle/>
          <a:p>
            <a:pPr>
              <a:spcAft>
                <a:spcPts val="600"/>
              </a:spcAft>
            </a:pPr>
            <a:r>
              <a:rPr lang="en-US" sz="1000" i="1" dirty="0"/>
              <a:t>Image courtesy of Imperial College of London</a:t>
            </a:r>
          </a:p>
        </p:txBody>
      </p:sp>
    </p:spTree>
    <p:extLst>
      <p:ext uri="{BB962C8B-B14F-4D97-AF65-F5344CB8AC3E}">
        <p14:creationId xmlns:p14="http://schemas.microsoft.com/office/powerpoint/2010/main" val="110362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8" name="Straight Connector 137">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B38A0C2-7C0B-4E8D-8351-4CBC05728298}"/>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What is PrEP?</a:t>
            </a:r>
          </a:p>
        </p:txBody>
      </p:sp>
      <p:sp>
        <p:nvSpPr>
          <p:cNvPr id="3" name="Content Placeholder 2">
            <a:extLst>
              <a:ext uri="{FF2B5EF4-FFF2-40B4-BE49-F238E27FC236}">
                <a16:creationId xmlns:a16="http://schemas.microsoft.com/office/drawing/2014/main" id="{FA0D88C8-F885-4A1B-AEC1-09C537D8762E}"/>
              </a:ext>
            </a:extLst>
          </p:cNvPr>
          <p:cNvSpPr>
            <a:spLocks noGrp="1"/>
          </p:cNvSpPr>
          <p:nvPr>
            <p:ph sz="half" idx="1"/>
          </p:nvPr>
        </p:nvSpPr>
        <p:spPr>
          <a:xfrm>
            <a:off x="5210168" y="1955939"/>
            <a:ext cx="4390100" cy="4292461"/>
          </a:xfrm>
        </p:spPr>
        <p:txBody>
          <a:bodyPr vert="horz" lIns="91440" tIns="45720" rIns="91440" bIns="45720" rtlCol="0">
            <a:normAutofit fontScale="85000" lnSpcReduction="20000"/>
          </a:bodyPr>
          <a:lstStyle/>
          <a:p>
            <a:pPr>
              <a:lnSpc>
                <a:spcPct val="90000"/>
              </a:lnSpc>
            </a:pPr>
            <a:r>
              <a:rPr lang="en-US" sz="1600" b="1" i="1" dirty="0"/>
              <a:t>Pr</a:t>
            </a:r>
            <a:r>
              <a:rPr lang="en-US" sz="1600" dirty="0"/>
              <a:t>e-</a:t>
            </a:r>
            <a:r>
              <a:rPr lang="en-US" sz="1600" b="1" i="1" dirty="0"/>
              <a:t>E</a:t>
            </a:r>
            <a:r>
              <a:rPr lang="en-US" sz="1600" dirty="0"/>
              <a:t>xposure </a:t>
            </a:r>
            <a:r>
              <a:rPr lang="en-US" sz="1600" b="1" i="1" dirty="0"/>
              <a:t>P</a:t>
            </a:r>
            <a:r>
              <a:rPr lang="en-US" sz="1600" dirty="0"/>
              <a:t>rophylaxis: taking the medication to reduce the risk of contracting HIV </a:t>
            </a:r>
            <a:r>
              <a:rPr lang="en-US" sz="1600" b="1" i="1" dirty="0"/>
              <a:t>before</a:t>
            </a:r>
            <a:r>
              <a:rPr lang="en-US" sz="1600" dirty="0"/>
              <a:t> exposure occurs.</a:t>
            </a:r>
          </a:p>
          <a:p>
            <a:pPr>
              <a:lnSpc>
                <a:spcPct val="90000"/>
              </a:lnSpc>
            </a:pPr>
            <a:r>
              <a:rPr lang="en-US" sz="1600" dirty="0"/>
              <a:t>Once-daily pill taken by mouth, with or without food. Must take every day for maximum protection.</a:t>
            </a:r>
          </a:p>
          <a:p>
            <a:pPr lvl="1">
              <a:lnSpc>
                <a:spcPct val="90000"/>
              </a:lnSpc>
            </a:pPr>
            <a:r>
              <a:rPr lang="en-US" sz="1400" dirty="0"/>
              <a:t>Available only by prescription from a healthcare provider.</a:t>
            </a:r>
          </a:p>
          <a:p>
            <a:pPr lvl="1">
              <a:lnSpc>
                <a:spcPct val="90000"/>
              </a:lnSpc>
            </a:pPr>
            <a:r>
              <a:rPr lang="en-US" sz="1400" dirty="0"/>
              <a:t>The presence of the medication in your bloodstream can stop HIV from taking hold and spreading in your body.</a:t>
            </a:r>
          </a:p>
          <a:p>
            <a:pPr>
              <a:lnSpc>
                <a:spcPct val="90000"/>
              </a:lnSpc>
            </a:pPr>
            <a:r>
              <a:rPr lang="en-US" sz="1600" b="0" i="0" dirty="0">
                <a:effectLst/>
              </a:rPr>
              <a:t>Studies have shown that PrEP reduces the risk of getting HIV from sex by about 99% when taken daily (CDC, 2020).</a:t>
            </a:r>
          </a:p>
          <a:p>
            <a:pPr lvl="1">
              <a:lnSpc>
                <a:spcPct val="90000"/>
              </a:lnSpc>
            </a:pPr>
            <a:r>
              <a:rPr lang="en-US" sz="1400" dirty="0"/>
              <a:t>Condom use</a:t>
            </a:r>
            <a:endParaRPr lang="en-US" sz="1400" b="0" i="0" dirty="0">
              <a:effectLst/>
            </a:endParaRPr>
          </a:p>
          <a:p>
            <a:pPr lvl="1">
              <a:lnSpc>
                <a:spcPct val="90000"/>
              </a:lnSpc>
            </a:pPr>
            <a:r>
              <a:rPr lang="en-US" b="0" i="0" dirty="0">
                <a:effectLst/>
              </a:rPr>
              <a:t>Among people who inject drugs, PrEP reduces the risk of getting HIV by at least 74% when taken daily (CDC, 2020).</a:t>
            </a:r>
          </a:p>
          <a:p>
            <a:pPr>
              <a:lnSpc>
                <a:spcPct val="90000"/>
              </a:lnSpc>
            </a:pPr>
            <a:r>
              <a:rPr lang="en-US" sz="1600" dirty="0"/>
              <a:t>Two medications licensed for PrEP: </a:t>
            </a:r>
            <a:r>
              <a:rPr lang="en-US" sz="1600" dirty="0" err="1"/>
              <a:t>Descovy</a:t>
            </a:r>
            <a:r>
              <a:rPr lang="en-US" sz="1600" dirty="0"/>
              <a:t> and Truvada.</a:t>
            </a:r>
          </a:p>
          <a:p>
            <a:pPr>
              <a:lnSpc>
                <a:spcPct val="90000"/>
              </a:lnSpc>
            </a:pPr>
            <a:r>
              <a:rPr lang="en-US" sz="1600" b="0" i="0" dirty="0">
                <a:effectLst/>
              </a:rPr>
              <a:t>Does not protect against pregnancy or other STIs. </a:t>
            </a:r>
          </a:p>
          <a:p>
            <a:pPr lvl="1">
              <a:lnSpc>
                <a:spcPct val="90000"/>
              </a:lnSpc>
            </a:pPr>
            <a:endParaRPr lang="en-US" sz="1300" b="0" i="0" dirty="0">
              <a:effectLst/>
            </a:endParaRPr>
          </a:p>
          <a:p>
            <a:pPr marL="457200" lvl="1" indent="0">
              <a:lnSpc>
                <a:spcPct val="90000"/>
              </a:lnSpc>
            </a:pPr>
            <a:endParaRPr lang="en-US" sz="1300" dirty="0"/>
          </a:p>
        </p:txBody>
      </p:sp>
      <p:pic>
        <p:nvPicPr>
          <p:cNvPr id="1028" name="Picture 4">
            <a:extLst>
              <a:ext uri="{FF2B5EF4-FFF2-40B4-BE49-F238E27FC236}">
                <a16:creationId xmlns:a16="http://schemas.microsoft.com/office/drawing/2014/main" id="{8C6459C9-76D2-4647-BE19-6C9B3EEEEA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69" r="8452" b="2"/>
          <a:stretch/>
        </p:blipFill>
        <p:spPr bwMode="auto">
          <a:xfrm>
            <a:off x="677334" y="2159331"/>
            <a:ext cx="3974017" cy="284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E4BA78-6B13-4BE9-A02E-7AAF02E322A5}"/>
              </a:ext>
            </a:extLst>
          </p:cNvPr>
          <p:cNvSpPr txBox="1"/>
          <p:nvPr/>
        </p:nvSpPr>
        <p:spPr>
          <a:xfrm>
            <a:off x="601757" y="5067003"/>
            <a:ext cx="2154643" cy="215444"/>
          </a:xfrm>
          <a:prstGeom prst="rect">
            <a:avLst/>
          </a:prstGeom>
          <a:noFill/>
        </p:spPr>
        <p:txBody>
          <a:bodyPr wrap="square" rtlCol="0">
            <a:spAutoFit/>
          </a:bodyPr>
          <a:lstStyle/>
          <a:p>
            <a:pPr>
              <a:spcAft>
                <a:spcPts val="600"/>
              </a:spcAft>
            </a:pPr>
            <a:r>
              <a:rPr lang="en-US" sz="800" i="1" dirty="0"/>
              <a:t>Image courtesy of QueerForty.com</a:t>
            </a:r>
          </a:p>
        </p:txBody>
      </p:sp>
    </p:spTree>
    <p:extLst>
      <p:ext uri="{BB962C8B-B14F-4D97-AF65-F5344CB8AC3E}">
        <p14:creationId xmlns:p14="http://schemas.microsoft.com/office/powerpoint/2010/main" val="19777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ree teenagers taking a selfie on their mobile phone">
            <a:extLst>
              <a:ext uri="{FF2B5EF4-FFF2-40B4-BE49-F238E27FC236}">
                <a16:creationId xmlns:a16="http://schemas.microsoft.com/office/drawing/2014/main" id="{3157084B-9A00-409E-A494-C96FBDA4962A}"/>
              </a:ext>
            </a:extLst>
          </p:cNvPr>
          <p:cNvPicPr>
            <a:picLocks noChangeAspect="1"/>
          </p:cNvPicPr>
          <p:nvPr/>
        </p:nvPicPr>
        <p:blipFill rotWithShape="1">
          <a:blip r:embed="rId2">
            <a:duotone>
              <a:prstClr val="black"/>
              <a:schemeClr val="tx2">
                <a:tint val="45000"/>
                <a:satMod val="400000"/>
              </a:schemeClr>
            </a:duotone>
            <a:alphaModFix amt="40000"/>
          </a:blip>
          <a:srcRect t="3314" b="12417"/>
          <a:stretch/>
        </p:blipFill>
        <p:spPr>
          <a:xfrm>
            <a:off x="20" y="10"/>
            <a:ext cx="12191980" cy="6857990"/>
          </a:xfrm>
          <a:prstGeom prst="rect">
            <a:avLst/>
          </a:prstGeom>
        </p:spPr>
      </p:pic>
      <p:sp>
        <p:nvSpPr>
          <p:cNvPr id="2" name="Title 1">
            <a:extLst>
              <a:ext uri="{FF2B5EF4-FFF2-40B4-BE49-F238E27FC236}">
                <a16:creationId xmlns:a16="http://schemas.microsoft.com/office/drawing/2014/main" id="{5B8D9545-83AB-485E-B63F-A27C0B6E5686}"/>
              </a:ext>
            </a:extLst>
          </p:cNvPr>
          <p:cNvSpPr>
            <a:spLocks noGrp="1"/>
          </p:cNvSpPr>
          <p:nvPr>
            <p:ph type="title"/>
          </p:nvPr>
        </p:nvSpPr>
        <p:spPr>
          <a:xfrm>
            <a:off x="677334" y="609600"/>
            <a:ext cx="8596668" cy="1320800"/>
          </a:xfrm>
        </p:spPr>
        <p:txBody>
          <a:bodyPr>
            <a:normAutofit/>
          </a:bodyPr>
          <a:lstStyle/>
          <a:p>
            <a:r>
              <a:rPr lang="en-US" dirty="0"/>
              <a:t>Why is PrEP Important?</a:t>
            </a:r>
          </a:p>
        </p:txBody>
      </p:sp>
      <p:sp>
        <p:nvSpPr>
          <p:cNvPr id="3" name="Content Placeholder 2">
            <a:extLst>
              <a:ext uri="{FF2B5EF4-FFF2-40B4-BE49-F238E27FC236}">
                <a16:creationId xmlns:a16="http://schemas.microsoft.com/office/drawing/2014/main" id="{EC1528B9-527B-49DB-A31D-12E96B9EB4FB}"/>
              </a:ext>
            </a:extLst>
          </p:cNvPr>
          <p:cNvSpPr>
            <a:spLocks noGrp="1"/>
          </p:cNvSpPr>
          <p:nvPr>
            <p:ph idx="1"/>
          </p:nvPr>
        </p:nvSpPr>
        <p:spPr>
          <a:xfrm>
            <a:off x="428759" y="1930400"/>
            <a:ext cx="4045586" cy="3880773"/>
          </a:xfrm>
        </p:spPr>
        <p:txBody>
          <a:bodyPr>
            <a:normAutofit/>
          </a:bodyPr>
          <a:lstStyle/>
          <a:p>
            <a:r>
              <a:rPr lang="en-US" dirty="0">
                <a:solidFill>
                  <a:srgbClr val="FFFFFF"/>
                </a:solidFill>
              </a:rPr>
              <a:t>New HIV diagnoses</a:t>
            </a:r>
          </a:p>
          <a:p>
            <a:pPr lvl="1"/>
            <a:r>
              <a:rPr lang="en-US" dirty="0">
                <a:solidFill>
                  <a:srgbClr val="FFFFFF"/>
                </a:solidFill>
              </a:rPr>
              <a:t>Highest rates in individuals aged 25-29.</a:t>
            </a:r>
          </a:p>
          <a:p>
            <a:pPr lvl="1"/>
            <a:r>
              <a:rPr lang="en-US" dirty="0">
                <a:solidFill>
                  <a:srgbClr val="FFFFFF"/>
                </a:solidFill>
              </a:rPr>
              <a:t>1/5 occur under the age of 24.</a:t>
            </a:r>
          </a:p>
          <a:p>
            <a:pPr lvl="1"/>
            <a:r>
              <a:rPr lang="en-US" dirty="0">
                <a:solidFill>
                  <a:schemeClr val="accent2">
                    <a:lumMod val="60000"/>
                    <a:lumOff val="40000"/>
                  </a:schemeClr>
                </a:solidFill>
              </a:rPr>
              <a:t>50% have been treated for a sexually transmitted infection (STI) in the previous 6 months</a:t>
            </a:r>
          </a:p>
          <a:p>
            <a:r>
              <a:rPr lang="en-US" dirty="0">
                <a:solidFill>
                  <a:schemeClr val="tx1"/>
                </a:solidFill>
              </a:rPr>
              <a:t>May take up to 6 months of treatment for an HIV-positive partner to suppress their viral load to undetectable levels.</a:t>
            </a:r>
          </a:p>
          <a:p>
            <a:endParaRPr lang="en-US" dirty="0">
              <a:solidFill>
                <a:srgbClr val="FFFFFF"/>
              </a:solidFill>
            </a:endParaRPr>
          </a:p>
        </p:txBody>
      </p:sp>
    </p:spTree>
    <p:extLst>
      <p:ext uri="{BB962C8B-B14F-4D97-AF65-F5344CB8AC3E}">
        <p14:creationId xmlns:p14="http://schemas.microsoft.com/office/powerpoint/2010/main" val="32359559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DB84-605B-4FAB-B991-A80984924E47}"/>
              </a:ext>
            </a:extLst>
          </p:cNvPr>
          <p:cNvSpPr>
            <a:spLocks noGrp="1"/>
          </p:cNvSpPr>
          <p:nvPr>
            <p:ph type="title"/>
          </p:nvPr>
        </p:nvSpPr>
        <p:spPr/>
        <p:txBody>
          <a:bodyPr/>
          <a:lstStyle/>
          <a:p>
            <a:r>
              <a:rPr lang="en-US" dirty="0"/>
              <a:t>Two Medications Licensed for PrEP</a:t>
            </a:r>
          </a:p>
        </p:txBody>
      </p:sp>
      <p:sp>
        <p:nvSpPr>
          <p:cNvPr id="3" name="Content Placeholder 2">
            <a:extLst>
              <a:ext uri="{FF2B5EF4-FFF2-40B4-BE49-F238E27FC236}">
                <a16:creationId xmlns:a16="http://schemas.microsoft.com/office/drawing/2014/main" id="{060E35BA-D613-4178-BAF9-5D216522A1D9}"/>
              </a:ext>
            </a:extLst>
          </p:cNvPr>
          <p:cNvSpPr>
            <a:spLocks noGrp="1"/>
          </p:cNvSpPr>
          <p:nvPr>
            <p:ph sz="half" idx="1"/>
          </p:nvPr>
        </p:nvSpPr>
        <p:spPr>
          <a:xfrm>
            <a:off x="5238616" y="2151711"/>
            <a:ext cx="4184035" cy="3880772"/>
          </a:xfrm>
        </p:spPr>
        <p:txBody>
          <a:bodyPr>
            <a:normAutofit fontScale="70000" lnSpcReduction="20000"/>
          </a:bodyPr>
          <a:lstStyle/>
          <a:p>
            <a:pPr marL="0" indent="0">
              <a:buNone/>
            </a:pPr>
            <a:r>
              <a:rPr lang="en-US" b="1" dirty="0" err="1"/>
              <a:t>Descovy</a:t>
            </a:r>
            <a:r>
              <a:rPr lang="en-US" b="1" dirty="0"/>
              <a:t> (TAF/FTC) </a:t>
            </a:r>
          </a:p>
          <a:p>
            <a:r>
              <a:rPr lang="en-US" dirty="0">
                <a:solidFill>
                  <a:srgbClr val="000000"/>
                </a:solidFill>
              </a:rPr>
              <a:t>For adults and adolescents who are at risk of getting HIV-1 and weigh at least 77 pounds.</a:t>
            </a:r>
          </a:p>
          <a:p>
            <a:pPr lvl="1"/>
            <a:r>
              <a:rPr lang="en-US" dirty="0">
                <a:solidFill>
                  <a:srgbClr val="000000"/>
                </a:solidFill>
              </a:rPr>
              <a:t>N</a:t>
            </a:r>
            <a:r>
              <a:rPr lang="en-US" b="0" i="0" dirty="0">
                <a:solidFill>
                  <a:srgbClr val="000000"/>
                </a:solidFill>
                <a:effectLst/>
              </a:rPr>
              <a:t>ot for use in people assigned female at birth who are at risk of getting HIV from vaginal sex, because its effectiveness has not been studied.</a:t>
            </a:r>
          </a:p>
          <a:p>
            <a:r>
              <a:rPr lang="en-US" dirty="0">
                <a:solidFill>
                  <a:srgbClr val="000000"/>
                </a:solidFill>
              </a:rPr>
              <a:t>Possible common side effects:</a:t>
            </a:r>
          </a:p>
          <a:p>
            <a:pPr lvl="1"/>
            <a:r>
              <a:rPr lang="en-US" b="0" i="0" dirty="0">
                <a:solidFill>
                  <a:srgbClr val="000000"/>
                </a:solidFill>
                <a:effectLst/>
              </a:rPr>
              <a:t>Stomach pain or nausea</a:t>
            </a:r>
          </a:p>
          <a:p>
            <a:pPr lvl="1"/>
            <a:r>
              <a:rPr lang="en-US" dirty="0">
                <a:solidFill>
                  <a:srgbClr val="000000"/>
                </a:solidFill>
              </a:rPr>
              <a:t>Diarrhea</a:t>
            </a:r>
          </a:p>
          <a:p>
            <a:pPr lvl="1"/>
            <a:r>
              <a:rPr lang="en-US" b="0" i="0" dirty="0">
                <a:solidFill>
                  <a:srgbClr val="000000"/>
                </a:solidFill>
                <a:effectLst/>
              </a:rPr>
              <a:t>Headache</a:t>
            </a:r>
          </a:p>
          <a:p>
            <a:pPr lvl="1"/>
            <a:r>
              <a:rPr lang="en-US" dirty="0">
                <a:solidFill>
                  <a:srgbClr val="000000"/>
                </a:solidFill>
              </a:rPr>
              <a:t>Fatigue (tiredness)</a:t>
            </a:r>
          </a:p>
          <a:p>
            <a:r>
              <a:rPr lang="en-US" dirty="0">
                <a:solidFill>
                  <a:srgbClr val="000000"/>
                </a:solidFill>
              </a:rPr>
              <a:t>Uncommon side effects: kidney problems and liver problems</a:t>
            </a:r>
          </a:p>
          <a:p>
            <a:r>
              <a:rPr lang="en-US" b="0" i="0" dirty="0">
                <a:solidFill>
                  <a:srgbClr val="000000"/>
                </a:solidFill>
                <a:effectLst/>
              </a:rPr>
              <a:t>Studies show less impact on </a:t>
            </a:r>
            <a:r>
              <a:rPr lang="en-US" dirty="0">
                <a:solidFill>
                  <a:srgbClr val="000000"/>
                </a:solidFill>
              </a:rPr>
              <a:t>kidney</a:t>
            </a:r>
            <a:r>
              <a:rPr lang="en-US" b="0" i="0" dirty="0">
                <a:solidFill>
                  <a:srgbClr val="000000"/>
                </a:solidFill>
                <a:effectLst/>
              </a:rPr>
              <a:t> function and bone loss than Truvada.</a:t>
            </a:r>
          </a:p>
          <a:p>
            <a:endParaRPr lang="en-US" dirty="0"/>
          </a:p>
        </p:txBody>
      </p:sp>
      <p:sp>
        <p:nvSpPr>
          <p:cNvPr id="4" name="Content Placeholder 3">
            <a:extLst>
              <a:ext uri="{FF2B5EF4-FFF2-40B4-BE49-F238E27FC236}">
                <a16:creationId xmlns:a16="http://schemas.microsoft.com/office/drawing/2014/main" id="{A3354CFC-4AAC-496C-9931-D914157E5097}"/>
              </a:ext>
            </a:extLst>
          </p:cNvPr>
          <p:cNvSpPr>
            <a:spLocks noGrp="1"/>
          </p:cNvSpPr>
          <p:nvPr>
            <p:ph sz="half" idx="2"/>
          </p:nvPr>
        </p:nvSpPr>
        <p:spPr>
          <a:xfrm>
            <a:off x="677334" y="2151711"/>
            <a:ext cx="4184034" cy="3880773"/>
          </a:xfrm>
        </p:spPr>
        <p:txBody>
          <a:bodyPr>
            <a:normAutofit fontScale="70000" lnSpcReduction="20000"/>
          </a:bodyPr>
          <a:lstStyle/>
          <a:p>
            <a:pPr marL="0" indent="0">
              <a:buNone/>
            </a:pPr>
            <a:r>
              <a:rPr lang="en-US" b="1" dirty="0"/>
              <a:t>Truvada (FTC/TDF)</a:t>
            </a:r>
          </a:p>
          <a:p>
            <a:r>
              <a:rPr lang="en-US" dirty="0"/>
              <a:t>For all adults and adolescents who are at risk of getting HIV-1 and weigh at least 77 pounds.</a:t>
            </a:r>
          </a:p>
          <a:p>
            <a:r>
              <a:rPr lang="en-US" dirty="0"/>
              <a:t>Not recommended for people with kidney function below a certain level.</a:t>
            </a:r>
          </a:p>
          <a:p>
            <a:r>
              <a:rPr lang="en-US" dirty="0"/>
              <a:t>Possible common side effects:</a:t>
            </a:r>
          </a:p>
          <a:p>
            <a:pPr lvl="1"/>
            <a:r>
              <a:rPr lang="en-US" dirty="0"/>
              <a:t>Stomach pain</a:t>
            </a:r>
          </a:p>
          <a:p>
            <a:pPr lvl="1"/>
            <a:r>
              <a:rPr lang="en-US" dirty="0"/>
              <a:t>Headache</a:t>
            </a:r>
          </a:p>
          <a:p>
            <a:pPr lvl="1"/>
            <a:r>
              <a:rPr lang="en-US" dirty="0"/>
              <a:t>Weight loss</a:t>
            </a:r>
          </a:p>
          <a:p>
            <a:r>
              <a:rPr lang="en-US" dirty="0"/>
              <a:t>Uncommon side effects: </a:t>
            </a:r>
          </a:p>
          <a:p>
            <a:pPr lvl="1"/>
            <a:r>
              <a:rPr lang="en-US" dirty="0"/>
              <a:t>Bone problems</a:t>
            </a:r>
          </a:p>
          <a:p>
            <a:pPr lvl="2"/>
            <a:r>
              <a:rPr lang="en-US" dirty="0"/>
              <a:t>Bone pain, softening, or thinning (studies show no increase in bone fractures and will reverse after discontinuing PrEP (WHO, 2017)).</a:t>
            </a:r>
          </a:p>
          <a:p>
            <a:pPr lvl="1"/>
            <a:r>
              <a:rPr lang="en-US" dirty="0"/>
              <a:t>Kidney problems and liver problems</a:t>
            </a:r>
          </a:p>
        </p:txBody>
      </p:sp>
    </p:spTree>
    <p:extLst>
      <p:ext uri="{BB962C8B-B14F-4D97-AF65-F5344CB8AC3E}">
        <p14:creationId xmlns:p14="http://schemas.microsoft.com/office/powerpoint/2010/main" val="356928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C86D2-E94F-4848-A274-5F57AE8D3C9B}"/>
              </a:ext>
            </a:extLst>
          </p:cNvPr>
          <p:cNvSpPr>
            <a:spLocks noGrp="1"/>
          </p:cNvSpPr>
          <p:nvPr>
            <p:ph type="title"/>
          </p:nvPr>
        </p:nvSpPr>
        <p:spPr>
          <a:xfrm>
            <a:off x="1118820" y="241274"/>
            <a:ext cx="3300646" cy="4463889"/>
          </a:xfrm>
        </p:spPr>
        <p:txBody>
          <a:bodyPr anchor="ctr">
            <a:normAutofit/>
          </a:bodyPr>
          <a:lstStyle/>
          <a:p>
            <a:r>
              <a:rPr lang="en-US" dirty="0"/>
              <a:t>Who Might Consider Taking PrEP?</a:t>
            </a:r>
          </a:p>
        </p:txBody>
      </p:sp>
      <p:sp>
        <p:nvSpPr>
          <p:cNvPr id="34" name="Isosceles Triangle 3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6" name="Straight Connector 3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DCDE8D-7573-4711-8B4B-E3A8A003972C}"/>
              </a:ext>
            </a:extLst>
          </p:cNvPr>
          <p:cNvSpPr>
            <a:spLocks noGrp="1"/>
          </p:cNvSpPr>
          <p:nvPr>
            <p:ph idx="1"/>
          </p:nvPr>
        </p:nvSpPr>
        <p:spPr>
          <a:xfrm>
            <a:off x="4968745" y="1711250"/>
            <a:ext cx="6341016" cy="4603900"/>
          </a:xfrm>
        </p:spPr>
        <p:txBody>
          <a:bodyPr anchor="ctr">
            <a:normAutofit/>
          </a:bodyPr>
          <a:lstStyle/>
          <a:p>
            <a:r>
              <a:rPr lang="en-US" dirty="0"/>
              <a:t>People who are currently HIV-negative and:</a:t>
            </a:r>
          </a:p>
          <a:p>
            <a:pPr lvl="1"/>
            <a:r>
              <a:rPr lang="en-US" dirty="0"/>
              <a:t>Inject drugs and/or share injection equipment with others</a:t>
            </a:r>
          </a:p>
          <a:p>
            <a:pPr lvl="1"/>
            <a:r>
              <a:rPr lang="en-US" dirty="0"/>
              <a:t>Have sex with people who inject drugs</a:t>
            </a:r>
          </a:p>
          <a:p>
            <a:pPr lvl="1"/>
            <a:r>
              <a:rPr lang="en-US" dirty="0"/>
              <a:t>Have sex with people who are HIV-positive (especially if they have an unknown or detectable viral load.)</a:t>
            </a:r>
          </a:p>
          <a:p>
            <a:pPr lvl="1"/>
            <a:r>
              <a:rPr lang="en-US" dirty="0"/>
              <a:t>Have unprotected sex with people of unknown HIV status (anonymous partners)</a:t>
            </a:r>
          </a:p>
          <a:p>
            <a:pPr lvl="1"/>
            <a:r>
              <a:rPr lang="en-US" dirty="0"/>
              <a:t>Exchange sex for drugs or money</a:t>
            </a:r>
          </a:p>
          <a:p>
            <a:pPr lvl="1"/>
            <a:r>
              <a:rPr lang="en-US" dirty="0"/>
              <a:t>Engaged in vaginal or anal sex within the last 6 months and have had an STI within the last 6 months</a:t>
            </a:r>
          </a:p>
          <a:p>
            <a:pPr lvl="1"/>
            <a:endParaRPr lang="en-US" dirty="0"/>
          </a:p>
          <a:p>
            <a:pPr marL="457200" lvl="1" indent="0">
              <a:buNone/>
            </a:pPr>
            <a:endParaRPr lang="en-US" dirty="0"/>
          </a:p>
          <a:p>
            <a:pPr lvl="1"/>
            <a:endParaRPr lang="en-US" dirty="0"/>
          </a:p>
        </p:txBody>
      </p:sp>
      <p:sp>
        <p:nvSpPr>
          <p:cNvPr id="38" name="Isosceles Triangle 3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9347E733-6EA8-4573-BC6D-0A49A7BC0291}"/>
              </a:ext>
            </a:extLst>
          </p:cNvPr>
          <p:cNvSpPr txBox="1"/>
          <p:nvPr/>
        </p:nvSpPr>
        <p:spPr>
          <a:xfrm>
            <a:off x="9349152" y="5248790"/>
            <a:ext cx="2272683" cy="261610"/>
          </a:xfrm>
          <a:prstGeom prst="rect">
            <a:avLst/>
          </a:prstGeom>
          <a:noFill/>
        </p:spPr>
        <p:txBody>
          <a:bodyPr wrap="square" rtlCol="0">
            <a:spAutoFit/>
          </a:bodyPr>
          <a:lstStyle/>
          <a:p>
            <a:pPr>
              <a:spcAft>
                <a:spcPts val="600"/>
              </a:spcAft>
            </a:pPr>
            <a:r>
              <a:rPr lang="en-US" sz="1100" dirty="0">
                <a:solidFill>
                  <a:schemeClr val="tx1">
                    <a:lumMod val="75000"/>
                    <a:lumOff val="25000"/>
                  </a:schemeClr>
                </a:solidFill>
              </a:rPr>
              <a:t>(CDC, 2020)</a:t>
            </a:r>
          </a:p>
        </p:txBody>
      </p:sp>
      <p:pic>
        <p:nvPicPr>
          <p:cNvPr id="8" name="Picture 7">
            <a:extLst>
              <a:ext uri="{FF2B5EF4-FFF2-40B4-BE49-F238E27FC236}">
                <a16:creationId xmlns:a16="http://schemas.microsoft.com/office/drawing/2014/main" id="{027B521F-24DE-42E6-A939-8CB466EA1EB4}"/>
              </a:ext>
            </a:extLst>
          </p:cNvPr>
          <p:cNvPicPr>
            <a:picLocks noChangeAspect="1"/>
          </p:cNvPicPr>
          <p:nvPr/>
        </p:nvPicPr>
        <p:blipFill>
          <a:blip r:embed="rId2"/>
          <a:stretch>
            <a:fillRect/>
          </a:stretch>
        </p:blipFill>
        <p:spPr>
          <a:xfrm>
            <a:off x="925791" y="3539871"/>
            <a:ext cx="3228395" cy="2152835"/>
          </a:xfrm>
          <a:prstGeom prst="rect">
            <a:avLst/>
          </a:prstGeom>
        </p:spPr>
      </p:pic>
      <p:sp>
        <p:nvSpPr>
          <p:cNvPr id="9" name="TextBox 8">
            <a:extLst>
              <a:ext uri="{FF2B5EF4-FFF2-40B4-BE49-F238E27FC236}">
                <a16:creationId xmlns:a16="http://schemas.microsoft.com/office/drawing/2014/main" id="{35D5B395-88D8-476E-8742-C0F6B2200769}"/>
              </a:ext>
            </a:extLst>
          </p:cNvPr>
          <p:cNvSpPr txBox="1"/>
          <p:nvPr/>
        </p:nvSpPr>
        <p:spPr>
          <a:xfrm>
            <a:off x="2056101" y="4354678"/>
            <a:ext cx="1305276" cy="523220"/>
          </a:xfrm>
          <a:prstGeom prst="rect">
            <a:avLst/>
          </a:prstGeom>
          <a:noFill/>
        </p:spPr>
        <p:txBody>
          <a:bodyPr wrap="square" rtlCol="0">
            <a:spAutoFit/>
          </a:bodyPr>
          <a:lstStyle/>
          <a:p>
            <a:r>
              <a:rPr lang="en-US" sz="2800" dirty="0">
                <a:solidFill>
                  <a:schemeClr val="bg1"/>
                </a:solidFill>
                <a:latin typeface="Arial Rounded MT Bold" panose="020F0704030504030204" pitchFamily="34" charset="0"/>
              </a:rPr>
              <a:t>PrEP</a:t>
            </a:r>
          </a:p>
        </p:txBody>
      </p:sp>
    </p:spTree>
    <p:extLst>
      <p:ext uri="{BB962C8B-B14F-4D97-AF65-F5344CB8AC3E}">
        <p14:creationId xmlns:p14="http://schemas.microsoft.com/office/powerpoint/2010/main" val="45948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21AB-FCD9-4892-AABA-236B4B1C1862}"/>
              </a:ext>
            </a:extLst>
          </p:cNvPr>
          <p:cNvSpPr>
            <a:spLocks noGrp="1"/>
          </p:cNvSpPr>
          <p:nvPr>
            <p:ph type="title"/>
          </p:nvPr>
        </p:nvSpPr>
        <p:spPr/>
        <p:txBody>
          <a:bodyPr/>
          <a:lstStyle/>
          <a:p>
            <a:r>
              <a:rPr lang="en-US" dirty="0"/>
              <a:t>How to Talk to Your Healthcare Provider about Starting PrEP</a:t>
            </a:r>
          </a:p>
        </p:txBody>
      </p:sp>
      <p:sp>
        <p:nvSpPr>
          <p:cNvPr id="3" name="Content Placeholder 2">
            <a:extLst>
              <a:ext uri="{FF2B5EF4-FFF2-40B4-BE49-F238E27FC236}">
                <a16:creationId xmlns:a16="http://schemas.microsoft.com/office/drawing/2014/main" id="{ED2E841B-3B7F-4C89-839D-2847B432CC80}"/>
              </a:ext>
            </a:extLst>
          </p:cNvPr>
          <p:cNvSpPr>
            <a:spLocks noGrp="1"/>
          </p:cNvSpPr>
          <p:nvPr>
            <p:ph idx="1"/>
          </p:nvPr>
        </p:nvSpPr>
        <p:spPr/>
        <p:txBody>
          <a:bodyPr>
            <a:normAutofit fontScale="70000" lnSpcReduction="20000"/>
          </a:bodyPr>
          <a:lstStyle/>
          <a:p>
            <a:r>
              <a:rPr lang="en-US" dirty="0"/>
              <a:t>Be clear about your interest in starting PrEP or in getting more information.</a:t>
            </a:r>
          </a:p>
          <a:p>
            <a:r>
              <a:rPr lang="en-US" dirty="0"/>
              <a:t>Bring with you a list of your medical history to your appointment:</a:t>
            </a:r>
          </a:p>
          <a:p>
            <a:pPr lvl="1"/>
            <a:r>
              <a:rPr lang="en-US" dirty="0"/>
              <a:t>Past diagnoses, illnesses, surgeries</a:t>
            </a:r>
          </a:p>
          <a:p>
            <a:pPr lvl="1"/>
            <a:r>
              <a:rPr lang="en-US" dirty="0"/>
              <a:t>Medications you take</a:t>
            </a:r>
          </a:p>
          <a:p>
            <a:pPr lvl="1"/>
            <a:r>
              <a:rPr lang="en-US" dirty="0"/>
              <a:t>Supplements/herbals you take</a:t>
            </a:r>
          </a:p>
          <a:p>
            <a:r>
              <a:rPr lang="en-US" dirty="0"/>
              <a:t>Be honest about your sexual history and practices!</a:t>
            </a:r>
          </a:p>
          <a:p>
            <a:pPr lvl="1"/>
            <a:r>
              <a:rPr lang="en-US" dirty="0"/>
              <a:t>HCP is there to help keep you safe, answer your questions, and not to judge.  </a:t>
            </a:r>
          </a:p>
          <a:p>
            <a:pPr lvl="1"/>
            <a:r>
              <a:rPr lang="en-US" dirty="0"/>
              <a:t>Wanting to start PrEP does not make you “dirty” or “promiscuous” or is anything to be ashamed of.</a:t>
            </a:r>
          </a:p>
          <a:p>
            <a:pPr lvl="1"/>
            <a:r>
              <a:rPr lang="en-US" dirty="0"/>
              <a:t>If you’re nervous talking about your sex life, lead with that!</a:t>
            </a:r>
          </a:p>
          <a:p>
            <a:r>
              <a:rPr lang="en-US" dirty="0"/>
              <a:t>Ask about easy ways to add PrEP to your normal routine.</a:t>
            </a:r>
          </a:p>
          <a:p>
            <a:pPr lvl="1"/>
            <a:r>
              <a:rPr lang="en-US" dirty="0"/>
              <a:t>Remember: PrEP is only as good as how consistently you take it!</a:t>
            </a:r>
          </a:p>
          <a:p>
            <a:r>
              <a:rPr lang="en-US" dirty="0"/>
              <a:t>Discuss other options for reducing your sexual risk factors.</a:t>
            </a:r>
          </a:p>
          <a:p>
            <a:r>
              <a:rPr lang="en-US" dirty="0"/>
              <a:t>Interrupt your provider when you need further clarification on a topic.</a:t>
            </a:r>
          </a:p>
          <a:p>
            <a:r>
              <a:rPr lang="en-US" dirty="0"/>
              <a:t>HIVRisk.CDC.gov</a:t>
            </a:r>
          </a:p>
        </p:txBody>
      </p:sp>
      <p:pic>
        <p:nvPicPr>
          <p:cNvPr id="5" name="Picture 4" descr="A person smiling for the camera&#10;&#10;Description automatically generated">
            <a:extLst>
              <a:ext uri="{FF2B5EF4-FFF2-40B4-BE49-F238E27FC236}">
                <a16:creationId xmlns:a16="http://schemas.microsoft.com/office/drawing/2014/main" id="{A207413B-C996-4D9F-BA0D-09AE266883C4}"/>
              </a:ext>
            </a:extLst>
          </p:cNvPr>
          <p:cNvPicPr>
            <a:picLocks noChangeAspect="1"/>
          </p:cNvPicPr>
          <p:nvPr/>
        </p:nvPicPr>
        <p:blipFill>
          <a:blip r:embed="rId2"/>
          <a:stretch>
            <a:fillRect/>
          </a:stretch>
        </p:blipFill>
        <p:spPr>
          <a:xfrm>
            <a:off x="7128769" y="1270000"/>
            <a:ext cx="4673600" cy="2560961"/>
          </a:xfrm>
          <a:prstGeom prst="rect">
            <a:avLst/>
          </a:prstGeom>
        </p:spPr>
      </p:pic>
    </p:spTree>
    <p:extLst>
      <p:ext uri="{BB962C8B-B14F-4D97-AF65-F5344CB8AC3E}">
        <p14:creationId xmlns:p14="http://schemas.microsoft.com/office/powerpoint/2010/main" val="262603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octor friendly shaking hands with a patient">
            <a:extLst>
              <a:ext uri="{FF2B5EF4-FFF2-40B4-BE49-F238E27FC236}">
                <a16:creationId xmlns:a16="http://schemas.microsoft.com/office/drawing/2014/main" id="{65C879B8-8D21-485C-A5F7-E11565FBDD0C}"/>
              </a:ext>
            </a:extLst>
          </p:cNvPr>
          <p:cNvPicPr>
            <a:picLocks noChangeAspect="1"/>
          </p:cNvPicPr>
          <p:nvPr/>
        </p:nvPicPr>
        <p:blipFill rotWithShape="1">
          <a:blip r:embed="rId2"/>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4B28589B-FA12-4988-844B-4D823DEAB8F1}"/>
              </a:ext>
            </a:extLst>
          </p:cNvPr>
          <p:cNvSpPr>
            <a:spLocks noGrp="1"/>
          </p:cNvSpPr>
          <p:nvPr>
            <p:ph type="title"/>
          </p:nvPr>
        </p:nvSpPr>
        <p:spPr>
          <a:xfrm>
            <a:off x="677333" y="609600"/>
            <a:ext cx="3851123" cy="1320800"/>
          </a:xfrm>
        </p:spPr>
        <p:txBody>
          <a:bodyPr>
            <a:normAutofit/>
          </a:bodyPr>
          <a:lstStyle/>
          <a:p>
            <a:r>
              <a:rPr lang="en-US" sz="3300"/>
              <a:t>What to Expect When Starting PrEP</a:t>
            </a:r>
          </a:p>
        </p:txBody>
      </p:sp>
      <p:sp>
        <p:nvSpPr>
          <p:cNvPr id="3" name="Content Placeholder 2">
            <a:extLst>
              <a:ext uri="{FF2B5EF4-FFF2-40B4-BE49-F238E27FC236}">
                <a16:creationId xmlns:a16="http://schemas.microsoft.com/office/drawing/2014/main" id="{A585A66E-34D1-4D40-82C0-21DD7B4007C2}"/>
              </a:ext>
            </a:extLst>
          </p:cNvPr>
          <p:cNvSpPr>
            <a:spLocks noGrp="1"/>
          </p:cNvSpPr>
          <p:nvPr>
            <p:ph idx="1"/>
          </p:nvPr>
        </p:nvSpPr>
        <p:spPr>
          <a:xfrm>
            <a:off x="677334" y="2160589"/>
            <a:ext cx="3851122" cy="4568685"/>
          </a:xfrm>
        </p:spPr>
        <p:txBody>
          <a:bodyPr>
            <a:normAutofit fontScale="92500" lnSpcReduction="10000"/>
          </a:bodyPr>
          <a:lstStyle/>
          <a:p>
            <a:pPr>
              <a:lnSpc>
                <a:spcPct val="90000"/>
              </a:lnSpc>
            </a:pPr>
            <a:r>
              <a:rPr lang="en-US" sz="1400" dirty="0"/>
              <a:t>At your initial appointment, your healthcare provider might order some tests:</a:t>
            </a:r>
          </a:p>
          <a:p>
            <a:pPr lvl="1">
              <a:lnSpc>
                <a:spcPct val="90000"/>
              </a:lnSpc>
            </a:pPr>
            <a:r>
              <a:rPr lang="en-US" sz="1400" dirty="0"/>
              <a:t>HIV (must be HIV-negative to start PrEP)</a:t>
            </a:r>
          </a:p>
          <a:p>
            <a:pPr lvl="1">
              <a:lnSpc>
                <a:spcPct val="90000"/>
              </a:lnSpc>
            </a:pPr>
            <a:r>
              <a:rPr lang="en-US" sz="1400" dirty="0"/>
              <a:t>Hepatitis B</a:t>
            </a:r>
          </a:p>
          <a:p>
            <a:pPr lvl="1">
              <a:lnSpc>
                <a:spcPct val="90000"/>
              </a:lnSpc>
            </a:pPr>
            <a:r>
              <a:rPr lang="en-US" sz="1400" dirty="0"/>
              <a:t>Kidney function</a:t>
            </a:r>
          </a:p>
          <a:p>
            <a:pPr lvl="1">
              <a:lnSpc>
                <a:spcPct val="90000"/>
              </a:lnSpc>
            </a:pPr>
            <a:r>
              <a:rPr lang="en-US" sz="1400" dirty="0"/>
              <a:t>Liver function (baseline)</a:t>
            </a:r>
          </a:p>
          <a:p>
            <a:pPr lvl="1">
              <a:lnSpc>
                <a:spcPct val="90000"/>
              </a:lnSpc>
            </a:pPr>
            <a:r>
              <a:rPr lang="en-US" sz="1400" dirty="0"/>
              <a:t>Other STIs</a:t>
            </a:r>
          </a:p>
          <a:p>
            <a:pPr lvl="1">
              <a:lnSpc>
                <a:spcPct val="90000"/>
              </a:lnSpc>
            </a:pPr>
            <a:r>
              <a:rPr lang="en-US" sz="1400" dirty="0"/>
              <a:t>Pregnancy testing for those with childbearing potential</a:t>
            </a:r>
          </a:p>
          <a:p>
            <a:pPr>
              <a:lnSpc>
                <a:spcPct val="90000"/>
              </a:lnSpc>
            </a:pPr>
            <a:r>
              <a:rPr lang="en-US" sz="1400" dirty="0"/>
              <a:t>Assess your vaccine history.</a:t>
            </a:r>
          </a:p>
          <a:p>
            <a:pPr>
              <a:lnSpc>
                <a:spcPct val="90000"/>
              </a:lnSpc>
            </a:pPr>
            <a:r>
              <a:rPr lang="en-US" sz="1400" dirty="0"/>
              <a:t>Follow up with your healthcare provider every 3 months:</a:t>
            </a:r>
          </a:p>
          <a:p>
            <a:pPr lvl="1">
              <a:lnSpc>
                <a:spcPct val="90000"/>
              </a:lnSpc>
            </a:pPr>
            <a:r>
              <a:rPr lang="en-US" sz="1400" dirty="0"/>
              <a:t>Test for HIV</a:t>
            </a:r>
          </a:p>
          <a:p>
            <a:pPr lvl="1">
              <a:lnSpc>
                <a:spcPct val="90000"/>
              </a:lnSpc>
            </a:pPr>
            <a:r>
              <a:rPr lang="en-US" sz="1400" dirty="0"/>
              <a:t>Check kidney function (every 3 or 6 months.)</a:t>
            </a:r>
          </a:p>
          <a:p>
            <a:pPr lvl="1">
              <a:lnSpc>
                <a:spcPct val="90000"/>
              </a:lnSpc>
            </a:pPr>
            <a:r>
              <a:rPr lang="en-US" sz="1400" dirty="0"/>
              <a:t>Test for other STIs as recommended (every 3 or 6 months.)</a:t>
            </a:r>
          </a:p>
          <a:p>
            <a:pPr lvl="1">
              <a:lnSpc>
                <a:spcPct val="90000"/>
              </a:lnSpc>
            </a:pPr>
            <a:endParaRPr lang="en-US" sz="1400"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8364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51C669-A5E3-47A4-A501-853296D892A4}"/>
              </a:ext>
            </a:extLst>
          </p:cNvPr>
          <p:cNvSpPr>
            <a:spLocks noGrp="1"/>
          </p:cNvSpPr>
          <p:nvPr>
            <p:ph type="title"/>
          </p:nvPr>
        </p:nvSpPr>
        <p:spPr>
          <a:xfrm>
            <a:off x="643467" y="816638"/>
            <a:ext cx="3367359" cy="5224724"/>
          </a:xfrm>
        </p:spPr>
        <p:txBody>
          <a:bodyPr anchor="ctr">
            <a:normAutofit/>
          </a:bodyPr>
          <a:lstStyle/>
          <a:p>
            <a:r>
              <a:rPr lang="en-US"/>
              <a:t>Is PrEP Safe?</a:t>
            </a:r>
            <a:endParaRPr lang="en-US" dirty="0"/>
          </a:p>
        </p:txBody>
      </p:sp>
      <p:sp>
        <p:nvSpPr>
          <p:cNvPr id="3" name="Content Placeholder 2">
            <a:extLst>
              <a:ext uri="{FF2B5EF4-FFF2-40B4-BE49-F238E27FC236}">
                <a16:creationId xmlns:a16="http://schemas.microsoft.com/office/drawing/2014/main" id="{09D8B67D-1801-4988-ABB9-03B0B4891F42}"/>
              </a:ext>
            </a:extLst>
          </p:cNvPr>
          <p:cNvSpPr>
            <a:spLocks noGrp="1"/>
          </p:cNvSpPr>
          <p:nvPr>
            <p:ph idx="1"/>
          </p:nvPr>
        </p:nvSpPr>
        <p:spPr>
          <a:xfrm>
            <a:off x="4654295" y="816638"/>
            <a:ext cx="4619706" cy="5224724"/>
          </a:xfrm>
        </p:spPr>
        <p:txBody>
          <a:bodyPr anchor="ctr">
            <a:normAutofit lnSpcReduction="10000"/>
          </a:bodyPr>
          <a:lstStyle/>
          <a:p>
            <a:r>
              <a:rPr lang="en-US" b="0" i="0" dirty="0">
                <a:effectLst/>
                <a:latin typeface="Source Sans Pro" panose="020B0503030403020204" pitchFamily="34" charset="0"/>
              </a:rPr>
              <a:t>No significant health effects have been seen in people who are HIV-negative and have taken PrEP for up to 5 years (HIV.gov, 2020).</a:t>
            </a:r>
          </a:p>
          <a:p>
            <a:r>
              <a:rPr lang="en-US" dirty="0">
                <a:latin typeface="Source Sans Pro" panose="020B0503030403020204" pitchFamily="34" charset="0"/>
              </a:rPr>
              <a:t>The side effects from taking PrEP are usually not serious and go away over time without stopping PrEP (HIV.gov, 2020). </a:t>
            </a:r>
          </a:p>
          <a:p>
            <a:pPr lvl="1"/>
            <a:r>
              <a:rPr lang="en-US" dirty="0">
                <a:latin typeface="Source Sans Pro" panose="020B0503030403020204" pitchFamily="34" charset="0"/>
              </a:rPr>
              <a:t>Most side effects resolve within a few days and almost never last more than a month (WHO, 2017).</a:t>
            </a:r>
          </a:p>
          <a:p>
            <a:r>
              <a:rPr lang="en-US" dirty="0">
                <a:latin typeface="Source Sans Pro" panose="020B0503030403020204" pitchFamily="34" charset="0"/>
              </a:rPr>
              <a:t>More studies are needed on the topic of PrEP interfering with transgender hormone therapy, but there are no known drug conflicts or interactions between taking PrEP and hormones at the same time (CDC, 2020).</a:t>
            </a:r>
          </a:p>
          <a:p>
            <a:r>
              <a:rPr lang="en-US" dirty="0">
                <a:latin typeface="Source Sans Pro" panose="020B0503030403020204" pitchFamily="34" charset="0"/>
              </a:rPr>
              <a:t>PrEP can be taken with all contraception methods (WHO, 2017).</a:t>
            </a:r>
            <a:endParaRPr lang="en-US" dirty="0"/>
          </a:p>
        </p:txBody>
      </p:sp>
    </p:spTree>
    <p:extLst>
      <p:ext uri="{BB962C8B-B14F-4D97-AF65-F5344CB8AC3E}">
        <p14:creationId xmlns:p14="http://schemas.microsoft.com/office/powerpoint/2010/main" val="24039295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1438</Words>
  <Application>Microsoft Office PowerPoint</Application>
  <PresentationFormat>Widescreen</PresentationFormat>
  <Paragraphs>148</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Calibri</vt:lpstr>
      <vt:lpstr>Source Sans Pro</vt:lpstr>
      <vt:lpstr>Trebuchet MS</vt:lpstr>
      <vt:lpstr>Wingdings 3</vt:lpstr>
      <vt:lpstr>Facet</vt:lpstr>
      <vt:lpstr>PrEP: Is it right for you?</vt:lpstr>
      <vt:lpstr>What is HIV?</vt:lpstr>
      <vt:lpstr>What is PrEP?</vt:lpstr>
      <vt:lpstr>Why is PrEP Important?</vt:lpstr>
      <vt:lpstr>Two Medications Licensed for PrEP</vt:lpstr>
      <vt:lpstr>Who Might Consider Taking PrEP?</vt:lpstr>
      <vt:lpstr>How to Talk to Your Healthcare Provider about Starting PrEP</vt:lpstr>
      <vt:lpstr>What to Expect When Starting PrEP</vt:lpstr>
      <vt:lpstr>Is PrEP Safe?</vt:lpstr>
      <vt:lpstr>Paying for PrEP</vt:lpstr>
      <vt:lpstr>PrEP During COVID-19:  A CDC Guidance Letter to Clinicians</vt:lpstr>
      <vt:lpstr>Yes! You Can Get PrEP at Campus Health Center!</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During COVID-19</dc:title>
  <dc:creator>Erika Blaskay, RN</dc:creator>
  <cp:lastModifiedBy>Jill Brunett</cp:lastModifiedBy>
  <cp:revision>3</cp:revision>
  <dcterms:created xsi:type="dcterms:W3CDTF">2020-08-14T19:43:18Z</dcterms:created>
  <dcterms:modified xsi:type="dcterms:W3CDTF">2023-04-26T20:09:18Z</dcterms:modified>
</cp:coreProperties>
</file>