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7" r:id="rId1"/>
  </p:sldMasterIdLst>
  <p:notesMasterIdLst>
    <p:notesMasterId r:id="rId33"/>
  </p:notesMasterIdLst>
  <p:sldIdLst>
    <p:sldId id="256" r:id="rId2"/>
    <p:sldId id="283" r:id="rId3"/>
    <p:sldId id="286" r:id="rId4"/>
    <p:sldId id="287" r:id="rId5"/>
    <p:sldId id="258" r:id="rId6"/>
    <p:sldId id="293" r:id="rId7"/>
    <p:sldId id="280" r:id="rId8"/>
    <p:sldId id="260" r:id="rId9"/>
    <p:sldId id="276" r:id="rId10"/>
    <p:sldId id="261" r:id="rId11"/>
    <p:sldId id="278" r:id="rId12"/>
    <p:sldId id="262" r:id="rId13"/>
    <p:sldId id="294" r:id="rId14"/>
    <p:sldId id="263" r:id="rId15"/>
    <p:sldId id="264" r:id="rId16"/>
    <p:sldId id="281" r:id="rId17"/>
    <p:sldId id="282" r:id="rId18"/>
    <p:sldId id="288" r:id="rId19"/>
    <p:sldId id="267" r:id="rId20"/>
    <p:sldId id="295" r:id="rId21"/>
    <p:sldId id="268" r:id="rId22"/>
    <p:sldId id="300" r:id="rId23"/>
    <p:sldId id="290" r:id="rId24"/>
    <p:sldId id="291" r:id="rId25"/>
    <p:sldId id="297" r:id="rId26"/>
    <p:sldId id="269" r:id="rId27"/>
    <p:sldId id="298" r:id="rId28"/>
    <p:sldId id="296" r:id="rId29"/>
    <p:sldId id="299" r:id="rId30"/>
    <p:sldId id="273" r:id="rId31"/>
    <p:sldId id="275"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69853" autoAdjust="0"/>
  </p:normalViewPr>
  <p:slideViewPr>
    <p:cSldViewPr>
      <p:cViewPr varScale="1">
        <p:scale>
          <a:sx n="63" d="100"/>
          <a:sy n="63" d="100"/>
        </p:scale>
        <p:origin x="1188"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E47580-26A9-40C3-893C-ED3FB2D446DD}" type="datetimeFigureOut">
              <a:rPr lang="en-US" smtClean="0"/>
              <a:pPr/>
              <a:t>9/24/2019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D9AC19-4B0C-4F94-B9F0-FBCB644EE3A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Today we will talk to you about nutrition</a:t>
            </a:r>
            <a:r>
              <a:rPr lang="en-US" baseline="0" dirty="0"/>
              <a:t>:</a:t>
            </a:r>
          </a:p>
          <a:p>
            <a:pPr>
              <a:buFontTx/>
              <a:buChar char="-"/>
            </a:pPr>
            <a:r>
              <a:rPr lang="en-US" baseline="0" dirty="0"/>
              <a:t> The basics of MyPlate</a:t>
            </a:r>
          </a:p>
          <a:p>
            <a:pPr>
              <a:buFontTx/>
              <a:buChar char="-"/>
            </a:pPr>
            <a:r>
              <a:rPr lang="en-US" baseline="0" dirty="0"/>
              <a:t> The food groups and how much of each to eat</a:t>
            </a:r>
          </a:p>
          <a:p>
            <a:pPr>
              <a:buFontTx/>
              <a:buChar char="-"/>
            </a:pPr>
            <a:r>
              <a:rPr lang="en-US" baseline="0" dirty="0"/>
              <a:t> How to plan your meals</a:t>
            </a:r>
          </a:p>
          <a:p>
            <a:pPr>
              <a:buFontTx/>
              <a:buChar char="-"/>
            </a:pPr>
            <a:r>
              <a:rPr lang="en-US" baseline="0" dirty="0"/>
              <a:t> How to snack smart </a:t>
            </a:r>
          </a:p>
          <a:p>
            <a:pPr>
              <a:buFontTx/>
              <a:buChar char="-"/>
            </a:pPr>
            <a:r>
              <a:rPr lang="en-US" baseline="0" dirty="0"/>
              <a:t> What to look for on food labels, and </a:t>
            </a:r>
          </a:p>
          <a:p>
            <a:pPr>
              <a:buFontTx/>
              <a:buChar char="-"/>
            </a:pPr>
            <a:r>
              <a:rPr lang="en-US" baseline="0" dirty="0"/>
              <a:t> How to shop healthily while on a budget at the grocery. </a:t>
            </a:r>
          </a:p>
          <a:p>
            <a:pPr>
              <a:buFontTx/>
              <a:buChar char="-"/>
            </a:pPr>
            <a:endParaRPr lang="en-US" baseline="0" dirty="0"/>
          </a:p>
          <a:p>
            <a:pPr marL="0" marR="0" lvl="0" indent="0" algn="l" defTabSz="914400" rtl="0" eaLnBrk="1" fontAlgn="auto" latinLnBrk="0" hangingPunct="1">
              <a:lnSpc>
                <a:spcPct val="100000"/>
              </a:lnSpc>
              <a:spcBef>
                <a:spcPts val="0"/>
              </a:spcBef>
              <a:spcAft>
                <a:spcPts val="0"/>
              </a:spcAft>
              <a:buClrTx/>
              <a:buSzTx/>
              <a:buFontTx/>
              <a:buChar char="-"/>
              <a:tabLst/>
              <a:defRPr/>
            </a:pPr>
            <a:r>
              <a:rPr lang="en-US" baseline="0" dirty="0"/>
              <a:t>We should try our best to eat whole foods rather than refined foods that comprise the majority of our diet today. We will talk about shopping on a budget as well, as it is possible to afford whole foods on the budget of a college student.</a:t>
            </a:r>
            <a:endParaRPr lang="en-US" dirty="0"/>
          </a:p>
        </p:txBody>
      </p:sp>
      <p:sp>
        <p:nvSpPr>
          <p:cNvPr id="4" name="Slide Number Placeholder 3"/>
          <p:cNvSpPr>
            <a:spLocks noGrp="1"/>
          </p:cNvSpPr>
          <p:nvPr>
            <p:ph type="sldNum" sz="quarter" idx="10"/>
          </p:nvPr>
        </p:nvSpPr>
        <p:spPr/>
        <p:txBody>
          <a:bodyPr/>
          <a:lstStyle/>
          <a:p>
            <a:fld id="{36D9AC19-4B0C-4F94-B9F0-FBCB644EE3A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According</a:t>
            </a:r>
            <a:r>
              <a:rPr lang="en-US" baseline="0" dirty="0"/>
              <a:t> to </a:t>
            </a:r>
            <a:r>
              <a:rPr lang="en-US" dirty="0"/>
              <a:t>MyPlate,</a:t>
            </a:r>
            <a:r>
              <a:rPr lang="en-US" baseline="0" dirty="0"/>
              <a:t> about a quarter of your plate should consist of grains. </a:t>
            </a:r>
          </a:p>
          <a:p>
            <a:endParaRPr lang="en-US" baseline="0" dirty="0"/>
          </a:p>
          <a:p>
            <a:r>
              <a:rPr lang="en-US" baseline="0" dirty="0"/>
              <a:t>You want to aim for 5 – 8 servings of grains per day and try to get at least half of those servings as whole grains.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Whole grains are packed with nutrients, including protein, fiber, B vitamins, antioxidants, and trace minerals (iron, zinc, copper, and magnesium). </a:t>
            </a:r>
            <a:r>
              <a:rPr lang="en-US" sz="1200" b="0" i="0" kern="1200" dirty="0">
                <a:solidFill>
                  <a:schemeClr val="tx1"/>
                </a:solidFill>
                <a:latin typeface="+mn-lt"/>
                <a:ea typeface="+mn-ea"/>
                <a:cs typeface="+mn-cs"/>
              </a:rPr>
              <a:t>Studies show that eating whole grains instead of refined grains lowers the risk of many chronic diseases. </a:t>
            </a:r>
            <a:r>
              <a:rPr lang="en-US" dirty="0"/>
              <a:t>A diet rich in whole grains has been shown to reduce the risk of heart disease, type 2 diabetes, obesity, and some forms of cancer.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While benefits are most pronounced for those consuming at least 3 servings of whole grains daily, some studies show reduced risks from as little as one serving daily. The message: every whole grain in your diet helps!</a:t>
            </a:r>
            <a:endParaRPr lang="en-US" dirty="0"/>
          </a:p>
        </p:txBody>
      </p:sp>
      <p:sp>
        <p:nvSpPr>
          <p:cNvPr id="4" name="Slide Number Placeholder 3"/>
          <p:cNvSpPr>
            <a:spLocks noGrp="1"/>
          </p:cNvSpPr>
          <p:nvPr>
            <p:ph type="sldNum" sz="quarter" idx="10"/>
          </p:nvPr>
        </p:nvSpPr>
        <p:spPr/>
        <p:txBody>
          <a:bodyPr/>
          <a:lstStyle/>
          <a:p>
            <a:fld id="{36D9AC19-4B0C-4F94-B9F0-FBCB644EE3A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dirty="0"/>
              <a:t>Q: True or false: Whole dairy is as healthy as fat-free dairy. Why true or false?</a:t>
            </a:r>
          </a:p>
          <a:p>
            <a:endParaRPr lang="en-US" sz="1200" dirty="0"/>
          </a:p>
          <a:p>
            <a:r>
              <a:rPr lang="en-US" sz="1200" dirty="0"/>
              <a:t>(Let</a:t>
            </a:r>
            <a:r>
              <a:rPr lang="en-US" sz="1200" baseline="0" dirty="0"/>
              <a:t> students answer question)</a:t>
            </a:r>
            <a:endParaRPr lang="en-US" sz="1200" dirty="0"/>
          </a:p>
          <a:p>
            <a:endParaRPr lang="en-US" sz="1200" dirty="0"/>
          </a:p>
          <a:p>
            <a:r>
              <a:rPr lang="en-US" sz="1200" dirty="0"/>
              <a:t>A: The answer is complicated. </a:t>
            </a:r>
          </a:p>
          <a:p>
            <a:endParaRPr lang="en-US" sz="1200" dirty="0"/>
          </a:p>
          <a:p>
            <a:r>
              <a:rPr lang="en-US" sz="1200" dirty="0"/>
              <a:t>Skim dairy is more “nutrient dense” than whole dairy, meaning that, for example, you receive more nutrients per calorie from skim</a:t>
            </a:r>
            <a:r>
              <a:rPr lang="en-US" sz="1200" baseline="0" dirty="0"/>
              <a:t> </a:t>
            </a:r>
            <a:r>
              <a:rPr lang="en-US" sz="1200" dirty="0"/>
              <a:t>milk than you do from whole milk. </a:t>
            </a:r>
          </a:p>
          <a:p>
            <a:endParaRPr lang="en-US" sz="1200" dirty="0"/>
          </a:p>
          <a:p>
            <a:r>
              <a:rPr lang="en-US" sz="1200" dirty="0"/>
              <a:t>However, volume for volume, other than fat the nutrients in whole dairy are the same as low-fat and fat-free dairy. </a:t>
            </a:r>
          </a:p>
          <a:p>
            <a:endParaRPr lang="en-US" sz="1200" dirty="0"/>
          </a:p>
          <a:p>
            <a:r>
              <a:rPr lang="en-US" sz="1200" dirty="0"/>
              <a:t>In</a:t>
            </a:r>
            <a:r>
              <a:rPr lang="en-US" sz="1200" baseline="0" dirty="0"/>
              <a:t> this chart notice how every other macronutrient other than fat is the same among different types of dairy. </a:t>
            </a:r>
            <a:endParaRPr lang="en-US" dirty="0"/>
          </a:p>
        </p:txBody>
      </p:sp>
      <p:sp>
        <p:nvSpPr>
          <p:cNvPr id="4" name="Slide Number Placeholder 3"/>
          <p:cNvSpPr>
            <a:spLocks noGrp="1"/>
          </p:cNvSpPr>
          <p:nvPr>
            <p:ph type="sldNum" sz="quarter" idx="10"/>
          </p:nvPr>
        </p:nvSpPr>
        <p:spPr/>
        <p:txBody>
          <a:bodyPr/>
          <a:lstStyle/>
          <a:p>
            <a:fld id="{36D9AC19-4B0C-4F94-B9F0-FBCB644EE3A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According</a:t>
            </a:r>
            <a:r>
              <a:rPr lang="en-US" baseline="0" dirty="0"/>
              <a:t> to </a:t>
            </a:r>
            <a:r>
              <a:rPr lang="en-US" dirty="0"/>
              <a:t>MyPlate, y</a:t>
            </a:r>
            <a:r>
              <a:rPr lang="en-US" baseline="0" dirty="0"/>
              <a:t>ou want to aim for 3 servings of dairy products per day.</a:t>
            </a:r>
          </a:p>
          <a:p>
            <a:pPr marL="0" marR="0" indent="0" algn="l" defTabSz="914400" rtl="0" eaLnBrk="1" fontAlgn="ctr" latinLnBrk="0" hangingPunct="1">
              <a:lnSpc>
                <a:spcPct val="100000"/>
              </a:lnSpc>
              <a:spcBef>
                <a:spcPts val="0"/>
              </a:spcBef>
              <a:spcAft>
                <a:spcPts val="0"/>
              </a:spcAft>
              <a:buClrTx/>
              <a:buSzTx/>
              <a:buFontTx/>
              <a:buNone/>
              <a:tabLst/>
              <a:defRPr/>
            </a:pPr>
            <a:endParaRPr lang="en-US" sz="1200" b="0" i="0" kern="1200" dirty="0">
              <a:solidFill>
                <a:schemeClr val="tx1"/>
              </a:solidFill>
              <a:latin typeface="+mn-lt"/>
              <a:ea typeface="+mn-ea"/>
              <a:cs typeface="+mn-cs"/>
            </a:endParaRPr>
          </a:p>
          <a:p>
            <a:pPr marL="0" marR="0" indent="0" algn="l" defTabSz="914400" rtl="0" eaLnBrk="1" fontAlgn="ctr"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Intake of dairy products is linked to improved bone health, and may reduce the risk of osteoporosis. Dairy</a:t>
            </a:r>
            <a:r>
              <a:rPr lang="en-US" sz="1200" b="0" i="0" kern="1200" baseline="0" dirty="0">
                <a:solidFill>
                  <a:schemeClr val="tx1"/>
                </a:solidFill>
                <a:latin typeface="+mn-lt"/>
                <a:ea typeface="+mn-ea"/>
                <a:cs typeface="+mn-cs"/>
              </a:rPr>
              <a:t> products are known for calcium but also contain </a:t>
            </a:r>
            <a:r>
              <a:rPr lang="en-US" dirty="0"/>
              <a:t>vitamin D, and protein as</a:t>
            </a:r>
            <a:r>
              <a:rPr lang="en-US" baseline="0" dirty="0"/>
              <a:t> well.</a:t>
            </a:r>
            <a:endParaRPr lang="en-US" dirty="0"/>
          </a:p>
          <a:p>
            <a:pPr fontAlgn="ctr"/>
            <a:endParaRPr lang="en-US" sz="1200" b="0" i="0" kern="1200" dirty="0">
              <a:solidFill>
                <a:schemeClr val="tx1"/>
              </a:solidFill>
              <a:latin typeface="+mn-lt"/>
              <a:ea typeface="+mn-ea"/>
              <a:cs typeface="+mn-cs"/>
            </a:endParaRPr>
          </a:p>
          <a:p>
            <a:pPr fontAlgn="ctr"/>
            <a:r>
              <a:rPr lang="en-US" sz="1200" b="0" i="0" kern="1200" dirty="0">
                <a:solidFill>
                  <a:schemeClr val="tx1"/>
                </a:solidFill>
                <a:latin typeface="+mn-lt"/>
                <a:ea typeface="+mn-ea"/>
                <a:cs typeface="+mn-cs"/>
              </a:rPr>
              <a:t>The intake of dairy products is especially important to bone health during childhood and adolescence, when bone mass is being built.</a:t>
            </a:r>
          </a:p>
          <a:p>
            <a:pPr fontAlgn="ctr"/>
            <a:endParaRPr lang="en-US" sz="1200" b="0" i="0" kern="1200" dirty="0">
              <a:solidFill>
                <a:schemeClr val="tx1"/>
              </a:solidFill>
              <a:latin typeface="+mn-lt"/>
              <a:ea typeface="+mn-ea"/>
              <a:cs typeface="+mn-cs"/>
            </a:endParaRPr>
          </a:p>
          <a:p>
            <a:pPr fontAlgn="ctr"/>
            <a:r>
              <a:rPr lang="en-US" sz="1200" b="0" i="0" kern="1200" dirty="0">
                <a:solidFill>
                  <a:schemeClr val="tx1"/>
                </a:solidFill>
                <a:latin typeface="+mn-lt"/>
                <a:ea typeface="+mn-ea"/>
                <a:cs typeface="+mn-cs"/>
              </a:rPr>
              <a:t>Intake of dairy products is also associated with a reduced risk of cardiovascular disease and type 2 diabetes, and with lower blood pressure in adults.</a:t>
            </a:r>
          </a:p>
          <a:p>
            <a:pPr fontAlgn="ctr"/>
            <a:endParaRPr lang="en-US" sz="1200" b="0" i="0" kern="1200" dirty="0">
              <a:solidFill>
                <a:schemeClr val="tx1"/>
              </a:solidFill>
              <a:latin typeface="+mn-lt"/>
              <a:ea typeface="+mn-ea"/>
              <a:cs typeface="+mn-cs"/>
            </a:endParaRPr>
          </a:p>
          <a:p>
            <a:pPr fontAlgn="ctr"/>
            <a:r>
              <a:rPr lang="en-US" sz="1200" b="0" i="0" kern="1200" dirty="0">
                <a:solidFill>
                  <a:schemeClr val="tx1"/>
                </a:solidFill>
                <a:latin typeface="+mn-lt"/>
                <a:ea typeface="+mn-ea"/>
                <a:cs typeface="+mn-cs"/>
              </a:rPr>
              <a:t>Choosing foods from the Dairy Group that are high in saturated fats and cholesterol can have health implications. Diets high in saturated fats raise "bad" cholesterol levels in the blood. The "bad" cholesterol is called LDL (low-density lipoprotein) cholesterol. High levels of LDL cholesterol increase</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the risk for coronary heart disease. Many cheeses, whole milk, and products made from them are high in saturated fat. To help keep blood cholesterol levels healthy, limit the amount of these foods you eat and look at food labels to see how much saturated fat is in a food. In addition, a high intake of fats makes it difficult to avoid consuming more calories than are needed.</a:t>
            </a:r>
          </a:p>
        </p:txBody>
      </p:sp>
      <p:sp>
        <p:nvSpPr>
          <p:cNvPr id="4" name="Slide Number Placeholder 3"/>
          <p:cNvSpPr>
            <a:spLocks noGrp="1"/>
          </p:cNvSpPr>
          <p:nvPr>
            <p:ph type="sldNum" sz="quarter" idx="10"/>
          </p:nvPr>
        </p:nvSpPr>
        <p:spPr/>
        <p:txBody>
          <a:bodyPr/>
          <a:lstStyle/>
          <a:p>
            <a:fld id="{36D9AC19-4B0C-4F94-B9F0-FBCB644EE3AA}"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dirty="0"/>
              <a:t>Q: What are some foods in the protein category?</a:t>
            </a:r>
          </a:p>
          <a:p>
            <a:endParaRPr lang="en-US" sz="1200" dirty="0"/>
          </a:p>
          <a:p>
            <a:r>
              <a:rPr lang="en-US" sz="1200" dirty="0"/>
              <a:t>(Let</a:t>
            </a:r>
            <a:r>
              <a:rPr lang="en-US" sz="1200" baseline="0" dirty="0"/>
              <a:t> students answer)</a:t>
            </a:r>
            <a:endParaRPr lang="en-US" sz="1200" dirty="0"/>
          </a:p>
          <a:p>
            <a:endParaRPr lang="en-US" sz="1200" dirty="0"/>
          </a:p>
          <a:p>
            <a:r>
              <a:rPr lang="en-US" sz="1200" dirty="0"/>
              <a:t>Foods that provide protein include meat, poultry, fish, dairy products, eggs, nuts,</a:t>
            </a:r>
            <a:r>
              <a:rPr lang="en-US" sz="1200" baseline="0" dirty="0"/>
              <a:t> seeds, </a:t>
            </a:r>
            <a:r>
              <a:rPr lang="en-US" sz="1200" dirty="0"/>
              <a:t>and dried beans.</a:t>
            </a:r>
            <a:endParaRPr lang="en-US" dirty="0"/>
          </a:p>
        </p:txBody>
      </p:sp>
      <p:sp>
        <p:nvSpPr>
          <p:cNvPr id="4" name="Slide Number Placeholder 3"/>
          <p:cNvSpPr>
            <a:spLocks noGrp="1"/>
          </p:cNvSpPr>
          <p:nvPr>
            <p:ph type="sldNum" sz="quarter" idx="10"/>
          </p:nvPr>
        </p:nvSpPr>
        <p:spPr/>
        <p:txBody>
          <a:bodyPr/>
          <a:lstStyle/>
          <a:p>
            <a:fld id="{36D9AC19-4B0C-4F94-B9F0-FBCB644EE3AA}"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r>
              <a:rPr lang="en-US" dirty="0"/>
              <a:t>According</a:t>
            </a:r>
            <a:r>
              <a:rPr lang="en-US" baseline="0" dirty="0"/>
              <a:t> to </a:t>
            </a:r>
            <a:r>
              <a:rPr lang="en-US" dirty="0"/>
              <a:t>MyPlate,</a:t>
            </a:r>
            <a:r>
              <a:rPr lang="en-US" baseline="0" dirty="0"/>
              <a:t> about a quarter of your plate should consist of proteins. </a:t>
            </a:r>
          </a:p>
          <a:p>
            <a:endParaRPr lang="en-US" baseline="0" dirty="0"/>
          </a:p>
          <a:p>
            <a:r>
              <a:rPr lang="en-US" baseline="0" dirty="0"/>
              <a:t>You want to aim for 5 – 6 ½ servings of proteins per day.</a:t>
            </a:r>
          </a:p>
          <a:p>
            <a:pPr fontAlgn="ctr"/>
            <a:endParaRPr lang="en-US" sz="1200" b="0" i="0" kern="1200" dirty="0">
              <a:solidFill>
                <a:schemeClr val="tx1"/>
              </a:solidFill>
              <a:latin typeface="+mn-lt"/>
              <a:ea typeface="+mn-ea"/>
              <a:cs typeface="+mn-cs"/>
            </a:endParaRPr>
          </a:p>
          <a:p>
            <a:pPr fontAlgn="ctr"/>
            <a:r>
              <a:rPr lang="en-US" sz="1200" b="0" i="0" kern="1200" dirty="0">
                <a:solidFill>
                  <a:schemeClr val="tx1"/>
                </a:solidFill>
                <a:latin typeface="+mn-lt"/>
                <a:ea typeface="+mn-ea"/>
                <a:cs typeface="+mn-cs"/>
              </a:rPr>
              <a:t>Meat, poultry, fish, dry beans and peas, eggs, nuts, and seeds supply many nutrients. These include protein, B vitamins (niacin, thiamin, riboflavin, and B6), vitamin E, iron, zinc, and magnesium.</a:t>
            </a:r>
          </a:p>
          <a:p>
            <a:pPr fontAlgn="ctr"/>
            <a:endParaRPr lang="en-US" sz="1200" b="0" i="0" kern="1200" dirty="0">
              <a:solidFill>
                <a:schemeClr val="tx1"/>
              </a:solidFill>
              <a:latin typeface="+mn-lt"/>
              <a:ea typeface="+mn-ea"/>
              <a:cs typeface="+mn-cs"/>
            </a:endParaRPr>
          </a:p>
          <a:p>
            <a:pPr fontAlgn="ctr"/>
            <a:r>
              <a:rPr lang="en-US" sz="1200" b="0" i="0" kern="1200" dirty="0">
                <a:solidFill>
                  <a:schemeClr val="tx1"/>
                </a:solidFill>
                <a:latin typeface="+mn-lt"/>
                <a:ea typeface="+mn-ea"/>
                <a:cs typeface="+mn-cs"/>
              </a:rPr>
              <a:t>Proteins function as building blocks for bones, muscles, cartilage, skin, and blood. They are also building blocks for enzymes, hormones, and vitamins. Proteins are one of three nutrients that provide calories (the others are fat and carbohydrates).</a:t>
            </a:r>
          </a:p>
          <a:p>
            <a:pPr fontAlgn="ctr"/>
            <a:endParaRPr lang="en-US" sz="1200" b="0" i="0" kern="1200" dirty="0">
              <a:solidFill>
                <a:schemeClr val="tx1"/>
              </a:solidFill>
              <a:latin typeface="+mn-lt"/>
              <a:ea typeface="+mn-ea"/>
              <a:cs typeface="+mn-cs"/>
            </a:endParaRPr>
          </a:p>
          <a:p>
            <a:pPr fontAlgn="ctr"/>
            <a:r>
              <a:rPr lang="en-US" sz="1200" b="0" i="0" kern="1200" dirty="0">
                <a:solidFill>
                  <a:schemeClr val="tx1"/>
                </a:solidFill>
                <a:latin typeface="+mn-lt"/>
                <a:ea typeface="+mn-ea"/>
                <a:cs typeface="+mn-cs"/>
              </a:rPr>
              <a:t>B vitamins found in proteins serve a variety of functions in the body. They help the body release energy, play a vital role in the function of the nervous system, aid in the formation of red blood cells, and help build tissues.</a:t>
            </a:r>
          </a:p>
          <a:p>
            <a:pPr fontAlgn="ctr"/>
            <a:endParaRPr lang="en-US" sz="1200" b="0" i="0" kern="1200" dirty="0">
              <a:solidFill>
                <a:schemeClr val="tx1"/>
              </a:solidFill>
              <a:latin typeface="+mn-lt"/>
              <a:ea typeface="+mn-ea"/>
              <a:cs typeface="+mn-cs"/>
            </a:endParaRPr>
          </a:p>
          <a:p>
            <a:pPr fontAlgn="ctr"/>
            <a:r>
              <a:rPr lang="en-US" sz="1200" b="0" i="0" kern="1200" dirty="0">
                <a:solidFill>
                  <a:schemeClr val="tx1"/>
                </a:solidFill>
                <a:latin typeface="+mn-lt"/>
                <a:ea typeface="+mn-ea"/>
                <a:cs typeface="+mn-cs"/>
              </a:rPr>
              <a:t>Protein also keeps</a:t>
            </a:r>
            <a:r>
              <a:rPr lang="en-US" sz="1200" b="0" i="0" kern="1200" baseline="0" dirty="0">
                <a:solidFill>
                  <a:schemeClr val="tx1"/>
                </a:solidFill>
                <a:latin typeface="+mn-lt"/>
                <a:ea typeface="+mn-ea"/>
                <a:cs typeface="+mn-cs"/>
              </a:rPr>
              <a:t> you feeling full longer so you are likely to eat less.</a:t>
            </a:r>
            <a:endParaRPr lang="en-US" sz="1200" b="0" i="0" kern="1200" dirty="0">
              <a:solidFill>
                <a:schemeClr val="tx1"/>
              </a:solidFill>
              <a:latin typeface="+mn-lt"/>
              <a:ea typeface="+mn-ea"/>
              <a:cs typeface="+mn-cs"/>
            </a:endParaRPr>
          </a:p>
          <a:p>
            <a:pPr fontAlgn="ctr"/>
            <a:endParaRPr lang="en-US" sz="1200" b="0" i="0" kern="1200" dirty="0">
              <a:solidFill>
                <a:schemeClr val="tx1"/>
              </a:solidFill>
              <a:latin typeface="+mn-lt"/>
              <a:ea typeface="+mn-ea"/>
              <a:cs typeface="+mn-cs"/>
            </a:endParaRPr>
          </a:p>
          <a:p>
            <a:pPr fontAlgn="ctr"/>
            <a:r>
              <a:rPr lang="en-US" sz="1200" b="0" i="0" kern="1200" dirty="0">
                <a:solidFill>
                  <a:schemeClr val="tx1"/>
                </a:solidFill>
                <a:latin typeface="+mn-lt"/>
                <a:ea typeface="+mn-ea"/>
                <a:cs typeface="+mn-cs"/>
              </a:rPr>
              <a:t>Iron is used to carry oxygen in the blood. Many teenage girls and women in their child-bearing years have iron-deficiency anemia. They should eat foods high in </a:t>
            </a:r>
            <a:r>
              <a:rPr lang="en-US" sz="1200" b="0" i="0" kern="1200" dirty="0" err="1">
                <a:solidFill>
                  <a:schemeClr val="tx1"/>
                </a:solidFill>
                <a:latin typeface="+mn-lt"/>
                <a:ea typeface="+mn-ea"/>
                <a:cs typeface="+mn-cs"/>
              </a:rPr>
              <a:t>heme</a:t>
            </a:r>
            <a:r>
              <a:rPr lang="en-US" sz="1200" b="0" i="0" kern="1200" dirty="0">
                <a:solidFill>
                  <a:schemeClr val="tx1"/>
                </a:solidFill>
                <a:latin typeface="+mn-lt"/>
                <a:ea typeface="+mn-ea"/>
                <a:cs typeface="+mn-cs"/>
              </a:rPr>
              <a:t>-iron (meats) or eat other non-</a:t>
            </a:r>
            <a:r>
              <a:rPr lang="en-US" sz="1200" b="0" i="0" kern="1200" dirty="0" err="1">
                <a:solidFill>
                  <a:schemeClr val="tx1"/>
                </a:solidFill>
                <a:latin typeface="+mn-lt"/>
                <a:ea typeface="+mn-ea"/>
                <a:cs typeface="+mn-cs"/>
              </a:rPr>
              <a:t>heme</a:t>
            </a:r>
            <a:r>
              <a:rPr lang="en-US" sz="1200" b="0" i="0" kern="1200" dirty="0">
                <a:solidFill>
                  <a:schemeClr val="tx1"/>
                </a:solidFill>
                <a:latin typeface="+mn-lt"/>
                <a:ea typeface="+mn-ea"/>
                <a:cs typeface="+mn-cs"/>
              </a:rPr>
              <a:t> iron containing foods along with a food rich in vitamin C, which can improve absorption of non-</a:t>
            </a:r>
            <a:r>
              <a:rPr lang="en-US" sz="1200" b="0" i="0" kern="1200" dirty="0" err="1">
                <a:solidFill>
                  <a:schemeClr val="tx1"/>
                </a:solidFill>
                <a:latin typeface="+mn-lt"/>
                <a:ea typeface="+mn-ea"/>
                <a:cs typeface="+mn-cs"/>
              </a:rPr>
              <a:t>heme</a:t>
            </a:r>
            <a:r>
              <a:rPr lang="en-US" sz="1200" b="0" i="0" kern="1200" dirty="0">
                <a:solidFill>
                  <a:schemeClr val="tx1"/>
                </a:solidFill>
                <a:latin typeface="+mn-lt"/>
                <a:ea typeface="+mn-ea"/>
                <a:cs typeface="+mn-cs"/>
              </a:rPr>
              <a:t> iron.</a:t>
            </a:r>
          </a:p>
          <a:p>
            <a:pPr fontAlgn="ctr"/>
            <a:endParaRPr lang="en-US" sz="1200" b="0" i="0" kern="1200" dirty="0">
              <a:solidFill>
                <a:schemeClr val="tx1"/>
              </a:solidFill>
              <a:latin typeface="+mn-lt"/>
              <a:ea typeface="+mn-ea"/>
              <a:cs typeface="+mn-cs"/>
            </a:endParaRPr>
          </a:p>
          <a:p>
            <a:pPr fontAlgn="ctr"/>
            <a:r>
              <a:rPr lang="en-US" sz="1200" b="0" i="0" kern="1200" dirty="0">
                <a:solidFill>
                  <a:schemeClr val="tx1"/>
                </a:solidFill>
                <a:latin typeface="+mn-lt"/>
                <a:ea typeface="+mn-ea"/>
                <a:cs typeface="+mn-cs"/>
              </a:rPr>
              <a:t>Magnesium is used in building bones and in releasing energy from muscles.</a:t>
            </a:r>
          </a:p>
          <a:p>
            <a:pPr fontAlgn="ctr"/>
            <a:endParaRPr lang="en-US" sz="1200" b="0" i="0" kern="1200" dirty="0">
              <a:solidFill>
                <a:schemeClr val="tx1"/>
              </a:solidFill>
              <a:latin typeface="+mn-lt"/>
              <a:ea typeface="+mn-ea"/>
              <a:cs typeface="+mn-cs"/>
            </a:endParaRPr>
          </a:p>
          <a:p>
            <a:pPr fontAlgn="ctr"/>
            <a:r>
              <a:rPr lang="en-US" sz="1200" b="0" i="0" kern="1200" dirty="0">
                <a:solidFill>
                  <a:schemeClr val="tx1"/>
                </a:solidFill>
                <a:latin typeface="+mn-lt"/>
                <a:ea typeface="+mn-ea"/>
                <a:cs typeface="+mn-cs"/>
              </a:rPr>
              <a:t>Zinc is necessary for biochemical reactions and helps the immune system function properly.</a:t>
            </a:r>
          </a:p>
          <a:p>
            <a:pPr fontAlgn="ctr"/>
            <a:endParaRPr lang="en-US" sz="1200" b="0" i="0" kern="1200" dirty="0">
              <a:solidFill>
                <a:schemeClr val="tx1"/>
              </a:solidFill>
              <a:latin typeface="+mn-lt"/>
              <a:ea typeface="+mn-ea"/>
              <a:cs typeface="+mn-cs"/>
            </a:endParaRPr>
          </a:p>
          <a:p>
            <a:pPr fontAlgn="ctr"/>
            <a:r>
              <a:rPr lang="en-US" sz="1200" b="0" i="0" kern="1200" dirty="0">
                <a:solidFill>
                  <a:schemeClr val="tx1"/>
                </a:solidFill>
                <a:latin typeface="+mn-lt"/>
                <a:ea typeface="+mn-ea"/>
                <a:cs typeface="+mn-cs"/>
              </a:rPr>
              <a:t>Try to get 8 ounces of seafood per week. Seafood contains a range of nutrients, notably the omega-3 fatty acids, EPA and DHA. Eating about 8 ounces per week of a variety of seafood contributes to the prevention of heart disease. Smaller amounts of seafood are recommended for young children.</a:t>
            </a:r>
          </a:p>
          <a:p>
            <a:pPr fontAlgn="ctr"/>
            <a:endParaRPr lang="en-US" sz="1200" b="0" i="0" kern="1200" dirty="0">
              <a:solidFill>
                <a:schemeClr val="tx1"/>
              </a:solidFill>
              <a:latin typeface="+mn-lt"/>
              <a:ea typeface="+mn-ea"/>
              <a:cs typeface="+mn-cs"/>
            </a:endParaRPr>
          </a:p>
          <a:p>
            <a:pPr fontAlgn="ctr"/>
            <a:r>
              <a:rPr lang="en-US" sz="1200" b="0" i="0" kern="1200" dirty="0">
                <a:solidFill>
                  <a:schemeClr val="tx1"/>
                </a:solidFill>
                <a:latin typeface="+mn-lt"/>
                <a:ea typeface="+mn-ea"/>
                <a:cs typeface="+mn-cs"/>
              </a:rPr>
              <a:t>Seafood varieties that are commonly consumed in the United States that are higher in EPA and DHA and lower in mercury include salmon, anchovies, herring, sardines, Pacific oysters, trout, and Atlantic and Pacific mackerel (not king mackerel, which is high in mercury). The health benefits from consuming seafood outweigh the health risk associated with mercury, a heavy metal found in seafood in varying levels.</a:t>
            </a:r>
          </a:p>
        </p:txBody>
      </p:sp>
      <p:sp>
        <p:nvSpPr>
          <p:cNvPr id="4" name="Slide Number Placeholder 3"/>
          <p:cNvSpPr>
            <a:spLocks noGrp="1"/>
          </p:cNvSpPr>
          <p:nvPr>
            <p:ph type="sldNum" sz="quarter" idx="10"/>
          </p:nvPr>
        </p:nvSpPr>
        <p:spPr/>
        <p:txBody>
          <a:bodyPr/>
          <a:lstStyle/>
          <a:p>
            <a:fld id="{36D9AC19-4B0C-4F94-B9F0-FBCB644EE3AA}"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This is a rough</a:t>
            </a:r>
            <a:r>
              <a:rPr lang="en-US" baseline="0" dirty="0"/>
              <a:t> template of how to break down the food groups throughout the day.</a:t>
            </a:r>
          </a:p>
          <a:p>
            <a:endParaRPr lang="en-US" baseline="0" dirty="0"/>
          </a:p>
          <a:p>
            <a:r>
              <a:rPr lang="en-US" dirty="0"/>
              <a:t>Eat every 3</a:t>
            </a:r>
            <a:r>
              <a:rPr lang="en-US" baseline="0" dirty="0"/>
              <a:t> – 5 hours. </a:t>
            </a:r>
          </a:p>
          <a:p>
            <a:endParaRPr lang="en-US" baseline="0" dirty="0"/>
          </a:p>
          <a:p>
            <a:r>
              <a:rPr lang="en-US" baseline="0" dirty="0"/>
              <a:t>Eat breakfast within 1 -2 hours of waking to fuel your body for the day. </a:t>
            </a:r>
          </a:p>
          <a:p>
            <a:endParaRPr lang="en-US" baseline="0" dirty="0"/>
          </a:p>
          <a:p>
            <a:r>
              <a:rPr lang="en-US" baseline="0" dirty="0"/>
              <a:t>If you do not have time for a meal, try replacing it with two smart snacks.</a:t>
            </a:r>
            <a:endParaRPr lang="en-US" dirty="0"/>
          </a:p>
        </p:txBody>
      </p:sp>
      <p:sp>
        <p:nvSpPr>
          <p:cNvPr id="4" name="Slide Number Placeholder 3"/>
          <p:cNvSpPr>
            <a:spLocks noGrp="1"/>
          </p:cNvSpPr>
          <p:nvPr>
            <p:ph type="sldNum" sz="quarter" idx="10"/>
          </p:nvPr>
        </p:nvSpPr>
        <p:spPr/>
        <p:txBody>
          <a:bodyPr/>
          <a:lstStyle/>
          <a:p>
            <a:fld id="{36D9AC19-4B0C-4F94-B9F0-FBCB644EE3A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Eating fewer calories from foods high in saturated fat and added sugars can help you manage your calories and prevent</a:t>
            </a:r>
            <a:r>
              <a:rPr lang="en-US" baseline="0" dirty="0"/>
              <a:t> </a:t>
            </a:r>
            <a:r>
              <a:rPr lang="en-US" dirty="0"/>
              <a:t>weight gain and obesity. Most of us eat too many foods that are high in saturated fat and added sugar.</a:t>
            </a:r>
          </a:p>
          <a:p>
            <a:endParaRPr lang="en-US" dirty="0"/>
          </a:p>
          <a:p>
            <a:r>
              <a:rPr lang="en-US" dirty="0"/>
              <a:t>Eating foods with less sodium can reduce your risk of hypertension/high blood pressure.</a:t>
            </a:r>
          </a:p>
          <a:p>
            <a:endParaRPr lang="en-US" dirty="0"/>
          </a:p>
          <a:p>
            <a:r>
              <a:rPr lang="en-US" dirty="0"/>
              <a:t>Remember</a:t>
            </a:r>
            <a:r>
              <a:rPr lang="en-US" baseline="0" dirty="0"/>
              <a:t> the term “SoFAS” which stands for Solid Fats and Added Sugars. You want to avoid SoFAS as much as possible.</a:t>
            </a:r>
          </a:p>
          <a:p>
            <a:endParaRPr lang="en-US" baseline="0" dirty="0"/>
          </a:p>
          <a:p>
            <a:r>
              <a:rPr lang="en-US" baseline="0" dirty="0"/>
              <a:t>Dietary fiber helps maintain blood sugar levels and bowel health.</a:t>
            </a:r>
            <a:endParaRPr lang="en-US" dirty="0"/>
          </a:p>
        </p:txBody>
      </p:sp>
      <p:sp>
        <p:nvSpPr>
          <p:cNvPr id="4" name="Slide Number Placeholder 3"/>
          <p:cNvSpPr>
            <a:spLocks noGrp="1"/>
          </p:cNvSpPr>
          <p:nvPr>
            <p:ph type="sldNum" sz="quarter" idx="10"/>
          </p:nvPr>
        </p:nvSpPr>
        <p:spPr/>
        <p:txBody>
          <a:bodyPr/>
          <a:lstStyle/>
          <a:p>
            <a:fld id="{36D9AC19-4B0C-4F94-B9F0-FBCB644EE3AA}"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Plan ahead</a:t>
            </a:r>
            <a:r>
              <a:rPr lang="en-US" baseline="0" dirty="0"/>
              <a:t> by </a:t>
            </a:r>
            <a:r>
              <a:rPr lang="en-US" dirty="0"/>
              <a:t>making a list of what</a:t>
            </a:r>
            <a:r>
              <a:rPr lang="en-US" baseline="0" dirty="0"/>
              <a:t> you need. When you write down what you need you will be less likely to write down junk food. </a:t>
            </a:r>
            <a:r>
              <a:rPr lang="en-US" dirty="0"/>
              <a:t>When you</a:t>
            </a:r>
            <a:r>
              <a:rPr lang="en-US" baseline="0" dirty="0"/>
              <a:t> are actually in the store, </a:t>
            </a:r>
            <a:r>
              <a:rPr lang="en-US" dirty="0"/>
              <a:t>try not to stray from the list and avoid the temptation of junk food.</a:t>
            </a:r>
          </a:p>
          <a:p>
            <a:endParaRPr lang="en-US" dirty="0"/>
          </a:p>
          <a:p>
            <a:r>
              <a:rPr lang="en-US" dirty="0"/>
              <a:t>Look</a:t>
            </a:r>
            <a:r>
              <a:rPr lang="en-US" baseline="0" dirty="0"/>
              <a:t> at the weekly circular ads for the current deals and coupons. Grocery stores often have sales on healthy foods, you just have to look for them.</a:t>
            </a:r>
            <a:endParaRPr lang="en-US" dirty="0"/>
          </a:p>
          <a:p>
            <a:endParaRPr lang="en-US" dirty="0"/>
          </a:p>
          <a:p>
            <a:r>
              <a:rPr lang="en-US" dirty="0"/>
              <a:t>Shop the perimeter of aisle.</a:t>
            </a:r>
            <a:r>
              <a:rPr lang="en-US" baseline="0" dirty="0"/>
              <a:t> </a:t>
            </a:r>
            <a:r>
              <a:rPr lang="en-US" dirty="0"/>
              <a:t>The healthier, more wholesome foods like fruits</a:t>
            </a:r>
            <a:r>
              <a:rPr lang="en-US" baseline="0" dirty="0"/>
              <a:t>, vegetables, meats, and dairy</a:t>
            </a:r>
            <a:r>
              <a:rPr lang="en-US" dirty="0"/>
              <a:t> are on the outside while unhealthy refined foods become</a:t>
            </a:r>
            <a:r>
              <a:rPr lang="en-US" baseline="0" dirty="0"/>
              <a:t> more prevalent the further into the middle you go.</a:t>
            </a:r>
            <a:endParaRPr lang="en-US" dirty="0"/>
          </a:p>
          <a:p>
            <a:endParaRPr lang="en-US" dirty="0"/>
          </a:p>
          <a:p>
            <a:r>
              <a:rPr lang="en-US" dirty="0"/>
              <a:t>Never, ever, ever, ever shop while hungry. Before</a:t>
            </a:r>
            <a:r>
              <a:rPr lang="en-US" baseline="0" dirty="0"/>
              <a:t> you know it you will have a cart full of junk food you don’t need, but desire because you are hungry at that moment.</a:t>
            </a:r>
            <a:endParaRPr lang="en-US" dirty="0"/>
          </a:p>
          <a:p>
            <a:endParaRPr lang="en-US" dirty="0"/>
          </a:p>
          <a:p>
            <a:r>
              <a:rPr lang="en-US" dirty="0"/>
              <a:t>Only buy what you need.</a:t>
            </a:r>
            <a:r>
              <a:rPr lang="en-US" baseline="0" dirty="0"/>
              <a:t> Save your money and health by sticking to necessities. If you don’t have junk food available in your kitchen to eat you won’t have to worry about it.</a:t>
            </a:r>
          </a:p>
          <a:p>
            <a:endParaRPr lang="en-US" baseline="0" dirty="0"/>
          </a:p>
          <a:p>
            <a:r>
              <a:rPr lang="en-US" baseline="0" dirty="0"/>
              <a:t>If you don’t plan on buying a lot of food, try using a hand basket instead of a cart to minimize what you purchase.</a:t>
            </a:r>
            <a:endParaRPr lang="en-US" dirty="0"/>
          </a:p>
        </p:txBody>
      </p:sp>
      <p:sp>
        <p:nvSpPr>
          <p:cNvPr id="4" name="Slide Number Placeholder 3"/>
          <p:cNvSpPr>
            <a:spLocks noGrp="1"/>
          </p:cNvSpPr>
          <p:nvPr>
            <p:ph type="sldNum" sz="quarter" idx="10"/>
          </p:nvPr>
        </p:nvSpPr>
        <p:spPr/>
        <p:txBody>
          <a:bodyPr/>
          <a:lstStyle/>
          <a:p>
            <a:fld id="{36D9AC19-4B0C-4F94-B9F0-FBCB644EE3AA}"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en-US" dirty="0"/>
              <a:t>College</a:t>
            </a:r>
            <a:r>
              <a:rPr lang="en-US" baseline="0" dirty="0"/>
              <a:t> students are known for being poor and eating Ramen as their staple food. These are some tips to shop on a budget.</a:t>
            </a:r>
            <a:endParaRPr lang="en-US" dirty="0"/>
          </a:p>
          <a:p>
            <a:endParaRPr lang="en-US" dirty="0"/>
          </a:p>
          <a:p>
            <a:r>
              <a:rPr lang="en-US" dirty="0"/>
              <a:t>Buying food in bulk is more expensive up front but saves you money in the long term. If you commute and have access to a Costco or a Sam’s Club that is great, but a lot of groceries have bins where you can scoop food</a:t>
            </a:r>
            <a:r>
              <a:rPr lang="en-US" baseline="0" dirty="0"/>
              <a:t> in bulk.</a:t>
            </a:r>
            <a:endParaRPr lang="en-US" dirty="0"/>
          </a:p>
          <a:p>
            <a:endParaRPr lang="en-US" dirty="0"/>
          </a:p>
          <a:p>
            <a:r>
              <a:rPr lang="en-US" dirty="0"/>
              <a:t>Purchase produce that is about to expire and either eat it immediately or freeze it for future use. These foods are marked down quite a bit.</a:t>
            </a:r>
          </a:p>
          <a:p>
            <a:endParaRPr lang="en-US" dirty="0"/>
          </a:p>
          <a:p>
            <a:r>
              <a:rPr lang="en-US" dirty="0"/>
              <a:t>Boxes, bags, and cans that are dented or scratched are marked down. This can save you money on dry beans, grains, oils, nuts, soups, etc.</a:t>
            </a:r>
          </a:p>
          <a:p>
            <a:endParaRPr lang="en-US" dirty="0"/>
          </a:p>
          <a:p>
            <a:r>
              <a:rPr lang="en-US" dirty="0"/>
              <a:t>Paying</a:t>
            </a:r>
            <a:r>
              <a:rPr lang="en-US" baseline="0" dirty="0"/>
              <a:t> with cash will prevent you from overspending with a credit card and make you prioritize what you really need. Do you really need that ice cream? Milk would be a better option.</a:t>
            </a:r>
          </a:p>
          <a:p>
            <a:endParaRPr lang="en-US" baseline="0" dirty="0"/>
          </a:p>
          <a:p>
            <a:r>
              <a:rPr lang="en-US" baseline="0" dirty="0"/>
              <a:t>We often buy food while we still have ample stores left in our fridge, freezer, and pantry. Make your money go further by eating what you have before buying more.</a:t>
            </a:r>
          </a:p>
          <a:p>
            <a:endParaRPr lang="en-US" baseline="0" dirty="0"/>
          </a:p>
          <a:p>
            <a:r>
              <a:rPr lang="en-US" baseline="0" dirty="0"/>
              <a:t>Hopefully you don’t drink pop or energy drinks, but if you, your family, or roommates do, don’t forget to return your cans. In Michigan, recycling aluminum, plastic, and glass containers gives you 10 cents each. This can add up quickly, and the coupon you get saves you money instantly on that grocery trip. </a:t>
            </a:r>
            <a:endParaRPr lang="en-US" dirty="0"/>
          </a:p>
          <a:p>
            <a:endParaRPr lang="en-US" dirty="0"/>
          </a:p>
          <a:p>
            <a:r>
              <a:rPr lang="en-US" dirty="0"/>
              <a:t>Shopping</a:t>
            </a:r>
            <a:r>
              <a:rPr lang="en-US" baseline="0" dirty="0"/>
              <a:t> at farmer’s markets can save you money on healthy food. Wayne State has a weekly Farmer’s Market that runs from the summer through the fall.</a:t>
            </a:r>
            <a:endParaRPr lang="en-US" dirty="0"/>
          </a:p>
        </p:txBody>
      </p:sp>
      <p:sp>
        <p:nvSpPr>
          <p:cNvPr id="4" name="Slide Number Placeholder 3"/>
          <p:cNvSpPr>
            <a:spLocks noGrp="1"/>
          </p:cNvSpPr>
          <p:nvPr>
            <p:ph type="sldNum" sz="quarter" idx="10"/>
          </p:nvPr>
        </p:nvSpPr>
        <p:spPr/>
        <p:txBody>
          <a:bodyPr/>
          <a:lstStyle/>
          <a:p>
            <a:fld id="{36D9AC19-4B0C-4F94-B9F0-FBCB644EE3A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Snacking is okay as long as you make good choices.</a:t>
            </a:r>
          </a:p>
          <a:p>
            <a:endParaRPr lang="en-US" dirty="0"/>
          </a:p>
          <a:p>
            <a:r>
              <a:rPr lang="en-US" dirty="0"/>
              <a:t>Smart</a:t>
            </a:r>
            <a:r>
              <a:rPr lang="en-US" baseline="0" dirty="0"/>
              <a:t> snacking can help maintain and regulate a steady blood sugar level and keep you from the energy crashes that happen at various points throughout the day.</a:t>
            </a:r>
          </a:p>
          <a:p>
            <a:endParaRPr lang="en-US" baseline="0" dirty="0"/>
          </a:p>
          <a:p>
            <a:r>
              <a:rPr lang="en-US" baseline="0" dirty="0"/>
              <a:t>Smart snacking is also important to keep you from binging later in the day.</a:t>
            </a:r>
            <a:endParaRPr lang="en-US" dirty="0"/>
          </a:p>
        </p:txBody>
      </p:sp>
      <p:sp>
        <p:nvSpPr>
          <p:cNvPr id="4" name="Slide Number Placeholder 3"/>
          <p:cNvSpPr>
            <a:spLocks noGrp="1"/>
          </p:cNvSpPr>
          <p:nvPr>
            <p:ph type="sldNum" sz="quarter" idx="10"/>
          </p:nvPr>
        </p:nvSpPr>
        <p:spPr/>
        <p:txBody>
          <a:bodyPr/>
          <a:lstStyle/>
          <a:p>
            <a:fld id="{36D9AC19-4B0C-4F94-B9F0-FBCB644EE3AA}"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Nutrition recommendations from the United States Department of Agriculture</a:t>
            </a:r>
            <a:r>
              <a:rPr lang="en-US" baseline="0" dirty="0"/>
              <a:t> have changed over the decades as have the graphics used to represent those recommendations.</a:t>
            </a:r>
          </a:p>
          <a:p>
            <a:endParaRPr lang="en-US" baseline="0" dirty="0"/>
          </a:p>
          <a:p>
            <a:r>
              <a:rPr lang="en-US" baseline="0" dirty="0"/>
              <a:t>From 1943-1992, the “Basic 7” and the “Basic 4” were used to display food recommendations. The Basic 7 was used to maintain nutritional standards among wartime rationing in World War II and had very specific categories, like “green and yellow vegetables” and “oranges, tomatoes, grapefruit”. The Basic 4 made the categories more general into “vegetables and fruits”, “milk”, “meat”, and cereals and breads” instead of very specific ones.</a:t>
            </a:r>
            <a:endParaRPr lang="en-US" dirty="0"/>
          </a:p>
        </p:txBody>
      </p:sp>
      <p:sp>
        <p:nvSpPr>
          <p:cNvPr id="4" name="Slide Number Placeholder 3"/>
          <p:cNvSpPr>
            <a:spLocks noGrp="1"/>
          </p:cNvSpPr>
          <p:nvPr>
            <p:ph type="sldNum" sz="quarter" idx="10"/>
          </p:nvPr>
        </p:nvSpPr>
        <p:spPr/>
        <p:txBody>
          <a:bodyPr/>
          <a:lstStyle/>
          <a:p>
            <a:fld id="{36D9AC19-4B0C-4F94-B9F0-FBCB644EE3A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dirty="0"/>
              <a:t>Q: How much water should you drink per day?</a:t>
            </a:r>
          </a:p>
          <a:p>
            <a:endParaRPr lang="en-US" sz="1200" dirty="0"/>
          </a:p>
          <a:p>
            <a:r>
              <a:rPr lang="en-US" sz="1200" dirty="0"/>
              <a:t>(Let</a:t>
            </a:r>
            <a:r>
              <a:rPr lang="en-US" sz="1200" baseline="0" dirty="0"/>
              <a:t> students answer)</a:t>
            </a:r>
            <a:endParaRPr lang="en-US" sz="1200" dirty="0"/>
          </a:p>
          <a:p>
            <a:endParaRPr lang="en-US" sz="1200" dirty="0"/>
          </a:p>
          <a:p>
            <a:r>
              <a:rPr lang="en-US" dirty="0"/>
              <a:t>Previously, the recommendation used to be eight glasses of eight ounces of water which equals 64 ounces of water per day.</a:t>
            </a:r>
          </a:p>
          <a:p>
            <a:endParaRPr lang="en-US" dirty="0"/>
          </a:p>
          <a:p>
            <a:r>
              <a:rPr lang="en-US" dirty="0"/>
              <a:t>The new recommendation is to take whatever </a:t>
            </a:r>
            <a:r>
              <a:rPr lang="en-US"/>
              <a:t>you weigh </a:t>
            </a:r>
            <a:r>
              <a:rPr lang="en-US" dirty="0"/>
              <a:t>in pounds and to consume at least half of that number in ounces of water.</a:t>
            </a:r>
          </a:p>
          <a:p>
            <a:endParaRPr lang="en-US" dirty="0"/>
          </a:p>
          <a:p>
            <a:r>
              <a:rPr lang="en-US" dirty="0"/>
              <a:t>For example, if I weight 200 pounds I want to consume at least 100 ounces of water per day.</a:t>
            </a:r>
          </a:p>
          <a:p>
            <a:endParaRPr lang="en-US" dirty="0"/>
          </a:p>
          <a:p>
            <a:r>
              <a:rPr lang="en-US" dirty="0"/>
              <a:t>Increase the amount of water with increased temperature and physical activity.</a:t>
            </a:r>
          </a:p>
        </p:txBody>
      </p:sp>
      <p:sp>
        <p:nvSpPr>
          <p:cNvPr id="4" name="Slide Number Placeholder 3"/>
          <p:cNvSpPr>
            <a:spLocks noGrp="1"/>
          </p:cNvSpPr>
          <p:nvPr>
            <p:ph type="sldNum" sz="quarter" idx="10"/>
          </p:nvPr>
        </p:nvSpPr>
        <p:spPr/>
        <p:txBody>
          <a:bodyPr/>
          <a:lstStyle/>
          <a:p>
            <a:fld id="{36D9AC19-4B0C-4F94-B9F0-FBCB644EE3AA}"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r>
              <a:rPr lang="en-US" sz="1200" b="0" i="0" kern="1200" dirty="0">
                <a:solidFill>
                  <a:schemeClr val="tx1"/>
                </a:solidFill>
                <a:latin typeface="+mn-lt"/>
                <a:ea typeface="+mn-ea"/>
                <a:cs typeface="+mn-cs"/>
              </a:rPr>
              <a:t>Up to 60</a:t>
            </a:r>
            <a:r>
              <a:rPr lang="en-US" sz="1200" b="0" i="0" kern="1200" baseline="0" dirty="0">
                <a:solidFill>
                  <a:schemeClr val="tx1"/>
                </a:solidFill>
                <a:latin typeface="+mn-lt"/>
                <a:ea typeface="+mn-ea"/>
                <a:cs typeface="+mn-cs"/>
              </a:rPr>
              <a:t>% of the body is water. Individually, t</a:t>
            </a:r>
            <a:r>
              <a:rPr lang="en-US" sz="1200" b="0" i="0" kern="1200" dirty="0">
                <a:solidFill>
                  <a:schemeClr val="tx1"/>
                </a:solidFill>
                <a:latin typeface="+mn-lt"/>
                <a:ea typeface="+mn-ea"/>
                <a:cs typeface="+mn-cs"/>
              </a:rPr>
              <a:t>he brain and heart are composed of 73% water, and the lungs are about 83% water. The skin contains 64% water, muscles and kidneys are 79%, and even the bones are watery at 31%.</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With all this</a:t>
            </a:r>
            <a:r>
              <a:rPr lang="en-US" sz="1200" b="0" i="0" kern="1200" baseline="0" dirty="0">
                <a:solidFill>
                  <a:schemeClr val="tx1"/>
                </a:solidFill>
                <a:latin typeface="+mn-lt"/>
                <a:ea typeface="+mn-ea"/>
                <a:cs typeface="+mn-cs"/>
              </a:rPr>
              <a:t> being said, why would you not want to hydrate sufficiently? Along with whole foods, water is the essential fuel for your body that you must consume to perform at your physical and mental peak.</a:t>
            </a:r>
          </a:p>
          <a:p>
            <a:endParaRPr lang="en-US" sz="1200" b="0" i="0" kern="1200" baseline="0" dirty="0">
              <a:solidFill>
                <a:schemeClr val="tx1"/>
              </a:solidFill>
              <a:latin typeface="+mn-lt"/>
              <a:ea typeface="+mn-ea"/>
              <a:cs typeface="+mn-cs"/>
            </a:endParaRPr>
          </a:p>
          <a:p>
            <a:r>
              <a:rPr lang="en-US" sz="1200" b="0" i="0" kern="1200" baseline="0" dirty="0">
                <a:solidFill>
                  <a:schemeClr val="tx1"/>
                </a:solidFill>
                <a:latin typeface="+mn-lt"/>
                <a:ea typeface="+mn-ea"/>
                <a:cs typeface="+mn-cs"/>
              </a:rPr>
              <a:t>Again, try to get at least half your body weight (in pounds) in ounces of water. More would be necessary after working out or during hot days. An easy check is to examine the color of your urine when using the bathroom – clear urine means you are sufficiently hydrated, while darker shades mean you need to hydrate as soon as possible.</a:t>
            </a:r>
          </a:p>
          <a:p>
            <a:endParaRPr lang="en-US" sz="1200" b="0" i="0" kern="1200" baseline="0" dirty="0">
              <a:solidFill>
                <a:schemeClr val="tx1"/>
              </a:solidFill>
              <a:latin typeface="+mn-lt"/>
              <a:ea typeface="+mn-ea"/>
              <a:cs typeface="+mn-cs"/>
            </a:endParaRPr>
          </a:p>
          <a:p>
            <a:r>
              <a:rPr lang="en-US" sz="1200" b="0" i="0" kern="1200" baseline="0" dirty="0">
                <a:solidFill>
                  <a:schemeClr val="tx1"/>
                </a:solidFill>
                <a:latin typeface="+mn-lt"/>
                <a:ea typeface="+mn-ea"/>
                <a:cs typeface="+mn-cs"/>
              </a:rPr>
              <a:t>If you’re thirsty, it’s usually too late and means you’re already in a dehydrated state, so try to get ahead of thirst.</a:t>
            </a:r>
          </a:p>
          <a:p>
            <a:endParaRPr lang="en-US" sz="1200" b="0" i="0" kern="1200" baseline="0" dirty="0">
              <a:solidFill>
                <a:schemeClr val="tx1"/>
              </a:solidFill>
              <a:latin typeface="+mn-lt"/>
              <a:ea typeface="+mn-ea"/>
              <a:cs typeface="+mn-cs"/>
            </a:endParaRPr>
          </a:p>
          <a:p>
            <a:r>
              <a:rPr lang="en-US" sz="1200" b="0" i="0" kern="1200" baseline="0" dirty="0">
                <a:solidFill>
                  <a:schemeClr val="tx1"/>
                </a:solidFill>
                <a:latin typeface="+mn-lt"/>
                <a:ea typeface="+mn-ea"/>
                <a:cs typeface="+mn-cs"/>
              </a:rPr>
              <a:t>Sugary beverages are empty calories you should work to reduce and eventually eliminate completely. They have very little nutritional content, rot your teeth, promote weight gain, and are expensive in the long run.</a:t>
            </a:r>
          </a:p>
          <a:p>
            <a:endParaRPr lang="en-US" sz="1200" b="0" i="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t>Coffee</a:t>
            </a:r>
            <a:r>
              <a:rPr lang="en-US" baseline="0" dirty="0"/>
              <a:t> and tea are okay in moderation. </a:t>
            </a:r>
            <a:r>
              <a:rPr lang="en-US" dirty="0"/>
              <a:t>Up to 400 mg of caffeine a day appears to be safe for most healthy adults. That's roughly the amount of caffeine in four cups of brewed coffee, 10 cans of cola or two "energy shot" drinks.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Caffeine</a:t>
            </a:r>
            <a:r>
              <a:rPr lang="en-US" baseline="0" dirty="0"/>
              <a:t> has been scientifically proven to promote concentration and improved physical performance, but too much can fatigue your nervous system and leave you jittery, while also ruining your sleep schedule. If you consume caffeinated products, ensure that you do so before noon so it works its way out of your system by the evening. </a:t>
            </a:r>
            <a:r>
              <a:rPr lang="en-US" dirty="0"/>
              <a:t>Energy drinks will be talked</a:t>
            </a:r>
            <a:r>
              <a:rPr lang="en-US" baseline="0" dirty="0"/>
              <a:t> about shortly.</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6D9AC19-4B0C-4F94-B9F0-FBCB644EE3A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fontAlgn="base"/>
            <a:r>
              <a:rPr lang="en-US" sz="1200" b="0" i="0" kern="1200" dirty="0">
                <a:solidFill>
                  <a:schemeClr val="tx1"/>
                </a:solidFill>
                <a:latin typeface="+mn-lt"/>
                <a:ea typeface="+mn-ea"/>
                <a:cs typeface="+mn-cs"/>
              </a:rPr>
              <a:t>According to the American Heart Association, the maximum amount of added sugars you should consume in a day are 37.5 grams for men and</a:t>
            </a:r>
            <a:r>
              <a:rPr lang="en-US" sz="1200" b="0" i="0" kern="1200" baseline="0" dirty="0">
                <a:solidFill>
                  <a:schemeClr val="tx1"/>
                </a:solidFill>
                <a:latin typeface="+mn-lt"/>
                <a:ea typeface="+mn-ea"/>
                <a:cs typeface="+mn-cs"/>
              </a:rPr>
              <a:t> 25 grams for women. </a:t>
            </a:r>
            <a:endParaRPr lang="en-US" sz="1200" b="0" i="0" kern="1200" dirty="0">
              <a:solidFill>
                <a:schemeClr val="tx1"/>
              </a:solidFill>
              <a:latin typeface="+mn-lt"/>
              <a:ea typeface="+mn-ea"/>
              <a:cs typeface="+mn-cs"/>
            </a:endParaRPr>
          </a:p>
          <a:p>
            <a:pPr fontAlgn="base"/>
            <a:endParaRPr lang="en-US" sz="1200" b="0" i="0" kern="1200" dirty="0">
              <a:solidFill>
                <a:schemeClr val="tx1"/>
              </a:solidFill>
              <a:latin typeface="+mn-lt"/>
              <a:ea typeface="+mn-ea"/>
              <a:cs typeface="+mn-cs"/>
            </a:endParaRPr>
          </a:p>
          <a:p>
            <a:pPr fontAlgn="base"/>
            <a:r>
              <a:rPr lang="en-US" sz="1200" b="0" i="0" kern="1200" dirty="0">
                <a:solidFill>
                  <a:schemeClr val="tx1"/>
                </a:solidFill>
                <a:latin typeface="+mn-lt"/>
                <a:ea typeface="+mn-ea"/>
                <a:cs typeface="+mn-cs"/>
              </a:rPr>
              <a:t>A bottle of Vitamin Water has as</a:t>
            </a:r>
            <a:r>
              <a:rPr lang="en-US" sz="1200" b="0" i="0" kern="1200" baseline="0" dirty="0">
                <a:solidFill>
                  <a:schemeClr val="tx1"/>
                </a:solidFill>
                <a:latin typeface="+mn-lt"/>
                <a:ea typeface="+mn-ea"/>
                <a:cs typeface="+mn-cs"/>
              </a:rPr>
              <a:t> much sugar as a can of Coke at 40 grams of sugar. </a:t>
            </a:r>
          </a:p>
          <a:p>
            <a:pPr fontAlgn="base"/>
            <a:endParaRPr lang="en-US" sz="1200" b="0" i="0" kern="1200" baseline="0" dirty="0">
              <a:solidFill>
                <a:schemeClr val="tx1"/>
              </a:solidFill>
              <a:latin typeface="+mn-lt"/>
              <a:ea typeface="+mn-ea"/>
              <a:cs typeface="+mn-cs"/>
            </a:endParaRPr>
          </a:p>
          <a:p>
            <a:pPr fontAlgn="base"/>
            <a:r>
              <a:rPr lang="en-US" sz="1200" b="0" i="0" kern="1200" baseline="0" dirty="0">
                <a:solidFill>
                  <a:schemeClr val="tx1"/>
                </a:solidFill>
                <a:latin typeface="+mn-lt"/>
                <a:ea typeface="+mn-ea"/>
                <a:cs typeface="+mn-cs"/>
              </a:rPr>
              <a:t>Snapple markets its brand as “all natural” but a 16 ounce glass has over 50 grams of sugar.</a:t>
            </a:r>
          </a:p>
          <a:p>
            <a:pPr fontAlgn="base"/>
            <a:endParaRPr lang="en-US" sz="1200" b="0" i="0" kern="1200" baseline="0" dirty="0">
              <a:solidFill>
                <a:schemeClr val="tx1"/>
              </a:solidFill>
              <a:latin typeface="+mn-lt"/>
              <a:ea typeface="+mn-ea"/>
              <a:cs typeface="+mn-cs"/>
            </a:endParaRPr>
          </a:p>
          <a:p>
            <a:pPr fontAlgn="base"/>
            <a:r>
              <a:rPr lang="en-US" sz="1200" b="0" i="0" kern="1200" baseline="0" dirty="0">
                <a:solidFill>
                  <a:schemeClr val="tx1"/>
                </a:solidFill>
                <a:latin typeface="+mn-lt"/>
                <a:ea typeface="+mn-ea"/>
                <a:cs typeface="+mn-cs"/>
              </a:rPr>
              <a:t>Sports drinks like Gatorade or Powerade are only necessary after vigorous intensity exercise that has lasted an hour or more. If you are working out for less time than that or are only doing moderate intensity exercise, water will suffice.</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6D9AC19-4B0C-4F94-B9F0-FBCB644EE3AA}"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pPr fontAlgn="base"/>
            <a:r>
              <a:rPr lang="en-US" sz="1200" b="0" i="0" kern="1200" dirty="0">
                <a:solidFill>
                  <a:schemeClr val="tx1"/>
                </a:solidFill>
                <a:latin typeface="+mn-lt"/>
                <a:ea typeface="+mn-ea"/>
                <a:cs typeface="+mn-cs"/>
              </a:rPr>
              <a:t>Scientific evidence confirms that although liquids count as calories, the body doesn't detect them the same way as it would detect solid food. </a:t>
            </a:r>
          </a:p>
          <a:p>
            <a:pPr fontAlgn="base"/>
            <a:endParaRPr lang="en-US" sz="1200" b="0" i="0" kern="1200" dirty="0">
              <a:solidFill>
                <a:schemeClr val="tx1"/>
              </a:solidFill>
              <a:latin typeface="+mn-lt"/>
              <a:ea typeface="+mn-ea"/>
              <a:cs typeface="+mn-cs"/>
            </a:endParaRPr>
          </a:p>
          <a:p>
            <a:pPr fontAlgn="base"/>
            <a:r>
              <a:rPr lang="en-US" sz="1200" b="0" i="0" kern="1200" dirty="0">
                <a:solidFill>
                  <a:schemeClr val="tx1"/>
                </a:solidFill>
                <a:latin typeface="+mn-lt"/>
                <a:ea typeface="+mn-ea"/>
                <a:cs typeface="+mn-cs"/>
              </a:rPr>
              <a:t>Fluid calories do not hold strong satiety properties, don't suppress hunger and don't elicit compensatory dietary responses</a:t>
            </a:r>
          </a:p>
          <a:p>
            <a:pPr fontAlgn="base"/>
            <a:endParaRPr lang="en-US" sz="1200" b="0" i="0" kern="1200" dirty="0">
              <a:solidFill>
                <a:schemeClr val="tx1"/>
              </a:solidFill>
              <a:latin typeface="+mn-lt"/>
              <a:ea typeface="+mn-ea"/>
              <a:cs typeface="+mn-cs"/>
            </a:endParaRPr>
          </a:p>
          <a:p>
            <a:pPr fontAlgn="base"/>
            <a:r>
              <a:rPr lang="en-US" sz="1200" b="0" i="0" kern="1200" dirty="0">
                <a:solidFill>
                  <a:schemeClr val="tx1"/>
                </a:solidFill>
                <a:latin typeface="+mn-lt"/>
                <a:ea typeface="+mn-ea"/>
                <a:cs typeface="+mn-cs"/>
              </a:rPr>
              <a:t>Liquids do not take as much room in the stomach as solid foods, so you can consume more without feeling full. This leads to an excessive consumption of sugar without even realizing it.</a:t>
            </a:r>
          </a:p>
          <a:p>
            <a:pPr fontAlgn="base"/>
            <a:endParaRPr lang="en-US" sz="1200" b="0" i="0" kern="1200" dirty="0">
              <a:solidFill>
                <a:schemeClr val="tx1"/>
              </a:solidFill>
              <a:latin typeface="+mn-lt"/>
              <a:ea typeface="+mn-ea"/>
              <a:cs typeface="+mn-cs"/>
            </a:endParaRPr>
          </a:p>
          <a:p>
            <a:pPr fontAlgn="base"/>
            <a:r>
              <a:rPr lang="en-US" sz="1200" b="0" i="0" kern="1200" dirty="0">
                <a:solidFill>
                  <a:schemeClr val="tx1"/>
                </a:solidFill>
                <a:latin typeface="+mn-lt"/>
                <a:ea typeface="+mn-ea"/>
                <a:cs typeface="+mn-cs"/>
              </a:rPr>
              <a:t>According to the American Heart Association, the maximum amount of added sugars you should eat in a day are 37.5 grams for men and</a:t>
            </a:r>
            <a:r>
              <a:rPr lang="en-US" sz="1200" b="0" i="0" kern="1200" baseline="0" dirty="0">
                <a:solidFill>
                  <a:schemeClr val="tx1"/>
                </a:solidFill>
                <a:latin typeface="+mn-lt"/>
                <a:ea typeface="+mn-ea"/>
                <a:cs typeface="+mn-cs"/>
              </a:rPr>
              <a:t> 25 grams for women. Looking at these graphics, an eight-ounce can of Coke is already beyond this.</a:t>
            </a:r>
          </a:p>
          <a:p>
            <a:pPr fontAlgn="base"/>
            <a:endParaRPr lang="en-US" sz="1200" b="0" i="0" kern="1200" baseline="0" dirty="0">
              <a:solidFill>
                <a:schemeClr val="tx1"/>
              </a:solidFill>
              <a:latin typeface="+mn-lt"/>
              <a:ea typeface="+mn-ea"/>
              <a:cs typeface="+mn-cs"/>
            </a:endParaRPr>
          </a:p>
          <a:p>
            <a:pPr fontAlgn="base"/>
            <a:r>
              <a:rPr lang="en-US" sz="1200" b="0" i="0" kern="1200" baseline="0" dirty="0">
                <a:solidFill>
                  <a:schemeClr val="tx1"/>
                </a:solidFill>
                <a:latin typeface="+mn-lt"/>
                <a:ea typeface="+mn-ea"/>
                <a:cs typeface="+mn-cs"/>
              </a:rPr>
              <a:t>According to Dr. Stephan </a:t>
            </a:r>
            <a:r>
              <a:rPr lang="en-US" sz="1200" b="0" i="0" kern="1200" baseline="0" dirty="0" err="1">
                <a:solidFill>
                  <a:schemeClr val="tx1"/>
                </a:solidFill>
                <a:latin typeface="+mn-lt"/>
                <a:ea typeface="+mn-ea"/>
                <a:cs typeface="+mn-cs"/>
              </a:rPr>
              <a:t>Guyenet</a:t>
            </a:r>
            <a:r>
              <a:rPr lang="en-US" sz="1200" b="0" i="0" kern="1200" baseline="0" dirty="0">
                <a:solidFill>
                  <a:schemeClr val="tx1"/>
                </a:solidFill>
                <a:latin typeface="+mn-lt"/>
                <a:ea typeface="+mn-ea"/>
                <a:cs typeface="+mn-cs"/>
              </a:rPr>
              <a:t>, in the year 1822 we ate the sugar equivalent of a 12 ounce can of soda every 5 days. Today, we’re eating the equivalent of a 12 ounce can of soda every 7 hours.</a:t>
            </a:r>
          </a:p>
          <a:p>
            <a:pPr fontAlgn="base"/>
            <a:endParaRPr lang="en-US" sz="1200" b="0" i="0" kern="1200" baseline="0" dirty="0">
              <a:solidFill>
                <a:schemeClr val="tx1"/>
              </a:solidFill>
              <a:latin typeface="+mn-lt"/>
              <a:ea typeface="+mn-ea"/>
              <a:cs typeface="+mn-cs"/>
            </a:endParaRPr>
          </a:p>
          <a:p>
            <a:pPr fontAlgn="base"/>
            <a:r>
              <a:rPr lang="en-US" sz="1200" b="0" i="0" kern="1200" baseline="0" dirty="0">
                <a:solidFill>
                  <a:schemeClr val="tx1"/>
                </a:solidFill>
                <a:latin typeface="+mn-lt"/>
                <a:ea typeface="+mn-ea"/>
                <a:cs typeface="+mn-cs"/>
              </a:rPr>
              <a:t>On average, Americans are eating about 22 teaspoons of added sugar per day, or 355 calories. This amounts to 70 pounds per year! Keep in mind that these are averages. Young males are eating about a 100 pounds of sugar per year… and many individuals are eating much, much more.</a:t>
            </a:r>
          </a:p>
          <a:p>
            <a:pPr fontAlgn="base"/>
            <a:endParaRPr lang="en-US" sz="1200" b="0" i="0" kern="1200" baseline="0" dirty="0">
              <a:solidFill>
                <a:schemeClr val="tx1"/>
              </a:solidFill>
              <a:latin typeface="+mn-lt"/>
              <a:ea typeface="+mn-ea"/>
              <a:cs typeface="+mn-cs"/>
            </a:endParaRPr>
          </a:p>
          <a:p>
            <a:pPr fontAlgn="base"/>
            <a:r>
              <a:rPr lang="en-US" sz="1200" b="0" i="0" kern="1200" baseline="0" dirty="0">
                <a:solidFill>
                  <a:schemeClr val="tx1"/>
                </a:solidFill>
                <a:latin typeface="+mn-lt"/>
                <a:ea typeface="+mn-ea"/>
                <a:cs typeface="+mn-cs"/>
              </a:rPr>
              <a:t>If a daily pop drinker cuts out one 12-ounce pop every day and maintains everything else, they would lose 15 pounds in a year! Not only that, but they will save money as well.</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6D9AC19-4B0C-4F94-B9F0-FBCB644EE3AA}"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0000" lnSpcReduction="20000"/>
          </a:bodyPr>
          <a:lstStyle/>
          <a:p>
            <a:r>
              <a:rPr lang="en-US" dirty="0"/>
              <a:t>Up to 400 mg of caffeine a day appears to be safe for most healthy adults. That's roughly the amount of caffeine in four cups of brewed coffee, 10 cans of cola or two "energy shot" drinks.</a:t>
            </a:r>
            <a:endParaRPr lang="en-US" sz="1200" b="0" i="0" kern="1200" dirty="0">
              <a:solidFill>
                <a:schemeClr val="tx1"/>
              </a:solidFill>
              <a:latin typeface="+mn-lt"/>
              <a:ea typeface="+mn-ea"/>
              <a:cs typeface="+mn-cs"/>
            </a:endParaRP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A typical energy drink contains between 50 and 500 mg of caffeine per can/bottle. 500 mg is like drinking 14 cans of pop or 5 strong cups of coffee.</a:t>
            </a:r>
          </a:p>
          <a:p>
            <a:endParaRPr lang="en-US" sz="1200" b="0"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However, other than caffeine,</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the amount of “energizing” ingredients in most energy drinks are generally too low to notice a benefit.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kern="1200" dirty="0">
                <a:solidFill>
                  <a:schemeClr val="tx1"/>
                </a:solidFill>
                <a:latin typeface="+mn-lt"/>
                <a:ea typeface="+mn-ea"/>
                <a:cs typeface="+mn-cs"/>
              </a:rPr>
              <a:t>Most energy drinks are loaded with sugar, from which you will have an energy crash afterward</a:t>
            </a:r>
            <a:r>
              <a:rPr lang="en-US" sz="1200" b="0" i="0" kern="1200" baseline="0" dirty="0">
                <a:solidFill>
                  <a:schemeClr val="tx1"/>
                </a:solidFill>
                <a:latin typeface="+mn-lt"/>
                <a:ea typeface="+mn-ea"/>
                <a:cs typeface="+mn-cs"/>
              </a:rPr>
              <a:t>s, defeating the purpose of the product. The excessive sugar in energy drinks will also give you cavities. Even sugar-free versions have supplements that are toxic to you in high doses.</a:t>
            </a:r>
            <a:endParaRPr lang="en-US" sz="1200" b="0" i="0" kern="1200" dirty="0">
              <a:solidFill>
                <a:schemeClr val="tx1"/>
              </a:solidFill>
              <a:latin typeface="+mn-lt"/>
              <a:ea typeface="+mn-ea"/>
              <a:cs typeface="+mn-cs"/>
            </a:endParaRP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This</a:t>
            </a:r>
            <a:r>
              <a:rPr lang="en-US" sz="1200" b="0" i="0" kern="1200" baseline="0" dirty="0">
                <a:solidFill>
                  <a:schemeClr val="tx1"/>
                </a:solidFill>
                <a:latin typeface="+mn-lt"/>
                <a:ea typeface="+mn-ea"/>
                <a:cs typeface="+mn-cs"/>
              </a:rPr>
              <a:t> is what happens when you reach levels of vitamin toxicity from energy drinks:</a:t>
            </a:r>
            <a:endParaRPr lang="en-US" sz="1200" b="0" i="0" kern="1200" dirty="0">
              <a:solidFill>
                <a:schemeClr val="tx1"/>
              </a:solidFill>
              <a:latin typeface="+mn-lt"/>
              <a:ea typeface="+mn-ea"/>
              <a:cs typeface="+mn-cs"/>
            </a:endParaRP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Vitamin B3 Toxicity: Flushing of skin, itching, impaired glucose tolerance, nausea, liver toxicity and gastrointestinal upset. Intake of 750 mg per day for less than 3 months can cause liver damage.</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Vitamin B5 Toxicity: Nausea, heartburn and diarrhea.</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Vitamin B6 Toxicity: Painful neurological symptoms.</a:t>
            </a:r>
          </a:p>
          <a:p>
            <a:endParaRPr lang="en-US" sz="1200" b="0"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Mixing energy drinks and alcohol can lead to heart rhythm disturbances and false assumptions regarding your level of intoxication. Further, alcohol and energy drinks lead to higher blood lactate, blood pressure and stress hormones. Students have died drinking Four Lokos energy/alcoholic</a:t>
            </a:r>
            <a:r>
              <a:rPr lang="en-US" sz="1200" b="0" i="0" kern="1200" baseline="0" dirty="0">
                <a:solidFill>
                  <a:schemeClr val="tx1"/>
                </a:solidFill>
                <a:latin typeface="+mn-lt"/>
                <a:ea typeface="+mn-ea"/>
                <a:cs typeface="+mn-cs"/>
              </a:rPr>
              <a:t> drinks.</a:t>
            </a:r>
            <a:endParaRPr lang="en-US" sz="1200" b="0"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These are questions to ask yourself before using energy drinks as a supplement:</a:t>
            </a:r>
          </a:p>
          <a:p>
            <a:pPr>
              <a:buFontTx/>
              <a:buChar char="-"/>
            </a:pPr>
            <a:r>
              <a:rPr lang="en-US" sz="1200" b="0" i="0" kern="1200" dirty="0">
                <a:solidFill>
                  <a:schemeClr val="tx1"/>
                </a:solidFill>
                <a:latin typeface="+mn-lt"/>
                <a:ea typeface="+mn-ea"/>
                <a:cs typeface="+mn-cs"/>
              </a:rPr>
              <a:t> How is your nutrition?</a:t>
            </a:r>
          </a:p>
          <a:p>
            <a:pPr>
              <a:buFontTx/>
              <a:buChar char="-"/>
            </a:pPr>
            <a:r>
              <a:rPr lang="en-US" sz="1200" b="0" i="0" kern="1200" dirty="0">
                <a:solidFill>
                  <a:schemeClr val="tx1"/>
                </a:solidFill>
                <a:latin typeface="+mn-lt"/>
                <a:ea typeface="+mn-ea"/>
                <a:cs typeface="+mn-cs"/>
              </a:rPr>
              <a:t> Are you</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getting adequate sleep</a:t>
            </a:r>
          </a:p>
          <a:p>
            <a:pPr>
              <a:buFontTx/>
              <a:buChar char="-"/>
            </a:pPr>
            <a:r>
              <a:rPr lang="en-US" sz="1200" b="0" i="0" kern="1200" baseline="0" dirty="0">
                <a:solidFill>
                  <a:schemeClr val="tx1"/>
                </a:solidFill>
                <a:latin typeface="+mn-lt"/>
                <a:ea typeface="+mn-ea"/>
                <a:cs typeface="+mn-cs"/>
              </a:rPr>
              <a:t> Are you taking medications </a:t>
            </a:r>
            <a:r>
              <a:rPr lang="en-US" sz="1200" b="0" i="0" kern="1200" dirty="0">
                <a:solidFill>
                  <a:schemeClr val="tx1"/>
                </a:solidFill>
                <a:latin typeface="+mn-lt"/>
                <a:ea typeface="+mn-ea"/>
                <a:cs typeface="+mn-cs"/>
              </a:rPr>
              <a:t>with side effects?</a:t>
            </a:r>
          </a:p>
          <a:p>
            <a:r>
              <a:rPr lang="en-US" sz="1200" b="0" i="0" kern="1200" dirty="0">
                <a:solidFill>
                  <a:schemeClr val="tx1"/>
                </a:solidFill>
                <a:latin typeface="+mn-lt"/>
                <a:ea typeface="+mn-ea"/>
                <a:cs typeface="+mn-cs"/>
              </a:rPr>
              <a:t>- Are you exercising regularly?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latin typeface="+mn-lt"/>
                <a:ea typeface="+mn-ea"/>
                <a:cs typeface="+mn-cs"/>
              </a:rPr>
              <a:t>The best bet is to avoid energy drinks altogether. However, if you MUST have an energy drink, like</a:t>
            </a:r>
            <a:r>
              <a:rPr lang="en-US" sz="1200" b="0" i="0" kern="1200" baseline="0" dirty="0">
                <a:solidFill>
                  <a:schemeClr val="tx1"/>
                </a:solidFill>
                <a:latin typeface="+mn-lt"/>
                <a:ea typeface="+mn-ea"/>
                <a:cs typeface="+mn-cs"/>
              </a:rPr>
              <a:t> all caffeinated products you should consume it prior to noon so it will work its way out of your system by the evening.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latin typeface="+mn-lt"/>
                <a:ea typeface="+mn-ea"/>
                <a:cs typeface="+mn-cs"/>
              </a:rPr>
              <a:t>Energy drinks are also expensive in the long run. Using a water fountain on campus gives you a healthier product for free.</a:t>
            </a:r>
            <a:endParaRPr lang="en-US" sz="1200" b="0" i="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6D9AC19-4B0C-4F94-B9F0-FBCB644EE3AA}"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dirty="0"/>
              <a:t>Q: How much aerobic physical activity should someone aged 18+ get per week?</a:t>
            </a:r>
          </a:p>
          <a:p>
            <a:endParaRPr lang="en-US" sz="1200" dirty="0"/>
          </a:p>
          <a:p>
            <a:r>
              <a:rPr lang="en-US" sz="1200" dirty="0"/>
              <a:t>(Let</a:t>
            </a:r>
            <a:r>
              <a:rPr lang="en-US" sz="1200" baseline="0" dirty="0"/>
              <a:t> students answer)</a:t>
            </a:r>
            <a:endParaRPr lang="en-US" sz="1200" dirty="0"/>
          </a:p>
          <a:p>
            <a:endParaRPr lang="en-US" sz="1200" dirty="0"/>
          </a:p>
          <a:p>
            <a:r>
              <a:rPr lang="en-US" dirty="0"/>
              <a:t>Adults should aim to get at least150 minutes of moderate intensity physical activity. There is a dose-response relationship, meaning that the more physical</a:t>
            </a:r>
            <a:r>
              <a:rPr lang="en-US" baseline="0" dirty="0"/>
              <a:t> activity one does, the more health benefits they receive.</a:t>
            </a:r>
            <a:endParaRPr lang="en-US" dirty="0"/>
          </a:p>
          <a:p>
            <a:endParaRPr lang="en-US" dirty="0"/>
          </a:p>
          <a:p>
            <a:r>
              <a:rPr lang="en-US" dirty="0"/>
              <a:t>This is only 30 minutes per day for five days,</a:t>
            </a:r>
            <a:r>
              <a:rPr lang="en-US" baseline="0" dirty="0"/>
              <a:t> and t</a:t>
            </a:r>
            <a:r>
              <a:rPr lang="en-US" dirty="0"/>
              <a:t>hese 30 minutes can be broken down into three 10 minute segments throughout the day if time is an issue. Try doing air squats, push ups, sit ups, jumping</a:t>
            </a:r>
            <a:r>
              <a:rPr lang="en-US" baseline="0" dirty="0"/>
              <a:t> jacks, etc. during commercial breaks when watching television.</a:t>
            </a:r>
            <a:endParaRPr lang="en-US" dirty="0"/>
          </a:p>
          <a:p>
            <a:endParaRPr lang="en-US" dirty="0"/>
          </a:p>
          <a:p>
            <a:r>
              <a:rPr lang="en-US" dirty="0"/>
              <a:t>You can perform vigorous intensity physical activity and meet the recommendation in half the time (75 minutes per week).</a:t>
            </a:r>
            <a:r>
              <a:rPr lang="en-US" baseline="0" dirty="0"/>
              <a:t> To compare intensity levels, moderate intensity physical activity is something like brisk walking, while vigorous intensity physical activity is something like jogging.</a:t>
            </a:r>
          </a:p>
          <a:p>
            <a:endParaRPr lang="en-US" dirty="0"/>
          </a:p>
          <a:p>
            <a:r>
              <a:rPr lang="en-US" dirty="0"/>
              <a:t>Muscle strengthening exercises should be performed at least twice a week that work all major muscle groups (legs, hips, back, abdomen, chest, shoulders, and arms).</a:t>
            </a:r>
          </a:p>
        </p:txBody>
      </p:sp>
      <p:sp>
        <p:nvSpPr>
          <p:cNvPr id="4" name="Slide Number Placeholder 3"/>
          <p:cNvSpPr>
            <a:spLocks noGrp="1"/>
          </p:cNvSpPr>
          <p:nvPr>
            <p:ph type="sldNum" sz="quarter" idx="10"/>
          </p:nvPr>
        </p:nvSpPr>
        <p:spPr/>
        <p:txBody>
          <a:bodyPr/>
          <a:lstStyle/>
          <a:p>
            <a:fld id="{36D9AC19-4B0C-4F94-B9F0-FBCB644EE3AA}"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Nutrient timing can help with weight loss and also fuel performance in exercise. Try to consume your carbohydrates</a:t>
            </a:r>
            <a:r>
              <a:rPr lang="en-US" baseline="0" dirty="0"/>
              <a:t> prior to and following workouts to maximize their effectiveness while minimizing excessive storage into your body. The supposed “post-exercise window” of 30-45 minutes after exercise is a myth, just try to eat as soon as possible after working out to replenish what you’ve used up.</a:t>
            </a:r>
          </a:p>
          <a:p>
            <a:endParaRPr lang="en-US" baseline="0" dirty="0"/>
          </a:p>
          <a:p>
            <a:r>
              <a:rPr lang="en-US" baseline="0" dirty="0"/>
              <a:t>Eat a snack and drink water prior to working out.</a:t>
            </a:r>
          </a:p>
          <a:p>
            <a:endParaRPr lang="en-US" baseline="0" dirty="0"/>
          </a:p>
          <a:p>
            <a:r>
              <a:rPr lang="en-US" baseline="0" dirty="0"/>
              <a:t>Be active your way – do physical activity that is enjoyable for YOU – it does not have to be in a traditional gym if you do not like being in a gym. You can play intramural sports, take yoga classes, or just go for a run outside. Working out with a friend or friends is also beneficial to your health. You will push each other and hold each other accountable.</a:t>
            </a:r>
            <a:endParaRPr lang="en-US" dirty="0"/>
          </a:p>
        </p:txBody>
      </p:sp>
      <p:sp>
        <p:nvSpPr>
          <p:cNvPr id="4" name="Slide Number Placeholder 3"/>
          <p:cNvSpPr>
            <a:spLocks noGrp="1"/>
          </p:cNvSpPr>
          <p:nvPr>
            <p:ph type="sldNum" sz="quarter" idx="10"/>
          </p:nvPr>
        </p:nvSpPr>
        <p:spPr/>
        <p:txBody>
          <a:bodyPr/>
          <a:lstStyle/>
          <a:p>
            <a:fld id="{36D9AC19-4B0C-4F94-B9F0-FBCB644EE3A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The Mort Harris Recreation and Fitness Center is something</a:t>
            </a:r>
            <a:r>
              <a:rPr lang="en-US" baseline="0" dirty="0"/>
              <a:t> your tuition covers, so access to the gym is free for you as a student. </a:t>
            </a:r>
          </a:p>
          <a:p>
            <a:endParaRPr lang="en-US" baseline="0" dirty="0"/>
          </a:p>
          <a:p>
            <a:r>
              <a:rPr lang="en-US" dirty="0"/>
              <a:t>Alongside</a:t>
            </a:r>
            <a:r>
              <a:rPr lang="en-US" baseline="0" dirty="0"/>
              <a:t> a variety of weight machines and free weights, the RFC has different types of cardio machines, a climbing wall, basketball courts, and an indoor track. </a:t>
            </a:r>
          </a:p>
          <a:p>
            <a:endParaRPr lang="en-US" baseline="0" dirty="0"/>
          </a:p>
          <a:p>
            <a:r>
              <a:rPr lang="en-US" baseline="0" dirty="0"/>
              <a:t>They offer personal training, group fitness classes, a wide variety of intramural sports, and adventure trips throughout the year.</a:t>
            </a:r>
          </a:p>
          <a:p>
            <a:endParaRPr lang="en-US" baseline="0" dirty="0"/>
          </a:p>
          <a:p>
            <a:r>
              <a:rPr lang="en-US" baseline="0" dirty="0"/>
              <a:t>The pool at Matthaei is also accessible to students, although the hours vary by semester and the swim team/swimming classes have priority.</a:t>
            </a:r>
            <a:endParaRPr lang="en-US" dirty="0"/>
          </a:p>
        </p:txBody>
      </p:sp>
      <p:sp>
        <p:nvSpPr>
          <p:cNvPr id="4" name="Slide Number Placeholder 3"/>
          <p:cNvSpPr>
            <a:spLocks noGrp="1"/>
          </p:cNvSpPr>
          <p:nvPr>
            <p:ph type="sldNum" sz="quarter" idx="10"/>
          </p:nvPr>
        </p:nvSpPr>
        <p:spPr/>
        <p:txBody>
          <a:bodyPr/>
          <a:lstStyle/>
          <a:p>
            <a:fld id="{36D9AC19-4B0C-4F94-B9F0-FBCB644EE3AA}"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dirty="0"/>
              <a:t>Use smaller plates, bowls, glasses, mugs, and utensils to create portion control.</a:t>
            </a:r>
          </a:p>
          <a:p>
            <a:endParaRPr lang="en-US" sz="1200" dirty="0"/>
          </a:p>
          <a:p>
            <a:r>
              <a:rPr lang="en-US" sz="1200" dirty="0"/>
              <a:t>Eat slower – it takes about 20 minutes for satiety signals from your stomach to reach your brain.</a:t>
            </a:r>
          </a:p>
          <a:p>
            <a:endParaRPr lang="en-US" sz="1200" dirty="0"/>
          </a:p>
          <a:p>
            <a:r>
              <a:rPr lang="en-US" sz="1200" dirty="0"/>
              <a:t>Eat with mindfulness – turn off distractions and be mindful of the taste, texture, and the nourishment of your food to make eating more enjoyable.</a:t>
            </a:r>
          </a:p>
          <a:p>
            <a:endParaRPr lang="en-US" sz="1200" dirty="0"/>
          </a:p>
          <a:p>
            <a:r>
              <a:rPr lang="en-US" sz="1200" dirty="0"/>
              <a:t>Eat some foods less often – cut back on solid fats , added sugars (SoFAS), and salt.</a:t>
            </a:r>
          </a:p>
          <a:p>
            <a:endParaRPr lang="en-US" dirty="0"/>
          </a:p>
        </p:txBody>
      </p:sp>
      <p:sp>
        <p:nvSpPr>
          <p:cNvPr id="4" name="Slide Number Placeholder 3"/>
          <p:cNvSpPr>
            <a:spLocks noGrp="1"/>
          </p:cNvSpPr>
          <p:nvPr>
            <p:ph type="sldNum" sz="quarter" idx="10"/>
          </p:nvPr>
        </p:nvSpPr>
        <p:spPr/>
        <p:txBody>
          <a:bodyPr/>
          <a:lstStyle/>
          <a:p>
            <a:fld id="{36D9AC19-4B0C-4F94-B9F0-FBCB644EE3AA}"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dirty="0"/>
              <a:t>Eat some foods more often – choose nutrient dense foods and consume a variety of colors – you can’t go wrong with making half your plate fruits and vegetables.</a:t>
            </a:r>
          </a:p>
          <a:p>
            <a:endParaRPr lang="en-US" sz="1200" dirty="0"/>
          </a:p>
          <a:p>
            <a:r>
              <a:rPr lang="en-US" sz="1200" dirty="0"/>
              <a:t>Head to class prepared with healthy snacks.</a:t>
            </a:r>
          </a:p>
          <a:p>
            <a:endParaRPr lang="en-US" sz="1200" dirty="0"/>
          </a:p>
          <a:p>
            <a:r>
              <a:rPr lang="en-US" sz="1200" dirty="0"/>
              <a:t>Use the nutrition facts label to compare sodium, calories, fats, and sugars in your foods.</a:t>
            </a:r>
          </a:p>
          <a:p>
            <a:endParaRPr lang="en-US" sz="1200" dirty="0"/>
          </a:p>
          <a:p>
            <a:r>
              <a:rPr lang="en-US" sz="1200" dirty="0"/>
              <a:t>Drink water – soda, energy drinks, sports drinks and sugar sweetened coffee are a major source of added sugar and calories in American diets.</a:t>
            </a:r>
          </a:p>
          <a:p>
            <a:endParaRPr lang="en-US" sz="1200" dirty="0"/>
          </a:p>
          <a:p>
            <a:endParaRPr lang="en-US" dirty="0"/>
          </a:p>
        </p:txBody>
      </p:sp>
      <p:sp>
        <p:nvSpPr>
          <p:cNvPr id="4" name="Slide Number Placeholder 3"/>
          <p:cNvSpPr>
            <a:spLocks noGrp="1"/>
          </p:cNvSpPr>
          <p:nvPr>
            <p:ph type="sldNum" sz="quarter" idx="10"/>
          </p:nvPr>
        </p:nvSpPr>
        <p:spPr/>
        <p:txBody>
          <a:bodyPr/>
          <a:lstStyle/>
          <a:p>
            <a:fld id="{36D9AC19-4B0C-4F94-B9F0-FBCB644EE3AA}"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What</a:t>
            </a:r>
            <a:r>
              <a:rPr lang="en-US" sz="1200" b="0" i="0" kern="1200" baseline="0" dirty="0">
                <a:solidFill>
                  <a:schemeClr val="tx1"/>
                </a:solidFill>
                <a:latin typeface="+mn-lt"/>
                <a:ea typeface="+mn-ea"/>
                <a:cs typeface="+mn-cs"/>
              </a:rPr>
              <a:t> the Basic 7 and Basic 4 did not do was provide a recommendation of servings of each food group, which the Food Guide Pyramid in 1992 focused on. </a:t>
            </a:r>
            <a:r>
              <a:rPr lang="en-US" sz="1200" b="0" i="0" kern="1200" dirty="0">
                <a:solidFill>
                  <a:schemeClr val="tx1"/>
                </a:solidFill>
                <a:latin typeface="+mn-lt"/>
                <a:ea typeface="+mn-ea"/>
                <a:cs typeface="+mn-cs"/>
              </a:rPr>
              <a:t>Bread, cereal, rice and pasta occupied the large base of the pyramid followed by vegetables and fruits,</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then milk, yogurt and cheese and meat, poultry, fish, dry beans, eggs, and nuts,</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and finally fats, oils and sweets at</a:t>
            </a:r>
            <a:r>
              <a:rPr lang="en-US" sz="1200" b="0" i="0" kern="1200" baseline="0" dirty="0">
                <a:solidFill>
                  <a:schemeClr val="tx1"/>
                </a:solidFill>
                <a:latin typeface="+mn-lt"/>
                <a:ea typeface="+mn-ea"/>
                <a:cs typeface="+mn-cs"/>
              </a:rPr>
              <a:t> the smallest portion on the top</a:t>
            </a:r>
            <a:r>
              <a:rPr lang="en-US" sz="1200" b="0" i="0" kern="1200" dirty="0">
                <a:solidFill>
                  <a:schemeClr val="tx1"/>
                </a:solidFill>
                <a:latin typeface="+mn-lt"/>
                <a:ea typeface="+mn-ea"/>
                <a:cs typeface="+mn-cs"/>
              </a:rPr>
              <a:t> (to be used sparingly). Inside each group were several images of representative foods, as well as symbols representing the fat and sugar contents of the foods.</a:t>
            </a:r>
          </a:p>
          <a:p>
            <a:endParaRPr lang="en-US" sz="1200" b="0" i="0" kern="1200" dirty="0">
              <a:solidFill>
                <a:schemeClr val="tx1"/>
              </a:solidFill>
              <a:latin typeface="+mn-lt"/>
              <a:ea typeface="+mn-ea"/>
              <a:cs typeface="+mn-cs"/>
            </a:endParaRPr>
          </a:p>
          <a:p>
            <a:r>
              <a:rPr lang="en-US" sz="1200" b="0" i="0" kern="1200" dirty="0">
                <a:solidFill>
                  <a:schemeClr val="tx1"/>
                </a:solidFill>
                <a:latin typeface="+mn-lt"/>
                <a:ea typeface="+mn-ea"/>
                <a:cs typeface="+mn-cs"/>
              </a:rPr>
              <a:t>The</a:t>
            </a:r>
            <a:r>
              <a:rPr lang="en-US" sz="1200" b="0" i="0" kern="1200" baseline="0" dirty="0">
                <a:solidFill>
                  <a:schemeClr val="tx1"/>
                </a:solidFill>
                <a:latin typeface="+mn-lt"/>
                <a:ea typeface="+mn-ea"/>
                <a:cs typeface="+mn-cs"/>
              </a:rPr>
              <a:t> original Food Guide Pyramid was not without controversy. </a:t>
            </a:r>
            <a:r>
              <a:rPr lang="en-US" sz="1200" b="0" i="0" kern="1200" dirty="0">
                <a:solidFill>
                  <a:schemeClr val="tx1"/>
                </a:solidFill>
                <a:latin typeface="+mn-lt"/>
                <a:ea typeface="+mn-ea"/>
                <a:cs typeface="+mn-cs"/>
              </a:rPr>
              <a:t>The first chart suggested to the USDA by nutritional experts in 1992 featured fruits and vegetables as the biggest group as the base, not breads. This chart was overturned at the hand of special interests in the grain, meat, and dairy industries, all of which are heavily subsidized by the government.</a:t>
            </a:r>
            <a:r>
              <a:rPr lang="en-US" sz="1200" b="0" i="0" kern="1200" baseline="0" dirty="0">
                <a:solidFill>
                  <a:schemeClr val="tx1"/>
                </a:solidFill>
                <a:latin typeface="+mn-lt"/>
                <a:ea typeface="+mn-ea"/>
                <a:cs typeface="+mn-cs"/>
              </a:rPr>
              <a:t> </a:t>
            </a:r>
            <a:r>
              <a:rPr lang="en-US" sz="1200" b="0" i="0" kern="1200" dirty="0">
                <a:solidFill>
                  <a:schemeClr val="tx1"/>
                </a:solidFill>
                <a:latin typeface="+mn-lt"/>
                <a:ea typeface="+mn-ea"/>
                <a:cs typeface="+mn-cs"/>
              </a:rPr>
              <a:t>If Americans followed the chart as suggested, they would buy much less meat, milk, and bread, as these were not as heavily promoted</a:t>
            </a:r>
            <a:r>
              <a:rPr lang="en-US" sz="1200" b="0" i="0" kern="1200" baseline="0" dirty="0">
                <a:solidFill>
                  <a:schemeClr val="tx1"/>
                </a:solidFill>
                <a:latin typeface="+mn-lt"/>
                <a:ea typeface="+mn-ea"/>
                <a:cs typeface="+mn-cs"/>
              </a:rPr>
              <a:t> by nutritional experts as fruits and vegetables</a:t>
            </a:r>
            <a:r>
              <a:rPr lang="en-US" sz="1200" b="0" i="0"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36D9AC19-4B0C-4F94-B9F0-FBCB644EE3A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dirty="0"/>
              <a:t>Make half your plate fruits and vegetables.</a:t>
            </a:r>
          </a:p>
          <a:p>
            <a:endParaRPr lang="en-US" sz="1200" dirty="0"/>
          </a:p>
          <a:p>
            <a:r>
              <a:rPr lang="en-US" sz="1200" dirty="0"/>
              <a:t>Enjoy your food, but eat less.</a:t>
            </a:r>
          </a:p>
          <a:p>
            <a:endParaRPr lang="en-US" sz="1200" dirty="0"/>
          </a:p>
          <a:p>
            <a:r>
              <a:rPr lang="en-US" sz="1200" dirty="0"/>
              <a:t>Avoid oversized portions.</a:t>
            </a:r>
          </a:p>
          <a:p>
            <a:endParaRPr lang="en-US" sz="1200" dirty="0"/>
          </a:p>
          <a:p>
            <a:r>
              <a:rPr lang="en-US" sz="1200" dirty="0"/>
              <a:t>Make at least half your grains whole.</a:t>
            </a:r>
          </a:p>
          <a:p>
            <a:endParaRPr lang="en-US" sz="1200" dirty="0"/>
          </a:p>
          <a:p>
            <a:r>
              <a:rPr lang="en-US" sz="1200" dirty="0"/>
              <a:t>Drink water instead of sugary drinks.</a:t>
            </a:r>
          </a:p>
          <a:p>
            <a:endParaRPr lang="en-US" sz="1200" dirty="0"/>
          </a:p>
          <a:p>
            <a:r>
              <a:rPr lang="en-US" sz="1200" dirty="0"/>
              <a:t>Compare the sodium in your foods.</a:t>
            </a:r>
          </a:p>
          <a:p>
            <a:endParaRPr lang="en-US" sz="1200" dirty="0"/>
          </a:p>
          <a:p>
            <a:r>
              <a:rPr lang="en-US" sz="1200" dirty="0"/>
              <a:t>Switch to fat-free or low-fat (1%) milk.</a:t>
            </a:r>
          </a:p>
        </p:txBody>
      </p:sp>
      <p:sp>
        <p:nvSpPr>
          <p:cNvPr id="4" name="Slide Number Placeholder 3"/>
          <p:cNvSpPr>
            <a:spLocks noGrp="1"/>
          </p:cNvSpPr>
          <p:nvPr>
            <p:ph type="sldNum" sz="quarter" idx="10"/>
          </p:nvPr>
        </p:nvSpPr>
        <p:spPr/>
        <p:txBody>
          <a:bodyPr/>
          <a:lstStyle/>
          <a:p>
            <a:fld id="{36D9AC19-4B0C-4F94-B9F0-FBCB644EE3AA}"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Ask for and answer any questions.</a:t>
            </a:r>
          </a:p>
          <a:p>
            <a:endParaRPr lang="en-US" dirty="0"/>
          </a:p>
          <a:p>
            <a:r>
              <a:rPr lang="en-US" dirty="0"/>
              <a:t>If you</a:t>
            </a:r>
            <a:r>
              <a:rPr lang="en-US" baseline="0" dirty="0"/>
              <a:t> don’t know the answer, get asker’s email and follow up with them after finding out answer.</a:t>
            </a:r>
            <a:endParaRPr lang="en-US" dirty="0"/>
          </a:p>
        </p:txBody>
      </p:sp>
      <p:sp>
        <p:nvSpPr>
          <p:cNvPr id="4" name="Slide Number Placeholder 3"/>
          <p:cNvSpPr>
            <a:spLocks noGrp="1"/>
          </p:cNvSpPr>
          <p:nvPr>
            <p:ph type="sldNum" sz="quarter" idx="10"/>
          </p:nvPr>
        </p:nvSpPr>
        <p:spPr/>
        <p:txBody>
          <a:bodyPr/>
          <a:lstStyle/>
          <a:p>
            <a:fld id="{268288C1-2BEF-40D7-8568-DB61B99BD873}"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0" i="0" kern="1200" dirty="0">
                <a:solidFill>
                  <a:schemeClr val="tx1"/>
                </a:solidFill>
                <a:latin typeface="+mn-lt"/>
                <a:ea typeface="+mn-ea"/>
                <a:cs typeface="+mn-cs"/>
              </a:rPr>
              <a:t>In 2005, the USDA tried to make the</a:t>
            </a:r>
            <a:r>
              <a:rPr lang="en-US" sz="1200" b="0" i="0" kern="1200" baseline="0" dirty="0">
                <a:solidFill>
                  <a:schemeClr val="tx1"/>
                </a:solidFill>
                <a:latin typeface="+mn-lt"/>
                <a:ea typeface="+mn-ea"/>
                <a:cs typeface="+mn-cs"/>
              </a:rPr>
              <a:t> pyramid more attractive</a:t>
            </a:r>
            <a:r>
              <a:rPr lang="en-US" sz="1200" b="0" i="0" kern="1200" dirty="0">
                <a:solidFill>
                  <a:schemeClr val="tx1"/>
                </a:solidFill>
                <a:latin typeface="+mn-lt"/>
                <a:ea typeface="+mn-ea"/>
                <a:cs typeface="+mn-cs"/>
              </a:rPr>
              <a:t>, changing</a:t>
            </a:r>
            <a:r>
              <a:rPr lang="en-US" sz="1200" b="0" i="0" kern="1200" baseline="0" dirty="0">
                <a:solidFill>
                  <a:schemeClr val="tx1"/>
                </a:solidFill>
                <a:latin typeface="+mn-lt"/>
                <a:ea typeface="+mn-ea"/>
                <a:cs typeface="+mn-cs"/>
              </a:rPr>
              <a:t> it into </a:t>
            </a:r>
            <a:r>
              <a:rPr lang="en-US" sz="1200" b="0" i="0" kern="1200" dirty="0">
                <a:solidFill>
                  <a:schemeClr val="tx1"/>
                </a:solidFill>
                <a:latin typeface="+mn-lt"/>
                <a:ea typeface="+mn-ea"/>
                <a:cs typeface="+mn-cs"/>
              </a:rPr>
              <a:t>colorful vertical wedges. Stairs were added up the left side of the pyramid with an image of a climber to represent a push for exercise. </a:t>
            </a:r>
            <a:r>
              <a:rPr lang="en-US" sz="1200" b="0" i="0" kern="1200">
                <a:solidFill>
                  <a:schemeClr val="tx1"/>
                </a:solidFill>
                <a:latin typeface="+mn-lt"/>
                <a:ea typeface="+mn-ea"/>
                <a:cs typeface="+mn-cs"/>
              </a:rPr>
              <a:t>The share </a:t>
            </a:r>
            <a:r>
              <a:rPr lang="en-US" sz="1200" b="0" i="0" kern="1200" dirty="0">
                <a:solidFill>
                  <a:schemeClr val="tx1"/>
                </a:solidFill>
                <a:latin typeface="+mn-lt"/>
                <a:ea typeface="+mn-ea"/>
                <a:cs typeface="+mn-cs"/>
              </a:rPr>
              <a:t>of the pyramid allotted to grains now only narrowly edged out vegetables and milk, which were of equal proportions. Fruits were next in size, followed by a narrower wedge for protein and a small sliver for oils. An unmarked white tip represented discretionary calories for items such as candy, alcohol, or additional food from any other group.</a:t>
            </a:r>
            <a:endParaRPr lang="en-US" dirty="0"/>
          </a:p>
        </p:txBody>
      </p:sp>
      <p:sp>
        <p:nvSpPr>
          <p:cNvPr id="4" name="Slide Number Placeholder 3"/>
          <p:cNvSpPr>
            <a:spLocks noGrp="1"/>
          </p:cNvSpPr>
          <p:nvPr>
            <p:ph type="sldNum" sz="quarter" idx="10"/>
          </p:nvPr>
        </p:nvSpPr>
        <p:spPr/>
        <p:txBody>
          <a:bodyPr/>
          <a:lstStyle/>
          <a:p>
            <a:fld id="{36D9AC19-4B0C-4F94-B9F0-FBCB644EE3A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MyPlate is the current nutrition guide published</a:t>
            </a:r>
            <a:r>
              <a:rPr lang="en-US" baseline="0" dirty="0"/>
              <a:t> by the USDA. MyPlate replaced the previous food pyramids that were either incorrect in their serving promotion or too abstract for consumers to understand. MyPlate is a simple diagram that tells you how your plate should look, as some people are too busy to count out weights of their food every time they eat.</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MyPlate is supplemented with additional recommendations, such as:</a:t>
            </a:r>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a:t> "Make half your plate fruits and vegetables”</a:t>
            </a:r>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a:t> "Switch to 1% or skim milk”</a:t>
            </a:r>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a:t> "Make at least half your grains whole"</a:t>
            </a:r>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a:t> "Vary your protein food choices“</a:t>
            </a:r>
          </a:p>
          <a:p>
            <a:pPr marL="0" marR="0" indent="0" algn="l" defTabSz="914400" rtl="0" eaLnBrk="1" fontAlgn="auto" latinLnBrk="0" hangingPunct="1">
              <a:lnSpc>
                <a:spcPct val="100000"/>
              </a:lnSpc>
              <a:spcBef>
                <a:spcPts val="0"/>
              </a:spcBef>
              <a:spcAft>
                <a:spcPts val="0"/>
              </a:spcAft>
              <a:buClrTx/>
              <a:buSzTx/>
              <a:buFontTx/>
              <a:buChar char="-"/>
              <a:tabLst/>
              <a:defRPr/>
            </a:pPr>
            <a:r>
              <a:rPr lang="en-US" baseline="0" dirty="0"/>
              <a:t> </a:t>
            </a:r>
            <a:r>
              <a:rPr lang="en-US" dirty="0"/>
              <a:t>Portion control</a:t>
            </a:r>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a:t> Mindfulness</a:t>
            </a:r>
            <a:r>
              <a:rPr lang="en-US" baseline="0" dirty="0"/>
              <a:t> to focus on </a:t>
            </a:r>
            <a:r>
              <a:rPr lang="en-US" dirty="0"/>
              <a:t>enjoying food (even in smaller amounts), and </a:t>
            </a:r>
          </a:p>
          <a:p>
            <a:pPr marL="0" marR="0" indent="0" algn="l" defTabSz="914400" rtl="0" eaLnBrk="1" fontAlgn="auto" latinLnBrk="0" hangingPunct="1">
              <a:lnSpc>
                <a:spcPct val="100000"/>
              </a:lnSpc>
              <a:spcBef>
                <a:spcPts val="0"/>
              </a:spcBef>
              <a:spcAft>
                <a:spcPts val="0"/>
              </a:spcAft>
              <a:buClrTx/>
              <a:buSzTx/>
              <a:buFontTx/>
              <a:buChar char="-"/>
              <a:tabLst/>
              <a:defRPr/>
            </a:pPr>
            <a:r>
              <a:rPr lang="en-US" dirty="0"/>
              <a:t> Reductions in sodium and sugar intakes and avoiding SoFAS (Solid Fats and Added Sugars)</a:t>
            </a:r>
          </a:p>
          <a:p>
            <a:pPr marL="0" marR="0" indent="0" algn="l" defTabSz="914400" rtl="0" eaLnBrk="1" fontAlgn="auto" latinLnBrk="0" hangingPunct="1">
              <a:lnSpc>
                <a:spcPct val="100000"/>
              </a:lnSpc>
              <a:spcBef>
                <a:spcPts val="0"/>
              </a:spcBef>
              <a:spcAft>
                <a:spcPts val="0"/>
              </a:spcAft>
              <a:buClrTx/>
              <a:buSzTx/>
              <a:buFontTx/>
              <a:buChar char="-"/>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Are</a:t>
            </a:r>
            <a:r>
              <a:rPr lang="en-US" baseline="0" dirty="0"/>
              <a:t> you familiar with MyPlate already?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Where have you seen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Does your typical plate look like this? Why or why not?</a:t>
            </a:r>
            <a:endParaRPr lang="en-US" dirty="0"/>
          </a:p>
        </p:txBody>
      </p:sp>
      <p:sp>
        <p:nvSpPr>
          <p:cNvPr id="4" name="Slide Number Placeholder 3"/>
          <p:cNvSpPr>
            <a:spLocks noGrp="1"/>
          </p:cNvSpPr>
          <p:nvPr>
            <p:ph type="sldNum" sz="quarter" idx="10"/>
          </p:nvPr>
        </p:nvSpPr>
        <p:spPr/>
        <p:txBody>
          <a:bodyPr/>
          <a:lstStyle/>
          <a:p>
            <a:fld id="{36D9AC19-4B0C-4F94-B9F0-FBCB644EE3A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We will now talk about the</a:t>
            </a:r>
            <a:r>
              <a:rPr lang="en-US" baseline="0" dirty="0"/>
              <a:t> food groups that MyPlate represents.</a:t>
            </a:r>
          </a:p>
          <a:p>
            <a:endParaRPr lang="en-US" baseline="0" dirty="0"/>
          </a:p>
          <a:p>
            <a:r>
              <a:rPr lang="en-US" baseline="0" dirty="0"/>
              <a:t>Before presenting each food group I will ask you a question relating to that food group. </a:t>
            </a:r>
          </a:p>
          <a:p>
            <a:endParaRPr lang="en-US" baseline="0" dirty="0"/>
          </a:p>
          <a:p>
            <a:r>
              <a:rPr lang="en-US" baseline="0" dirty="0"/>
              <a:t>(If we are giving away swag) The first person who gets the answer correct will win a prize.</a:t>
            </a:r>
            <a:endParaRPr lang="en-US" dirty="0"/>
          </a:p>
        </p:txBody>
      </p:sp>
      <p:sp>
        <p:nvSpPr>
          <p:cNvPr id="4" name="Slide Number Placeholder 3"/>
          <p:cNvSpPr>
            <a:spLocks noGrp="1"/>
          </p:cNvSpPr>
          <p:nvPr>
            <p:ph type="sldNum" sz="quarter" idx="10"/>
          </p:nvPr>
        </p:nvSpPr>
        <p:spPr/>
        <p:txBody>
          <a:bodyPr/>
          <a:lstStyle/>
          <a:p>
            <a:fld id="{36D9AC19-4B0C-4F94-B9F0-FBCB644EE3A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Q: True or false: Fruit juice is just as nutritious as whole fruit. Why true or false?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 FALSE! Greater consumption of specific whole fruits, particularly blueberries, grapes and apples, is significantly associated with a lower risk of type 2 diabetes, whereas greater consumption of fruit juice is associated with a higher risk. Why?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(Let students answer</a:t>
            </a:r>
            <a:r>
              <a:rPr lang="en-US" sz="1200" baseline="0" dirty="0"/>
              <a:t> question</a:t>
            </a:r>
            <a:r>
              <a:rPr lang="en-US" sz="120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Fruit juice normally has a lot of sugar, nutrients and fiber are lost in the juicing process, and some “fruit drinks” do not actually have much fruit in them! The best choice is a piece of whole fruit and a glass of water.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rPr>
              <a:t>To illustrate just how much better whole fruit is than fruit juice, the average orange is 45 calories with 100% of Vitamin C and 2.3g (9% daily value) of fiber, while a bottle of 100% natural orange juice with no added sugar is 240 calories and no fiber.</a:t>
            </a:r>
          </a:p>
        </p:txBody>
      </p:sp>
      <p:sp>
        <p:nvSpPr>
          <p:cNvPr id="4" name="Slide Number Placeholder 3"/>
          <p:cNvSpPr>
            <a:spLocks noGrp="1"/>
          </p:cNvSpPr>
          <p:nvPr>
            <p:ph type="sldNum" sz="quarter" idx="10"/>
          </p:nvPr>
        </p:nvSpPr>
        <p:spPr/>
        <p:txBody>
          <a:bodyPr/>
          <a:lstStyle/>
          <a:p>
            <a:fld id="{36D9AC19-4B0C-4F94-B9F0-FBCB644EE3A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a:bodyPr>
          <a:lstStyle/>
          <a:p>
            <a:r>
              <a:rPr lang="en-US" dirty="0"/>
              <a:t>According</a:t>
            </a:r>
            <a:r>
              <a:rPr lang="en-US" baseline="0" dirty="0"/>
              <a:t> to </a:t>
            </a:r>
            <a:r>
              <a:rPr lang="en-US" dirty="0"/>
              <a:t>MyPlate,</a:t>
            </a:r>
            <a:r>
              <a:rPr lang="en-US" baseline="0" dirty="0"/>
              <a:t> half of your plate should consist of fruits and vegetables. </a:t>
            </a:r>
          </a:p>
          <a:p>
            <a:endParaRPr lang="en-US" baseline="0" dirty="0"/>
          </a:p>
          <a:p>
            <a:r>
              <a:rPr lang="en-US" baseline="0" dirty="0"/>
              <a:t>You want to aim for 1 ½ - 2 servings of fruits per day and 2 – 3 servings of vegetables per day.</a:t>
            </a:r>
          </a:p>
          <a:p>
            <a:endParaRPr lang="en-US" baseline="0" dirty="0"/>
          </a:p>
          <a:p>
            <a:r>
              <a:rPr lang="en-US" dirty="0"/>
              <a:t>Eating a diet rich in vegetables and fruits as part of an overall healthy diet may reduce risk for heart disease, including heart attack and stroke, and protect against certain types of cancers.</a:t>
            </a:r>
          </a:p>
          <a:p>
            <a:endParaRPr lang="en-US" dirty="0"/>
          </a:p>
          <a:p>
            <a:r>
              <a:rPr lang="en-US" dirty="0"/>
              <a:t>Eating a diet rich in some vegetables and fruits as part of an overall healthy diet may protect against certain types of cancers.</a:t>
            </a:r>
          </a:p>
          <a:p>
            <a:endParaRPr lang="en-US" dirty="0"/>
          </a:p>
          <a:p>
            <a:r>
              <a:rPr lang="en-US" dirty="0"/>
              <a:t>Diets rich in foods containing fiber, such as some vegetables and fruits, may reduce the risk of heart disease, obesity, and type 2 diabetes.</a:t>
            </a:r>
          </a:p>
          <a:p>
            <a:endParaRPr lang="en-US" dirty="0"/>
          </a:p>
          <a:p>
            <a:r>
              <a:rPr lang="en-US" dirty="0"/>
              <a:t>Eating vegetables and fruits rich in potassium as part of an overall healthy diet may lower blood pressure, and may also reduce the risk of developing kidney stones and help to decrease bone loss.</a:t>
            </a:r>
          </a:p>
          <a:p>
            <a:endParaRPr lang="en-US" dirty="0"/>
          </a:p>
          <a:p>
            <a:r>
              <a:rPr lang="en-US" dirty="0"/>
              <a:t>Eating foods such as vegetables that are lower in calories per cup instead of some other higher-calorie food may be useful in helping to lower calorie intake.</a:t>
            </a:r>
          </a:p>
          <a:p>
            <a:endParaRPr lang="en-US" dirty="0"/>
          </a:p>
          <a:p>
            <a:r>
              <a:rPr lang="en-US" dirty="0"/>
              <a:t>Instead of sticking to</a:t>
            </a:r>
            <a:r>
              <a:rPr lang="en-US" baseline="0" dirty="0"/>
              <a:t> only one or two types of fruits or vegetables, try to vary them as much as possible in type and also color in order to maximize the diversity of nutrients you are getting from them.</a:t>
            </a:r>
            <a:endParaRPr lang="en-US" dirty="0"/>
          </a:p>
        </p:txBody>
      </p:sp>
      <p:sp>
        <p:nvSpPr>
          <p:cNvPr id="4" name="Slide Number Placeholder 3"/>
          <p:cNvSpPr>
            <a:spLocks noGrp="1"/>
          </p:cNvSpPr>
          <p:nvPr>
            <p:ph type="sldNum" sz="quarter" idx="10"/>
          </p:nvPr>
        </p:nvSpPr>
        <p:spPr/>
        <p:txBody>
          <a:bodyPr/>
          <a:lstStyle/>
          <a:p>
            <a:fld id="{36D9AC19-4B0C-4F94-B9F0-FBCB644EE3A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Q: True or false: All grains are equal. Why true or false?</a:t>
            </a:r>
            <a:br>
              <a:rPr lang="en-US" sz="1200" dirty="0"/>
            </a:b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(Let students answer</a:t>
            </a:r>
            <a:r>
              <a:rPr lang="en-US" sz="1200" baseline="0" dirty="0"/>
              <a:t> question</a:t>
            </a:r>
            <a:r>
              <a:rPr lang="en-US" sz="120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lvl="0"/>
            <a:r>
              <a:rPr lang="en-US" sz="1200" dirty="0"/>
              <a:t>A: FALSE! Refined grains should be avoided as they have been stripped of their nutritious parts. </a:t>
            </a:r>
          </a:p>
          <a:p>
            <a:pPr lvl="0"/>
            <a:endParaRPr lang="en-US" sz="1200" dirty="0"/>
          </a:p>
          <a:p>
            <a:pPr lvl="0"/>
            <a:r>
              <a:rPr lang="en-US" sz="1200" dirty="0"/>
              <a:t>Beware labels that claim to be “multigrain,” “whole wheat,” or “whole grain” as they can be misleading and do not necessarily mean you are getting a nutritious product. </a:t>
            </a:r>
          </a:p>
          <a:p>
            <a:pPr lvl="0"/>
            <a:endParaRPr lang="en-US" sz="1200" dirty="0"/>
          </a:p>
          <a:p>
            <a:pPr lvl="0"/>
            <a:r>
              <a:rPr lang="en-US" sz="1200" dirty="0"/>
              <a:t>Look at the ingredients of the product and make sure “whole wheat” or “whole wheat flour” is the first ingredient. </a:t>
            </a:r>
          </a:p>
          <a:p>
            <a:pPr lvl="0"/>
            <a:endParaRPr lang="en-US" sz="1200" dirty="0"/>
          </a:p>
          <a:p>
            <a:pPr lvl="0"/>
            <a:r>
              <a:rPr lang="en-US" sz="1200" dirty="0"/>
              <a:t>When choosing whole grains, opt for those that are high in fiber. </a:t>
            </a:r>
          </a:p>
          <a:p>
            <a:pPr lvl="0"/>
            <a:endParaRPr lang="en-US" sz="1200" dirty="0"/>
          </a:p>
          <a:p>
            <a:pPr lvl="0"/>
            <a:r>
              <a:rPr lang="en-US" sz="1200" dirty="0"/>
              <a:t>Healthy whole grain choices include whole-wheat flour, quinoa, bulgur, oatmeal, whole cornmeal, and brown rice.</a:t>
            </a:r>
          </a:p>
          <a:p>
            <a:pPr lvl="0"/>
            <a:endParaRPr lang="en-US" sz="1200" dirty="0"/>
          </a:p>
          <a:p>
            <a:pPr lvl="0"/>
            <a:r>
              <a:rPr lang="en-US" sz="1200" dirty="0"/>
              <a:t>Also,</a:t>
            </a:r>
            <a:r>
              <a:rPr lang="en-US" sz="1200" baseline="0" dirty="0"/>
              <a:t> look for the Whole Grains Council Stamp on the packaging that </a:t>
            </a:r>
            <a:r>
              <a:rPr lang="en-US" sz="1200" b="0" i="0" kern="1200" dirty="0">
                <a:solidFill>
                  <a:schemeClr val="tx1"/>
                </a:solidFill>
                <a:latin typeface="+mn-lt"/>
                <a:ea typeface="+mn-ea"/>
                <a:cs typeface="+mn-cs"/>
              </a:rPr>
              <a:t>guarantees consumers at least half a serving of whole grains. The stamp may be on the front, sides, or back</a:t>
            </a:r>
            <a:r>
              <a:rPr lang="en-US" sz="1200" b="0" i="0" kern="1200" baseline="0" dirty="0">
                <a:solidFill>
                  <a:schemeClr val="tx1"/>
                </a:solidFill>
                <a:latin typeface="+mn-lt"/>
                <a:ea typeface="+mn-ea"/>
                <a:cs typeface="+mn-cs"/>
              </a:rPr>
              <a:t> of the packaging. The “100%” on the stamp means you are actually getting the whole grain – the bran, the germ, and the endosperm.</a:t>
            </a:r>
            <a:endParaRPr lang="en-US" sz="1200" dirty="0"/>
          </a:p>
        </p:txBody>
      </p:sp>
      <p:sp>
        <p:nvSpPr>
          <p:cNvPr id="4" name="Slide Number Placeholder 3"/>
          <p:cNvSpPr>
            <a:spLocks noGrp="1"/>
          </p:cNvSpPr>
          <p:nvPr>
            <p:ph type="sldNum" sz="quarter" idx="10"/>
          </p:nvPr>
        </p:nvSpPr>
        <p:spPr/>
        <p:txBody>
          <a:bodyPr/>
          <a:lstStyle/>
          <a:p>
            <a:fld id="{36D9AC19-4B0C-4F94-B9F0-FBCB644EE3A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CCF596-EC51-4D04-A68A-744FEC08F2B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087F716-C0DD-441D-B478-AA9B653D46D4}" type="slidenum">
              <a:rPr lang="en-US" smtClean="0"/>
              <a:pPr/>
              <a:t>‹#›</a:t>
            </a:fld>
            <a:endParaRPr lang="en-US"/>
          </a:p>
        </p:txBody>
      </p:sp>
    </p:spTree>
    <p:extLst>
      <p:ext uri="{BB962C8B-B14F-4D97-AF65-F5344CB8AC3E}">
        <p14:creationId xmlns:p14="http://schemas.microsoft.com/office/powerpoint/2010/main" val="837340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CCF596-EC51-4D04-A68A-744FEC08F2B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087F716-C0DD-441D-B478-AA9B653D46D4}" type="slidenum">
              <a:rPr lang="en-US" smtClean="0"/>
              <a:pPr/>
              <a:t>‹#›</a:t>
            </a:fld>
            <a:endParaRPr lang="en-US"/>
          </a:p>
        </p:txBody>
      </p:sp>
    </p:spTree>
    <p:extLst>
      <p:ext uri="{BB962C8B-B14F-4D97-AF65-F5344CB8AC3E}">
        <p14:creationId xmlns:p14="http://schemas.microsoft.com/office/powerpoint/2010/main" val="2932879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CCF596-EC51-4D04-A68A-744FEC08F2B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087F716-C0DD-441D-B478-AA9B653D46D4}"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14495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8CCF596-EC51-4D04-A68A-744FEC08F2B9}" type="datetimeFigureOut">
              <a:rPr lang="en-US" smtClean="0"/>
              <a:pPr/>
              <a:t>9/24/2019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087F716-C0DD-441D-B478-AA9B653D46D4}" type="slidenum">
              <a:rPr lang="en-US" smtClean="0"/>
              <a:pPr/>
              <a:t>‹#›</a:t>
            </a:fld>
            <a:endParaRPr lang="en-US"/>
          </a:p>
        </p:txBody>
      </p:sp>
    </p:spTree>
    <p:extLst>
      <p:ext uri="{BB962C8B-B14F-4D97-AF65-F5344CB8AC3E}">
        <p14:creationId xmlns:p14="http://schemas.microsoft.com/office/powerpoint/2010/main" val="23861762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8CCF596-EC51-4D04-A68A-744FEC08F2B9}" type="datetimeFigureOut">
              <a:rPr lang="en-US" smtClean="0"/>
              <a:pPr/>
              <a:t>9/24/2019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087F716-C0DD-441D-B478-AA9B653D46D4}"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28664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8CCF596-EC51-4D04-A68A-744FEC08F2B9}" type="datetimeFigureOut">
              <a:rPr lang="en-US" smtClean="0"/>
              <a:pPr/>
              <a:t>9/24/2019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087F716-C0DD-441D-B478-AA9B653D46D4}" type="slidenum">
              <a:rPr lang="en-US" smtClean="0"/>
              <a:pPr/>
              <a:t>‹#›</a:t>
            </a:fld>
            <a:endParaRPr lang="en-US"/>
          </a:p>
        </p:txBody>
      </p:sp>
    </p:spTree>
    <p:extLst>
      <p:ext uri="{BB962C8B-B14F-4D97-AF65-F5344CB8AC3E}">
        <p14:creationId xmlns:p14="http://schemas.microsoft.com/office/powerpoint/2010/main" val="1416455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CCF596-EC51-4D04-A68A-744FEC08F2B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087F716-C0DD-441D-B478-AA9B653D46D4}" type="slidenum">
              <a:rPr lang="en-US" smtClean="0"/>
              <a:pPr/>
              <a:t>‹#›</a:t>
            </a:fld>
            <a:endParaRPr lang="en-US"/>
          </a:p>
        </p:txBody>
      </p:sp>
    </p:spTree>
    <p:extLst>
      <p:ext uri="{BB962C8B-B14F-4D97-AF65-F5344CB8AC3E}">
        <p14:creationId xmlns:p14="http://schemas.microsoft.com/office/powerpoint/2010/main" val="2463336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CCF596-EC51-4D04-A68A-744FEC08F2B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087F716-C0DD-441D-B478-AA9B653D46D4}" type="slidenum">
              <a:rPr lang="en-US" smtClean="0"/>
              <a:pPr/>
              <a:t>‹#›</a:t>
            </a:fld>
            <a:endParaRPr lang="en-US"/>
          </a:p>
        </p:txBody>
      </p:sp>
    </p:spTree>
    <p:extLst>
      <p:ext uri="{BB962C8B-B14F-4D97-AF65-F5344CB8AC3E}">
        <p14:creationId xmlns:p14="http://schemas.microsoft.com/office/powerpoint/2010/main" val="390448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CCF596-EC51-4D04-A68A-744FEC08F2B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087F716-C0DD-441D-B478-AA9B653D46D4}" type="slidenum">
              <a:rPr lang="en-US" smtClean="0"/>
              <a:pPr/>
              <a:t>‹#›</a:t>
            </a:fld>
            <a:endParaRPr lang="en-US"/>
          </a:p>
        </p:txBody>
      </p:sp>
    </p:spTree>
    <p:extLst>
      <p:ext uri="{BB962C8B-B14F-4D97-AF65-F5344CB8AC3E}">
        <p14:creationId xmlns:p14="http://schemas.microsoft.com/office/powerpoint/2010/main" val="845766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CCF596-EC51-4D04-A68A-744FEC08F2B9}" type="datetimeFigureOut">
              <a:rPr lang="en-US" smtClean="0"/>
              <a:pPr/>
              <a:t>9/24/2019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087F716-C0DD-441D-B478-AA9B653D46D4}" type="slidenum">
              <a:rPr lang="en-US" smtClean="0"/>
              <a:pPr/>
              <a:t>‹#›</a:t>
            </a:fld>
            <a:endParaRPr lang="en-US"/>
          </a:p>
        </p:txBody>
      </p:sp>
    </p:spTree>
    <p:extLst>
      <p:ext uri="{BB962C8B-B14F-4D97-AF65-F5344CB8AC3E}">
        <p14:creationId xmlns:p14="http://schemas.microsoft.com/office/powerpoint/2010/main" val="25916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CCF596-EC51-4D04-A68A-744FEC08F2B9}" type="datetimeFigureOut">
              <a:rPr lang="en-US" smtClean="0"/>
              <a:pPr/>
              <a:t>9/24/2019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087F716-C0DD-441D-B478-AA9B653D46D4}" type="slidenum">
              <a:rPr lang="en-US" smtClean="0"/>
              <a:pPr/>
              <a:t>‹#›</a:t>
            </a:fld>
            <a:endParaRPr lang="en-US"/>
          </a:p>
        </p:txBody>
      </p:sp>
    </p:spTree>
    <p:extLst>
      <p:ext uri="{BB962C8B-B14F-4D97-AF65-F5344CB8AC3E}">
        <p14:creationId xmlns:p14="http://schemas.microsoft.com/office/powerpoint/2010/main" val="2830322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CCF596-EC51-4D04-A68A-744FEC08F2B9}" type="datetimeFigureOut">
              <a:rPr lang="en-US" smtClean="0"/>
              <a:pPr/>
              <a:t>9/24/2019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087F716-C0DD-441D-B478-AA9B653D46D4}" type="slidenum">
              <a:rPr lang="en-US" smtClean="0"/>
              <a:pPr/>
              <a:t>‹#›</a:t>
            </a:fld>
            <a:endParaRPr lang="en-US"/>
          </a:p>
        </p:txBody>
      </p:sp>
    </p:spTree>
    <p:extLst>
      <p:ext uri="{BB962C8B-B14F-4D97-AF65-F5344CB8AC3E}">
        <p14:creationId xmlns:p14="http://schemas.microsoft.com/office/powerpoint/2010/main" val="82390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CCF596-EC51-4D04-A68A-744FEC08F2B9}" type="datetimeFigureOut">
              <a:rPr lang="en-US" smtClean="0"/>
              <a:pPr/>
              <a:t>9/24/2019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087F716-C0DD-441D-B478-AA9B653D46D4}" type="slidenum">
              <a:rPr lang="en-US" smtClean="0"/>
              <a:pPr/>
              <a:t>‹#›</a:t>
            </a:fld>
            <a:endParaRPr lang="en-US"/>
          </a:p>
        </p:txBody>
      </p:sp>
    </p:spTree>
    <p:extLst>
      <p:ext uri="{BB962C8B-B14F-4D97-AF65-F5344CB8AC3E}">
        <p14:creationId xmlns:p14="http://schemas.microsoft.com/office/powerpoint/2010/main" val="3970548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CF596-EC51-4D04-A68A-744FEC08F2B9}" type="datetimeFigureOut">
              <a:rPr lang="en-US" smtClean="0"/>
              <a:pPr/>
              <a:t>9/24/2019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087F716-C0DD-441D-B478-AA9B653D46D4}" type="slidenum">
              <a:rPr lang="en-US" smtClean="0"/>
              <a:pPr/>
              <a:t>‹#›</a:t>
            </a:fld>
            <a:endParaRPr lang="en-US"/>
          </a:p>
        </p:txBody>
      </p:sp>
    </p:spTree>
    <p:extLst>
      <p:ext uri="{BB962C8B-B14F-4D97-AF65-F5344CB8AC3E}">
        <p14:creationId xmlns:p14="http://schemas.microsoft.com/office/powerpoint/2010/main" val="2439446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CCF596-EC51-4D04-A68A-744FEC08F2B9}" type="datetimeFigureOut">
              <a:rPr lang="en-US" smtClean="0"/>
              <a:pPr/>
              <a:t>9/24/2019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087F716-C0DD-441D-B478-AA9B653D46D4}" type="slidenum">
              <a:rPr lang="en-US" smtClean="0"/>
              <a:pPr/>
              <a:t>‹#›</a:t>
            </a:fld>
            <a:endParaRPr lang="en-US"/>
          </a:p>
        </p:txBody>
      </p:sp>
    </p:spTree>
    <p:extLst>
      <p:ext uri="{BB962C8B-B14F-4D97-AF65-F5344CB8AC3E}">
        <p14:creationId xmlns:p14="http://schemas.microsoft.com/office/powerpoint/2010/main" val="4186800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CCF596-EC51-4D04-A68A-744FEC08F2B9}" type="datetimeFigureOut">
              <a:rPr lang="en-US" smtClean="0"/>
              <a:pPr/>
              <a:t>9/24/2019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087F716-C0DD-441D-B478-AA9B653D46D4}" type="slidenum">
              <a:rPr lang="en-US" smtClean="0"/>
              <a:pPr/>
              <a:t>‹#›</a:t>
            </a:fld>
            <a:endParaRPr lang="en-US"/>
          </a:p>
        </p:txBody>
      </p:sp>
    </p:spTree>
    <p:extLst>
      <p:ext uri="{BB962C8B-B14F-4D97-AF65-F5344CB8AC3E}">
        <p14:creationId xmlns:p14="http://schemas.microsoft.com/office/powerpoint/2010/main" val="3158343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8CCF596-EC51-4D04-A68A-744FEC08F2B9}" type="datetimeFigureOut">
              <a:rPr lang="en-US" smtClean="0"/>
              <a:pPr/>
              <a:t>9/24/2019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087F716-C0DD-441D-B478-AA9B653D46D4}" type="slidenum">
              <a:rPr lang="en-US" smtClean="0"/>
              <a:pPr/>
              <a:t>‹#›</a:t>
            </a:fld>
            <a:endParaRPr lang="en-US"/>
          </a:p>
        </p:txBody>
      </p:sp>
    </p:spTree>
    <p:extLst>
      <p:ext uri="{BB962C8B-B14F-4D97-AF65-F5344CB8AC3E}">
        <p14:creationId xmlns:p14="http://schemas.microsoft.com/office/powerpoint/2010/main" val="2096449777"/>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0.tif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41.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9710" y="1814173"/>
            <a:ext cx="4992578" cy="839318"/>
          </a:xfrm>
        </p:spPr>
        <p:txBody>
          <a:bodyPr/>
          <a:lstStyle/>
          <a:p>
            <a:pPr algn="ctr"/>
            <a:r>
              <a:rPr lang="en-US" dirty="0"/>
              <a:t>Nutrition 101</a:t>
            </a:r>
          </a:p>
        </p:txBody>
      </p:sp>
      <p:pic>
        <p:nvPicPr>
          <p:cNvPr id="10" name="Picture 9" descr="Cover5.jpg"/>
          <p:cNvPicPr>
            <a:picLocks noChangeAspect="1"/>
          </p:cNvPicPr>
          <p:nvPr/>
        </p:nvPicPr>
        <p:blipFill>
          <a:blip r:embed="rId3" cstate="print"/>
          <a:stretch>
            <a:fillRect/>
          </a:stretch>
        </p:blipFill>
        <p:spPr>
          <a:xfrm>
            <a:off x="615864" y="3277230"/>
            <a:ext cx="4469823" cy="2988646"/>
          </a:xfrm>
          <a:prstGeom prst="rect">
            <a:avLst/>
          </a:prstGeom>
        </p:spPr>
      </p:pic>
      <p:pic>
        <p:nvPicPr>
          <p:cNvPr id="11" name="Picture 10" descr="Cover6.jpg"/>
          <p:cNvPicPr>
            <a:picLocks noChangeAspect="1"/>
          </p:cNvPicPr>
          <p:nvPr/>
        </p:nvPicPr>
        <p:blipFill>
          <a:blip r:embed="rId4" cstate="print"/>
          <a:stretch>
            <a:fillRect/>
          </a:stretch>
        </p:blipFill>
        <p:spPr>
          <a:xfrm>
            <a:off x="5465849" y="3962400"/>
            <a:ext cx="2581988" cy="2564775"/>
          </a:xfrm>
          <a:prstGeom prst="rect">
            <a:avLst/>
          </a:prstGeom>
        </p:spPr>
      </p:pic>
      <p:pic>
        <p:nvPicPr>
          <p:cNvPr id="12" name="Picture 11" descr="Cover7.jpg"/>
          <p:cNvPicPr>
            <a:picLocks noChangeAspect="1"/>
          </p:cNvPicPr>
          <p:nvPr/>
        </p:nvPicPr>
        <p:blipFill>
          <a:blip r:embed="rId5" cstate="print"/>
          <a:stretch>
            <a:fillRect/>
          </a:stretch>
        </p:blipFill>
        <p:spPr>
          <a:xfrm>
            <a:off x="9074524" y="1571338"/>
            <a:ext cx="2514600" cy="2177644"/>
          </a:xfrm>
          <a:prstGeom prst="rect">
            <a:avLst/>
          </a:prstGeom>
        </p:spPr>
      </p:pic>
      <p:pic>
        <p:nvPicPr>
          <p:cNvPr id="13" name="Picture 12" descr="Cover8.jpg"/>
          <p:cNvPicPr>
            <a:picLocks noChangeAspect="1"/>
          </p:cNvPicPr>
          <p:nvPr/>
        </p:nvPicPr>
        <p:blipFill>
          <a:blip r:embed="rId6" cstate="print"/>
          <a:stretch>
            <a:fillRect/>
          </a:stretch>
        </p:blipFill>
        <p:spPr>
          <a:xfrm>
            <a:off x="602876" y="672851"/>
            <a:ext cx="2247900" cy="1971675"/>
          </a:xfrm>
          <a:prstGeom prst="rect">
            <a:avLst/>
          </a:prstGeom>
        </p:spPr>
      </p:pic>
      <p:pic>
        <p:nvPicPr>
          <p:cNvPr id="7" name="Picture 6" descr="Cover2.jpg"/>
          <p:cNvPicPr>
            <a:picLocks noChangeAspect="1"/>
          </p:cNvPicPr>
          <p:nvPr/>
        </p:nvPicPr>
        <p:blipFill>
          <a:blip r:embed="rId7" cstate="print"/>
          <a:stretch>
            <a:fillRect/>
          </a:stretch>
        </p:blipFill>
        <p:spPr>
          <a:xfrm>
            <a:off x="8359205" y="4186581"/>
            <a:ext cx="2476500" cy="2476500"/>
          </a:xfrm>
          <a:prstGeom prst="rect">
            <a:avLst/>
          </a:prstGeom>
        </p:spPr>
      </p:pic>
      <p:pic>
        <p:nvPicPr>
          <p:cNvPr id="4" name="Picture 3" descr="A close up of a sign&#10;&#10;Description automatically generated">
            <a:extLst>
              <a:ext uri="{FF2B5EF4-FFF2-40B4-BE49-F238E27FC236}">
                <a16:creationId xmlns:a16="http://schemas.microsoft.com/office/drawing/2014/main" id="{86CF52A8-B863-2046-AE81-DC46B9A7779F}"/>
              </a:ext>
            </a:extLst>
          </p:cNvPr>
          <p:cNvPicPr>
            <a:picLocks noChangeAspect="1"/>
          </p:cNvPicPr>
          <p:nvPr/>
        </p:nvPicPr>
        <p:blipFill rotWithShape="1">
          <a:blip r:embed="rId8">
            <a:extLst>
              <a:ext uri="{28A0092B-C50C-407E-A947-70E740481C1C}">
                <a14:useLocalDpi xmlns:a14="http://schemas.microsoft.com/office/drawing/2010/main" val="0"/>
              </a:ext>
            </a:extLst>
          </a:blip>
          <a:srcRect b="25383"/>
          <a:stretch/>
        </p:blipFill>
        <p:spPr>
          <a:xfrm>
            <a:off x="3766751" y="88234"/>
            <a:ext cx="4658497" cy="17259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Food Groups</a:t>
            </a:r>
          </a:p>
        </p:txBody>
      </p:sp>
      <p:sp>
        <p:nvSpPr>
          <p:cNvPr id="3" name="Content Placeholder 2"/>
          <p:cNvSpPr>
            <a:spLocks noGrp="1"/>
          </p:cNvSpPr>
          <p:nvPr>
            <p:ph idx="1"/>
          </p:nvPr>
        </p:nvSpPr>
        <p:spPr>
          <a:xfrm>
            <a:off x="1524000" y="1600200"/>
            <a:ext cx="9144000" cy="5029200"/>
          </a:xfrm>
        </p:spPr>
        <p:txBody>
          <a:bodyPr numCol="2">
            <a:normAutofit/>
          </a:bodyPr>
          <a:lstStyle/>
          <a:p>
            <a:pPr lvl="1"/>
            <a:r>
              <a:rPr lang="en-US" sz="2000" dirty="0"/>
              <a:t>Aim for at least half your grains whole grains</a:t>
            </a:r>
          </a:p>
          <a:p>
            <a:pPr lvl="1"/>
            <a:r>
              <a:rPr lang="en-US" sz="2000" dirty="0"/>
              <a:t>5 – 8 servings per day</a:t>
            </a:r>
          </a:p>
          <a:p>
            <a:pPr lvl="1"/>
            <a:r>
              <a:rPr lang="en-US" sz="2000" dirty="0"/>
              <a:t>Examples of 1 serving:</a:t>
            </a:r>
          </a:p>
          <a:p>
            <a:pPr lvl="2"/>
            <a:r>
              <a:rPr lang="en-US" sz="1800" dirty="0"/>
              <a:t>1, 6-inch tortilla</a:t>
            </a:r>
          </a:p>
          <a:p>
            <a:pPr lvl="2"/>
            <a:r>
              <a:rPr lang="en-US" sz="1800" dirty="0"/>
              <a:t>1 slice bread</a:t>
            </a:r>
          </a:p>
          <a:p>
            <a:pPr lvl="2"/>
            <a:r>
              <a:rPr lang="en-US" sz="1800" dirty="0"/>
              <a:t>½ cup cooked pasta, rice, or cereal</a:t>
            </a:r>
          </a:p>
          <a:p>
            <a:pPr lvl="2"/>
            <a:r>
              <a:rPr lang="en-US" sz="1800" dirty="0"/>
              <a:t>1 cup ready-to-eat breakfast cereal</a:t>
            </a:r>
          </a:p>
          <a:p>
            <a:pPr lvl="2"/>
            <a:r>
              <a:rPr lang="en-US" sz="1800" dirty="0"/>
              <a:t>5 whole grain crackers</a:t>
            </a:r>
          </a:p>
          <a:p>
            <a:pPr lvl="1"/>
            <a:r>
              <a:rPr lang="en-US" sz="2000" dirty="0"/>
              <a:t>Fist or baseball = 1 cup</a:t>
            </a:r>
          </a:p>
        </p:txBody>
      </p:sp>
      <p:sp>
        <p:nvSpPr>
          <p:cNvPr id="4"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pic>
        <p:nvPicPr>
          <p:cNvPr id="9" name="Picture 8" descr="grainsfg.jpg"/>
          <p:cNvPicPr>
            <a:picLocks noChangeAspect="1"/>
          </p:cNvPicPr>
          <p:nvPr/>
        </p:nvPicPr>
        <p:blipFill>
          <a:blip r:embed="rId3" cstate="print"/>
          <a:stretch>
            <a:fillRect/>
          </a:stretch>
        </p:blipFill>
        <p:spPr>
          <a:xfrm>
            <a:off x="6096000" y="1765389"/>
            <a:ext cx="5772703" cy="1622342"/>
          </a:xfrm>
          <a:prstGeom prst="rect">
            <a:avLst/>
          </a:prstGeom>
        </p:spPr>
      </p:pic>
      <p:pic>
        <p:nvPicPr>
          <p:cNvPr id="12" name="Picture 11" descr="grainfields.jpg"/>
          <p:cNvPicPr>
            <a:picLocks noChangeAspect="1"/>
          </p:cNvPicPr>
          <p:nvPr/>
        </p:nvPicPr>
        <p:blipFill>
          <a:blip r:embed="rId4" cstate="print"/>
          <a:stretch>
            <a:fillRect/>
          </a:stretch>
        </p:blipFill>
        <p:spPr>
          <a:xfrm>
            <a:off x="6781800" y="3810000"/>
            <a:ext cx="4145280" cy="2590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Q: True or false: Whole dairy is as healthy</a:t>
            </a:r>
            <a:br>
              <a:rPr lang="en-US" sz="3200" dirty="0"/>
            </a:br>
            <a:r>
              <a:rPr lang="en-US" sz="3200" dirty="0"/>
              <a:t>as fat-free dairy. Why true or false?</a:t>
            </a:r>
          </a:p>
        </p:txBody>
      </p:sp>
      <p:sp>
        <p:nvSpPr>
          <p:cNvPr id="3" name="Content Placeholder 2"/>
          <p:cNvSpPr>
            <a:spLocks noGrp="1"/>
          </p:cNvSpPr>
          <p:nvPr>
            <p:ph idx="1"/>
          </p:nvPr>
        </p:nvSpPr>
        <p:spPr/>
        <p:txBody>
          <a:bodyPr>
            <a:noAutofit/>
          </a:bodyPr>
          <a:lstStyle/>
          <a:p>
            <a:r>
              <a:rPr lang="en-US" sz="2400" dirty="0"/>
              <a:t>A: The answer is complicated. </a:t>
            </a:r>
          </a:p>
          <a:p>
            <a:r>
              <a:rPr lang="en-US" sz="2400" dirty="0"/>
              <a:t>Skim dairy is more “nutrient dense” than whole dairy, meaning that, for example, you receive more nutrients per calorie from skim milk than you do from whole milk. </a:t>
            </a:r>
          </a:p>
          <a:p>
            <a:r>
              <a:rPr lang="en-US" sz="2400" dirty="0"/>
              <a:t>However, volume for volume, other than fat the nutrients in whole dairy are the same as low-fat and fat-free dairy. </a:t>
            </a:r>
          </a:p>
          <a:p>
            <a:r>
              <a:rPr lang="en-US" sz="2400" dirty="0"/>
              <a:t>The FDA recommends choosing fat-free or low-fat milk, yogurt, and cheese. </a:t>
            </a:r>
          </a:p>
        </p:txBody>
      </p:sp>
      <p:sp>
        <p:nvSpPr>
          <p:cNvPr id="7"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sp>
        <p:nvSpPr>
          <p:cNvPr id="5" name="Content Placeholder 2"/>
          <p:cNvSpPr txBox="1">
            <a:spLocks/>
          </p:cNvSpPr>
          <p:nvPr/>
        </p:nvSpPr>
        <p:spPr>
          <a:xfrm>
            <a:off x="2286000" y="2667000"/>
            <a:ext cx="8153400" cy="4038600"/>
          </a:xfrm>
          <a:prstGeom prst="rect">
            <a:avLst/>
          </a:prstGeom>
        </p:spPr>
        <p:txBody>
          <a:bodyPr vert="horz">
            <a:normAutofit/>
          </a:bodyPr>
          <a:lstStyle/>
          <a:p>
            <a:pPr marL="320040" indent="-320040">
              <a:spcBef>
                <a:spcPts val="700"/>
              </a:spcBef>
              <a:buClr>
                <a:schemeClr val="accent2"/>
              </a:buClr>
              <a:buSzPct val="60000"/>
              <a:buFont typeface="Wingdings"/>
              <a:buChar char=""/>
            </a:pPr>
            <a:endParaRPr lang="en-US" sz="2900" dirty="0"/>
          </a:p>
        </p:txBody>
      </p:sp>
      <p:pic>
        <p:nvPicPr>
          <p:cNvPr id="8" name="Picture 7" descr="milk.png"/>
          <p:cNvPicPr>
            <a:picLocks noChangeAspect="1"/>
          </p:cNvPicPr>
          <p:nvPr/>
        </p:nvPicPr>
        <p:blipFill>
          <a:blip r:embed="rId3" cstate="print"/>
          <a:stretch>
            <a:fillRect/>
          </a:stretch>
        </p:blipFill>
        <p:spPr>
          <a:xfrm>
            <a:off x="-6858000" y="0"/>
            <a:ext cx="6434613" cy="63946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3" presetClass="path" presetSubtype="0" accel="50000" decel="50000" fill="hold" nodeType="clickEffect">
                                  <p:stCondLst>
                                    <p:cond delay="0"/>
                                  </p:stCondLst>
                                  <p:childTnLst>
                                    <p:animMotion origin="layout" path="M 2.77778E-7 -3.7037E-6 L 0.78142 0.00047 " pathEditMode="relative" rAng="0" ptsTypes="AA">
                                      <p:cBhvr>
                                        <p:cTn id="31" dur="500" fill="hold"/>
                                        <p:tgtEl>
                                          <p:spTgt spid="8"/>
                                        </p:tgtEl>
                                        <p:attrNameLst>
                                          <p:attrName>ppt_x</p:attrName>
                                          <p:attrName>ppt_y</p:attrName>
                                        </p:attrNameLst>
                                      </p:cBhvr>
                                      <p:rCtr x="39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Groups</a:t>
            </a:r>
          </a:p>
        </p:txBody>
      </p:sp>
      <p:sp>
        <p:nvSpPr>
          <p:cNvPr id="3" name="Content Placeholder 2"/>
          <p:cNvSpPr>
            <a:spLocks noGrp="1"/>
          </p:cNvSpPr>
          <p:nvPr>
            <p:ph idx="1"/>
          </p:nvPr>
        </p:nvSpPr>
        <p:spPr>
          <a:xfrm>
            <a:off x="1524000" y="1752600"/>
            <a:ext cx="7924800" cy="4724400"/>
          </a:xfrm>
        </p:spPr>
        <p:txBody>
          <a:bodyPr numCol="2">
            <a:normAutofit/>
          </a:bodyPr>
          <a:lstStyle/>
          <a:p>
            <a:pPr lvl="1"/>
            <a:r>
              <a:rPr lang="en-US" sz="2000" dirty="0"/>
              <a:t>Choose low fat or fat free</a:t>
            </a:r>
          </a:p>
          <a:p>
            <a:pPr lvl="1"/>
            <a:r>
              <a:rPr lang="en-US" sz="2000" dirty="0"/>
              <a:t>3 servings per day</a:t>
            </a:r>
          </a:p>
          <a:p>
            <a:pPr lvl="1"/>
            <a:r>
              <a:rPr lang="en-US" sz="2000" dirty="0"/>
              <a:t>Examples of 1 serving:</a:t>
            </a:r>
          </a:p>
          <a:p>
            <a:pPr lvl="2"/>
            <a:r>
              <a:rPr lang="en-US" sz="1800" dirty="0"/>
              <a:t>1 cup yogurt</a:t>
            </a:r>
          </a:p>
          <a:p>
            <a:pPr lvl="2"/>
            <a:r>
              <a:rPr lang="en-US" sz="1800" dirty="0"/>
              <a:t>1 ½ ounces low fat cheese</a:t>
            </a:r>
          </a:p>
          <a:p>
            <a:pPr lvl="2"/>
            <a:r>
              <a:rPr lang="en-US" sz="1800" dirty="0"/>
              <a:t>2 cups cottage cheese</a:t>
            </a:r>
          </a:p>
          <a:p>
            <a:pPr lvl="2"/>
            <a:r>
              <a:rPr lang="en-US" sz="1800" dirty="0"/>
              <a:t>1 cup calcium-fortified soy beverage or other dairy alternative</a:t>
            </a:r>
          </a:p>
          <a:p>
            <a:pPr lvl="2"/>
            <a:r>
              <a:rPr lang="en-US" sz="1800" dirty="0"/>
              <a:t>Fist or baseball = 1 cup</a:t>
            </a:r>
          </a:p>
        </p:txBody>
      </p:sp>
      <p:sp>
        <p:nvSpPr>
          <p:cNvPr id="5"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pic>
        <p:nvPicPr>
          <p:cNvPr id="3074" name="Picture 2" descr="C:\Users\cjakstys\Desktop\imgres.jpg"/>
          <p:cNvPicPr>
            <a:picLocks noChangeAspect="1" noChangeArrowheads="1"/>
          </p:cNvPicPr>
          <p:nvPr/>
        </p:nvPicPr>
        <p:blipFill>
          <a:blip r:embed="rId3" cstate="print"/>
          <a:srcRect/>
          <a:stretch>
            <a:fillRect/>
          </a:stretch>
        </p:blipFill>
        <p:spPr bwMode="auto">
          <a:xfrm>
            <a:off x="6400801" y="4648201"/>
            <a:ext cx="2867025" cy="1590675"/>
          </a:xfrm>
          <a:prstGeom prst="rect">
            <a:avLst/>
          </a:prstGeom>
          <a:noFill/>
        </p:spPr>
      </p:pic>
      <p:pic>
        <p:nvPicPr>
          <p:cNvPr id="9" name="Picture 8" descr="dairy.jpg"/>
          <p:cNvPicPr>
            <a:picLocks noChangeAspect="1"/>
          </p:cNvPicPr>
          <p:nvPr/>
        </p:nvPicPr>
        <p:blipFill>
          <a:blip r:embed="rId4" cstate="print"/>
          <a:stretch>
            <a:fillRect/>
          </a:stretch>
        </p:blipFill>
        <p:spPr>
          <a:xfrm>
            <a:off x="5860024" y="2063195"/>
            <a:ext cx="6300600" cy="176588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400800" cy="990600"/>
          </a:xfrm>
        </p:spPr>
        <p:txBody>
          <a:bodyPr>
            <a:noAutofit/>
          </a:bodyPr>
          <a:lstStyle/>
          <a:p>
            <a:r>
              <a:rPr lang="en-US" sz="2600" dirty="0"/>
              <a:t>Q: What are some foods in the protein category?</a:t>
            </a:r>
          </a:p>
        </p:txBody>
      </p:sp>
      <p:sp>
        <p:nvSpPr>
          <p:cNvPr id="3" name="Content Placeholder 2"/>
          <p:cNvSpPr>
            <a:spLocks noGrp="1"/>
          </p:cNvSpPr>
          <p:nvPr>
            <p:ph idx="1"/>
          </p:nvPr>
        </p:nvSpPr>
        <p:spPr>
          <a:xfrm>
            <a:off x="1506071" y="1578289"/>
            <a:ext cx="8915400" cy="3777622"/>
          </a:xfrm>
        </p:spPr>
        <p:txBody>
          <a:bodyPr numCol="2">
            <a:noAutofit/>
          </a:bodyPr>
          <a:lstStyle/>
          <a:p>
            <a:r>
              <a:rPr lang="en-US" sz="2800" dirty="0"/>
              <a:t>Meat</a:t>
            </a:r>
          </a:p>
          <a:p>
            <a:r>
              <a:rPr lang="en-US" sz="2800" dirty="0"/>
              <a:t>Poultry</a:t>
            </a:r>
          </a:p>
          <a:p>
            <a:r>
              <a:rPr lang="en-US" sz="2800" dirty="0"/>
              <a:t>Fish</a:t>
            </a:r>
          </a:p>
          <a:p>
            <a:r>
              <a:rPr lang="en-US" sz="2800" dirty="0"/>
              <a:t>Dairy Products</a:t>
            </a:r>
          </a:p>
          <a:p>
            <a:r>
              <a:rPr lang="en-US" sz="2800" dirty="0"/>
              <a:t>Eggs</a:t>
            </a:r>
          </a:p>
          <a:p>
            <a:r>
              <a:rPr lang="en-US" sz="2800" dirty="0"/>
              <a:t>Nuts</a:t>
            </a:r>
          </a:p>
          <a:p>
            <a:r>
              <a:rPr lang="en-US" sz="2800" dirty="0"/>
              <a:t>Seeds</a:t>
            </a:r>
          </a:p>
          <a:p>
            <a:r>
              <a:rPr lang="en-US" sz="2800" dirty="0"/>
              <a:t>Dried Beans</a:t>
            </a:r>
          </a:p>
          <a:p>
            <a:endParaRPr lang="en-US" sz="2800" dirty="0"/>
          </a:p>
        </p:txBody>
      </p:sp>
      <p:sp>
        <p:nvSpPr>
          <p:cNvPr id="7"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sp>
        <p:nvSpPr>
          <p:cNvPr id="5" name="Content Placeholder 2"/>
          <p:cNvSpPr txBox="1">
            <a:spLocks/>
          </p:cNvSpPr>
          <p:nvPr/>
        </p:nvSpPr>
        <p:spPr>
          <a:xfrm>
            <a:off x="2286000" y="2667000"/>
            <a:ext cx="8153400" cy="4038600"/>
          </a:xfrm>
          <a:prstGeom prst="rect">
            <a:avLst/>
          </a:prstGeom>
        </p:spPr>
        <p:txBody>
          <a:bodyPr vert="horz">
            <a:normAutofit/>
          </a:bodyPr>
          <a:lstStyle/>
          <a:p>
            <a:pPr marL="320040" indent="-320040">
              <a:spcBef>
                <a:spcPts val="700"/>
              </a:spcBef>
              <a:buClr>
                <a:schemeClr val="accent2"/>
              </a:buClr>
              <a:buSzPct val="60000"/>
              <a:buFont typeface="Wingdings"/>
              <a:buChar char=""/>
            </a:pPr>
            <a:endParaRPr lang="en-US" sz="2900" dirty="0"/>
          </a:p>
        </p:txBody>
      </p:sp>
      <p:pic>
        <p:nvPicPr>
          <p:cNvPr id="9" name="Picture 8" descr="meat.jpg"/>
          <p:cNvPicPr>
            <a:picLocks noChangeAspect="1"/>
          </p:cNvPicPr>
          <p:nvPr/>
        </p:nvPicPr>
        <p:blipFill>
          <a:blip r:embed="rId3" cstate="print"/>
          <a:stretch>
            <a:fillRect/>
          </a:stretch>
        </p:blipFill>
        <p:spPr>
          <a:xfrm>
            <a:off x="3070436" y="4724400"/>
            <a:ext cx="2147022" cy="1371600"/>
          </a:xfrm>
          <a:prstGeom prst="rect">
            <a:avLst/>
          </a:prstGeom>
        </p:spPr>
      </p:pic>
      <p:pic>
        <p:nvPicPr>
          <p:cNvPr id="10" name="Picture 9" descr="poultry.jpg"/>
          <p:cNvPicPr>
            <a:picLocks noChangeAspect="1"/>
          </p:cNvPicPr>
          <p:nvPr/>
        </p:nvPicPr>
        <p:blipFill>
          <a:blip r:embed="rId4" cstate="print"/>
          <a:stretch>
            <a:fillRect/>
          </a:stretch>
        </p:blipFill>
        <p:spPr>
          <a:xfrm>
            <a:off x="4654765" y="3418045"/>
            <a:ext cx="2423836" cy="1524000"/>
          </a:xfrm>
          <a:prstGeom prst="rect">
            <a:avLst/>
          </a:prstGeom>
        </p:spPr>
      </p:pic>
      <p:pic>
        <p:nvPicPr>
          <p:cNvPr id="11" name="Picture 10" descr="dairyproducts.jpg"/>
          <p:cNvPicPr>
            <a:picLocks noChangeAspect="1"/>
          </p:cNvPicPr>
          <p:nvPr/>
        </p:nvPicPr>
        <p:blipFill>
          <a:blip r:embed="rId5" cstate="print"/>
          <a:stretch>
            <a:fillRect/>
          </a:stretch>
        </p:blipFill>
        <p:spPr>
          <a:xfrm>
            <a:off x="9526638" y="1343354"/>
            <a:ext cx="2069969" cy="1295400"/>
          </a:xfrm>
          <a:prstGeom prst="rect">
            <a:avLst/>
          </a:prstGeom>
        </p:spPr>
      </p:pic>
      <p:pic>
        <p:nvPicPr>
          <p:cNvPr id="12" name="Picture 11" descr="fish.jpg"/>
          <p:cNvPicPr>
            <a:picLocks noChangeAspect="1"/>
          </p:cNvPicPr>
          <p:nvPr/>
        </p:nvPicPr>
        <p:blipFill>
          <a:blip r:embed="rId6" cstate="print"/>
          <a:stretch>
            <a:fillRect/>
          </a:stretch>
        </p:blipFill>
        <p:spPr>
          <a:xfrm>
            <a:off x="5244352" y="4877562"/>
            <a:ext cx="1981200" cy="1218438"/>
          </a:xfrm>
          <a:prstGeom prst="rect">
            <a:avLst/>
          </a:prstGeom>
        </p:spPr>
      </p:pic>
      <p:pic>
        <p:nvPicPr>
          <p:cNvPr id="13" name="Picture 12" descr="eggs.jpg"/>
          <p:cNvPicPr>
            <a:picLocks noChangeAspect="1"/>
          </p:cNvPicPr>
          <p:nvPr/>
        </p:nvPicPr>
        <p:blipFill>
          <a:blip r:embed="rId7" cstate="print"/>
          <a:stretch>
            <a:fillRect/>
          </a:stretch>
        </p:blipFill>
        <p:spPr>
          <a:xfrm>
            <a:off x="9407804" y="2675203"/>
            <a:ext cx="2440800" cy="1627200"/>
          </a:xfrm>
          <a:prstGeom prst="rect">
            <a:avLst/>
          </a:prstGeom>
        </p:spPr>
      </p:pic>
      <p:pic>
        <p:nvPicPr>
          <p:cNvPr id="14" name="Picture 13" descr="nuts.jpg"/>
          <p:cNvPicPr>
            <a:picLocks noChangeAspect="1"/>
          </p:cNvPicPr>
          <p:nvPr/>
        </p:nvPicPr>
        <p:blipFill>
          <a:blip r:embed="rId8" cstate="print"/>
          <a:stretch>
            <a:fillRect/>
          </a:stretch>
        </p:blipFill>
        <p:spPr>
          <a:xfrm>
            <a:off x="9341223" y="4413024"/>
            <a:ext cx="2440800" cy="1627036"/>
          </a:xfrm>
          <a:prstGeom prst="rect">
            <a:avLst/>
          </a:prstGeom>
        </p:spPr>
      </p:pic>
      <p:pic>
        <p:nvPicPr>
          <p:cNvPr id="15" name="Picture 14" descr="seeds.png"/>
          <p:cNvPicPr>
            <a:picLocks noChangeAspect="1"/>
          </p:cNvPicPr>
          <p:nvPr/>
        </p:nvPicPr>
        <p:blipFill>
          <a:blip r:embed="rId9" cstate="print"/>
          <a:stretch>
            <a:fillRect/>
          </a:stretch>
        </p:blipFill>
        <p:spPr>
          <a:xfrm>
            <a:off x="7274204" y="3272975"/>
            <a:ext cx="2133600" cy="1669070"/>
          </a:xfrm>
          <a:prstGeom prst="rect">
            <a:avLst/>
          </a:prstGeom>
        </p:spPr>
      </p:pic>
      <p:pic>
        <p:nvPicPr>
          <p:cNvPr id="16" name="Picture 15" descr="dried beans.jpg"/>
          <p:cNvPicPr>
            <a:picLocks noChangeAspect="1"/>
          </p:cNvPicPr>
          <p:nvPr/>
        </p:nvPicPr>
        <p:blipFill>
          <a:blip r:embed="rId10" cstate="print"/>
          <a:stretch>
            <a:fillRect/>
          </a:stretch>
        </p:blipFill>
        <p:spPr>
          <a:xfrm>
            <a:off x="7274858" y="4976871"/>
            <a:ext cx="2057400" cy="13701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ssolve">
                                      <p:cBhvr>
                                        <p:cTn id="45" dur="500"/>
                                        <p:tgtEl>
                                          <p:spTgt spid="11"/>
                                        </p:tgtEl>
                                      </p:cBhvr>
                                    </p:animEffect>
                                  </p:childTnLst>
                                </p:cTn>
                              </p:par>
                              <p:par>
                                <p:cTn id="46" presetID="9"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dissolve">
                                      <p:cBhvr>
                                        <p:cTn id="48" dur="500"/>
                                        <p:tgtEl>
                                          <p:spTgt spid="13"/>
                                        </p:tgtEl>
                                      </p:cBhvr>
                                    </p:animEffect>
                                  </p:childTnLst>
                                </p:cTn>
                              </p:par>
                              <p:par>
                                <p:cTn id="49" presetID="9"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dissolve">
                                      <p:cBhvr>
                                        <p:cTn id="51" dur="500"/>
                                        <p:tgtEl>
                                          <p:spTgt spid="14"/>
                                        </p:tgtEl>
                                      </p:cBhvr>
                                    </p:animEffect>
                                  </p:childTnLst>
                                </p:cTn>
                              </p:par>
                              <p:par>
                                <p:cTn id="52" presetID="9" presetClass="entr" presetSubtype="0"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dissolve">
                                      <p:cBhvr>
                                        <p:cTn id="54" dur="500"/>
                                        <p:tgtEl>
                                          <p:spTgt spid="15"/>
                                        </p:tgtEl>
                                      </p:cBhvr>
                                    </p:animEffect>
                                  </p:childTnLst>
                                </p:cTn>
                              </p:par>
                              <p:par>
                                <p:cTn id="55" presetID="9" presetClass="entr" presetSubtype="0"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dissolve">
                                      <p:cBhvr>
                                        <p:cTn id="57" dur="500"/>
                                        <p:tgtEl>
                                          <p:spTgt spid="16"/>
                                        </p:tgtEl>
                                      </p:cBhvr>
                                    </p:animEffect>
                                  </p:childTnLst>
                                </p:cTn>
                              </p:par>
                              <p:par>
                                <p:cTn id="58" presetID="9" presetClass="entr" presetSubtype="0"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dissolve">
                                      <p:cBhvr>
                                        <p:cTn id="60" dur="500"/>
                                        <p:tgtEl>
                                          <p:spTgt spid="12"/>
                                        </p:tgtEl>
                                      </p:cBhvr>
                                    </p:animEffect>
                                  </p:childTnLst>
                                </p:cTn>
                              </p:par>
                              <p:par>
                                <p:cTn id="61" presetID="9" presetClass="entr" presetSubtype="0" fill="hold" nodeType="with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dissolve">
                                      <p:cBhvr>
                                        <p:cTn id="63" dur="500"/>
                                        <p:tgtEl>
                                          <p:spTgt spid="10"/>
                                        </p:tgtEl>
                                      </p:cBhvr>
                                    </p:animEffect>
                                  </p:childTnLst>
                                </p:cTn>
                              </p:par>
                              <p:par>
                                <p:cTn id="64" presetID="9" presetClass="entr" presetSubtype="0"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dissolve">
                                      <p:cBhvr>
                                        <p:cTn id="6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Groups</a:t>
            </a:r>
          </a:p>
        </p:txBody>
      </p:sp>
      <p:sp>
        <p:nvSpPr>
          <p:cNvPr id="3" name="Content Placeholder 2"/>
          <p:cNvSpPr>
            <a:spLocks noGrp="1"/>
          </p:cNvSpPr>
          <p:nvPr>
            <p:ph idx="1"/>
          </p:nvPr>
        </p:nvSpPr>
        <p:spPr>
          <a:xfrm>
            <a:off x="1219200" y="1371600"/>
            <a:ext cx="9144000" cy="2987619"/>
          </a:xfrm>
        </p:spPr>
        <p:txBody>
          <a:bodyPr numCol="2">
            <a:normAutofit/>
          </a:bodyPr>
          <a:lstStyle/>
          <a:p>
            <a:r>
              <a:rPr lang="en-US" sz="2000" dirty="0"/>
              <a:t>Aim for lean protein most often</a:t>
            </a:r>
          </a:p>
          <a:p>
            <a:pPr lvl="1"/>
            <a:r>
              <a:rPr lang="en-US" sz="1800" dirty="0"/>
              <a:t>5 – 6 ½ servings per day</a:t>
            </a:r>
          </a:p>
          <a:p>
            <a:pPr lvl="1"/>
            <a:r>
              <a:rPr lang="en-US" sz="1800" dirty="0"/>
              <a:t>Examples of 1 serving:</a:t>
            </a:r>
          </a:p>
          <a:p>
            <a:pPr lvl="2"/>
            <a:r>
              <a:rPr lang="en-US" sz="1600" dirty="0"/>
              <a:t>1 ounce cooked meat, poultry, or fish</a:t>
            </a:r>
          </a:p>
          <a:p>
            <a:pPr lvl="2"/>
            <a:r>
              <a:rPr lang="en-US" sz="1600" dirty="0"/>
              <a:t>¼ cup cooked dry beans</a:t>
            </a:r>
          </a:p>
          <a:p>
            <a:pPr lvl="2"/>
            <a:r>
              <a:rPr lang="en-US" sz="1600" dirty="0"/>
              <a:t>1 large egg</a:t>
            </a:r>
          </a:p>
          <a:p>
            <a:pPr lvl="2"/>
            <a:r>
              <a:rPr lang="en-US" sz="1600" dirty="0"/>
              <a:t>1 tablespoon nut butter</a:t>
            </a:r>
          </a:p>
          <a:p>
            <a:pPr lvl="2"/>
            <a:r>
              <a:rPr lang="en-US" sz="1600" dirty="0"/>
              <a:t>½ ounce nuts</a:t>
            </a:r>
          </a:p>
          <a:p>
            <a:pPr lvl="2"/>
            <a:r>
              <a:rPr lang="en-US" sz="1600" dirty="0"/>
              <a:t>¼ cup tofu</a:t>
            </a:r>
          </a:p>
          <a:p>
            <a:pPr lvl="1"/>
            <a:r>
              <a:rPr lang="en-US" sz="1800" dirty="0"/>
              <a:t>Palm of your hand or deck of cards = 2 – 3 oz</a:t>
            </a:r>
          </a:p>
        </p:txBody>
      </p:sp>
      <p:sp>
        <p:nvSpPr>
          <p:cNvPr id="4"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pic>
        <p:nvPicPr>
          <p:cNvPr id="7" name="Picture 6" descr="proteins.jpg"/>
          <p:cNvPicPr>
            <a:picLocks noChangeAspect="1"/>
          </p:cNvPicPr>
          <p:nvPr/>
        </p:nvPicPr>
        <p:blipFill>
          <a:blip r:embed="rId3" cstate="print"/>
          <a:stretch>
            <a:fillRect/>
          </a:stretch>
        </p:blipFill>
        <p:spPr>
          <a:xfrm>
            <a:off x="3124200" y="4449929"/>
            <a:ext cx="6396151" cy="178396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Meal Planning</a:t>
            </a:r>
          </a:p>
        </p:txBody>
      </p:sp>
      <p:sp>
        <p:nvSpPr>
          <p:cNvPr id="4"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pic>
        <p:nvPicPr>
          <p:cNvPr id="2050" name="Picture 2" descr="C:\Users\cjakstys\Desktop\your-daily-myplate.jpg"/>
          <p:cNvPicPr>
            <a:picLocks noChangeAspect="1" noChangeArrowheads="1"/>
          </p:cNvPicPr>
          <p:nvPr/>
        </p:nvPicPr>
        <p:blipFill>
          <a:blip r:embed="rId3" cstate="print"/>
          <a:srcRect/>
          <a:stretch>
            <a:fillRect/>
          </a:stretch>
        </p:blipFill>
        <p:spPr bwMode="auto">
          <a:xfrm>
            <a:off x="3505201" y="1752601"/>
            <a:ext cx="5273675" cy="4557607"/>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958" y="451478"/>
            <a:ext cx="8534400" cy="990600"/>
          </a:xfrm>
        </p:spPr>
        <p:txBody>
          <a:bodyPr>
            <a:noAutofit/>
          </a:bodyPr>
          <a:lstStyle/>
          <a:p>
            <a:r>
              <a:rPr lang="en-US" sz="3200" dirty="0"/>
              <a:t>Q: What are important things to look for on food nutrition facts labels?</a:t>
            </a:r>
          </a:p>
        </p:txBody>
      </p:sp>
      <p:sp>
        <p:nvSpPr>
          <p:cNvPr id="3" name="Content Placeholder 2"/>
          <p:cNvSpPr>
            <a:spLocks noGrp="1"/>
          </p:cNvSpPr>
          <p:nvPr>
            <p:ph idx="1"/>
          </p:nvPr>
        </p:nvSpPr>
        <p:spPr>
          <a:xfrm>
            <a:off x="2438400" y="1607468"/>
            <a:ext cx="6648883" cy="3777622"/>
          </a:xfrm>
        </p:spPr>
        <p:txBody>
          <a:bodyPr>
            <a:noAutofit/>
          </a:bodyPr>
          <a:lstStyle/>
          <a:p>
            <a:r>
              <a:rPr lang="en-US" sz="2400" dirty="0"/>
              <a:t>A: Use Nutrition Facts labels and ingredient lists to find:</a:t>
            </a:r>
          </a:p>
          <a:p>
            <a:pPr lvl="1"/>
            <a:r>
              <a:rPr lang="en-US" sz="2400" dirty="0"/>
              <a:t>Saturated fat</a:t>
            </a:r>
          </a:p>
          <a:p>
            <a:pPr lvl="1"/>
            <a:r>
              <a:rPr lang="en-US" sz="2400" dirty="0"/>
              <a:t>Sodium</a:t>
            </a:r>
          </a:p>
          <a:p>
            <a:pPr lvl="1"/>
            <a:r>
              <a:rPr lang="en-US" sz="2400" dirty="0"/>
              <a:t>Sugars </a:t>
            </a:r>
          </a:p>
          <a:p>
            <a:pPr lvl="1"/>
            <a:r>
              <a:rPr lang="en-US" sz="2400" dirty="0"/>
              <a:t>Fiber</a:t>
            </a:r>
          </a:p>
          <a:p>
            <a:pPr marL="320040" lvl="1" indent="-320040">
              <a:spcBef>
                <a:spcPts val="700"/>
              </a:spcBef>
              <a:buClr>
                <a:schemeClr val="accent2"/>
              </a:buClr>
              <a:buSzPct val="60000"/>
              <a:buFont typeface="Wingdings"/>
              <a:buChar char=""/>
            </a:pPr>
            <a:r>
              <a:rPr lang="en-US" sz="2400" dirty="0"/>
              <a:t>Look for food and drink choices that are lower in saturated fat, sodium, and added sugar. </a:t>
            </a:r>
          </a:p>
          <a:p>
            <a:pPr marL="320040" lvl="1" indent="-320040">
              <a:spcBef>
                <a:spcPts val="700"/>
              </a:spcBef>
              <a:buClr>
                <a:schemeClr val="accent2"/>
              </a:buClr>
              <a:buSzPct val="60000"/>
              <a:buFont typeface="Wingdings"/>
              <a:buChar char=""/>
            </a:pPr>
            <a:r>
              <a:rPr lang="en-US" sz="2400" dirty="0"/>
              <a:t>Avoid Solid Fats and Added Sugars (SoFAS) and excessive sodium</a:t>
            </a:r>
          </a:p>
        </p:txBody>
      </p:sp>
      <p:sp>
        <p:nvSpPr>
          <p:cNvPr id="4"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pic>
        <p:nvPicPr>
          <p:cNvPr id="6" name="Picture 5" descr="label.gif"/>
          <p:cNvPicPr>
            <a:picLocks noChangeAspect="1"/>
          </p:cNvPicPr>
          <p:nvPr/>
        </p:nvPicPr>
        <p:blipFill>
          <a:blip r:embed="rId3" cstate="print"/>
          <a:stretch>
            <a:fillRect/>
          </a:stretch>
        </p:blipFill>
        <p:spPr>
          <a:xfrm>
            <a:off x="8997636" y="1607468"/>
            <a:ext cx="3104717" cy="398660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Grocery Shopping Tips</a:t>
            </a:r>
          </a:p>
        </p:txBody>
      </p:sp>
      <p:sp>
        <p:nvSpPr>
          <p:cNvPr id="3" name="Content Placeholder 2"/>
          <p:cNvSpPr>
            <a:spLocks noGrp="1"/>
          </p:cNvSpPr>
          <p:nvPr>
            <p:ph idx="1"/>
          </p:nvPr>
        </p:nvSpPr>
        <p:spPr>
          <a:xfrm>
            <a:off x="2362200" y="1540189"/>
            <a:ext cx="8915400" cy="3777622"/>
          </a:xfrm>
        </p:spPr>
        <p:txBody>
          <a:bodyPr>
            <a:normAutofit/>
          </a:bodyPr>
          <a:lstStyle/>
          <a:p>
            <a:r>
              <a:rPr lang="en-US" sz="2400" dirty="0"/>
              <a:t>Plan ahead – make a list and try not to stray from it</a:t>
            </a:r>
          </a:p>
          <a:p>
            <a:r>
              <a:rPr lang="en-US" sz="2400" dirty="0"/>
              <a:t>Look at the weekly ad for deals and coupons</a:t>
            </a:r>
          </a:p>
          <a:p>
            <a:r>
              <a:rPr lang="en-US" sz="2400" dirty="0"/>
              <a:t>Shop the perimeter of aisle – the healthier, more wholesome food` is on the outside while the junk gets worse the further in you go</a:t>
            </a:r>
          </a:p>
          <a:p>
            <a:r>
              <a:rPr lang="en-US" sz="2400" dirty="0"/>
              <a:t>NEVER, EVER shop while hungry</a:t>
            </a:r>
          </a:p>
          <a:p>
            <a:r>
              <a:rPr lang="en-US" sz="2400" dirty="0"/>
              <a:t>Only buy what you need</a:t>
            </a:r>
          </a:p>
          <a:p>
            <a:r>
              <a:rPr lang="en-US" sz="2400" dirty="0"/>
              <a:t>Try using a hand basket</a:t>
            </a:r>
          </a:p>
        </p:txBody>
      </p:sp>
      <p:sp>
        <p:nvSpPr>
          <p:cNvPr id="4"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pic>
        <p:nvPicPr>
          <p:cNvPr id="6" name="Picture 5" descr="shopping-cart.gif"/>
          <p:cNvPicPr>
            <a:picLocks noChangeAspect="1"/>
          </p:cNvPicPr>
          <p:nvPr/>
        </p:nvPicPr>
        <p:blipFill>
          <a:blip r:embed="rId3" cstate="print"/>
          <a:stretch>
            <a:fillRect/>
          </a:stretch>
        </p:blipFill>
        <p:spPr>
          <a:xfrm>
            <a:off x="8375746" y="3603236"/>
            <a:ext cx="2901853" cy="26995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Shopping On A Budget</a:t>
            </a:r>
          </a:p>
        </p:txBody>
      </p:sp>
      <p:sp>
        <p:nvSpPr>
          <p:cNvPr id="3" name="Content Placeholder 2"/>
          <p:cNvSpPr>
            <a:spLocks noGrp="1"/>
          </p:cNvSpPr>
          <p:nvPr>
            <p:ph idx="1"/>
          </p:nvPr>
        </p:nvSpPr>
        <p:spPr>
          <a:xfrm>
            <a:off x="1981200" y="1676400"/>
            <a:ext cx="7460334" cy="4234822"/>
          </a:xfrm>
        </p:spPr>
        <p:txBody>
          <a:bodyPr>
            <a:normAutofit/>
          </a:bodyPr>
          <a:lstStyle/>
          <a:p>
            <a:r>
              <a:rPr lang="en-US" sz="2000" dirty="0"/>
              <a:t>Buying food in bulk is more expensive up front but saves you money in the long term</a:t>
            </a:r>
          </a:p>
          <a:p>
            <a:r>
              <a:rPr lang="en-US" sz="2000" dirty="0"/>
              <a:t>Purchase produce that is about to expire and either eat it immediately or freeze it for future use</a:t>
            </a:r>
          </a:p>
          <a:p>
            <a:r>
              <a:rPr lang="en-US" sz="2000" dirty="0"/>
              <a:t>Boxes, bags and cans that are damaged are marked down</a:t>
            </a:r>
          </a:p>
          <a:p>
            <a:r>
              <a:rPr lang="en-US" sz="2000" dirty="0"/>
              <a:t>Pay with cash</a:t>
            </a:r>
          </a:p>
          <a:p>
            <a:r>
              <a:rPr lang="en-US" sz="2000" dirty="0"/>
              <a:t>Use the food you have before getting more</a:t>
            </a:r>
          </a:p>
          <a:p>
            <a:r>
              <a:rPr lang="en-US" sz="2000" dirty="0"/>
              <a:t>Return your cans</a:t>
            </a:r>
          </a:p>
          <a:p>
            <a:r>
              <a:rPr lang="en-US" sz="2000" dirty="0"/>
              <a:t>Shop at farmer’s markets for cheap, healthy, local produce</a:t>
            </a:r>
          </a:p>
        </p:txBody>
      </p:sp>
      <p:sp>
        <p:nvSpPr>
          <p:cNvPr id="5"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pic>
        <p:nvPicPr>
          <p:cNvPr id="7" name="Picture 6" descr="PiggyBank.jpg"/>
          <p:cNvPicPr>
            <a:picLocks noChangeAspect="1"/>
          </p:cNvPicPr>
          <p:nvPr/>
        </p:nvPicPr>
        <p:blipFill>
          <a:blip r:embed="rId3" cstate="print"/>
          <a:stretch>
            <a:fillRect/>
          </a:stretch>
        </p:blipFill>
        <p:spPr>
          <a:xfrm>
            <a:off x="8817610" y="3690718"/>
            <a:ext cx="2786380" cy="201961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 Snacking</a:t>
            </a:r>
          </a:p>
        </p:txBody>
      </p:sp>
      <p:sp>
        <p:nvSpPr>
          <p:cNvPr id="3" name="Content Placeholder 2"/>
          <p:cNvSpPr>
            <a:spLocks noGrp="1"/>
          </p:cNvSpPr>
          <p:nvPr>
            <p:ph idx="1"/>
          </p:nvPr>
        </p:nvSpPr>
        <p:spPr>
          <a:xfrm>
            <a:off x="2360612" y="1676400"/>
            <a:ext cx="9144000" cy="4234822"/>
          </a:xfrm>
        </p:spPr>
        <p:txBody>
          <a:bodyPr>
            <a:normAutofit/>
          </a:bodyPr>
          <a:lstStyle/>
          <a:p>
            <a:r>
              <a:rPr lang="en-US" sz="2400" dirty="0"/>
              <a:t>What is a snack?</a:t>
            </a:r>
          </a:p>
          <a:p>
            <a:pPr lvl="1"/>
            <a:r>
              <a:rPr lang="en-US" sz="2000" dirty="0"/>
              <a:t>Approximately 200 calories</a:t>
            </a:r>
          </a:p>
          <a:p>
            <a:pPr lvl="1"/>
            <a:r>
              <a:rPr lang="en-US" sz="2000" dirty="0"/>
              <a:t>Carbohydrate + Protein</a:t>
            </a:r>
          </a:p>
          <a:p>
            <a:pPr lvl="1"/>
            <a:r>
              <a:rPr lang="en-US" sz="2000" dirty="0"/>
              <a:t>Examples:</a:t>
            </a:r>
          </a:p>
          <a:p>
            <a:pPr lvl="2"/>
            <a:r>
              <a:rPr lang="en-US" sz="1800" dirty="0"/>
              <a:t>1 Tbsp peanut butter + medium apple</a:t>
            </a:r>
          </a:p>
          <a:p>
            <a:pPr lvl="2"/>
            <a:r>
              <a:rPr lang="en-US" sz="1800" dirty="0"/>
              <a:t>20 almonds, mini box of raisins and ¼ cup sunflower seeds</a:t>
            </a:r>
          </a:p>
          <a:p>
            <a:pPr lvl="2"/>
            <a:r>
              <a:rPr lang="en-US" sz="1800" dirty="0"/>
              <a:t>Toaster waffle with ½ cup blueberries and 2 Tbsp low-fat yogurt</a:t>
            </a:r>
          </a:p>
          <a:p>
            <a:pPr lvl="2"/>
            <a:r>
              <a:rPr lang="en-US" sz="1800" dirty="0"/>
              <a:t>6 whole wheat crackers and 1 slice low fat cheese</a:t>
            </a:r>
          </a:p>
          <a:p>
            <a:pPr lvl="2"/>
            <a:r>
              <a:rPr lang="en-US" sz="1800" dirty="0"/>
              <a:t>1, 6-inch tortilla with ¼ cup black beans and 2 Tbsp salsa</a:t>
            </a:r>
          </a:p>
        </p:txBody>
      </p:sp>
      <p:sp>
        <p:nvSpPr>
          <p:cNvPr id="4"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153400" cy="990600"/>
          </a:xfrm>
        </p:spPr>
        <p:txBody>
          <a:bodyPr/>
          <a:lstStyle/>
          <a:p>
            <a:r>
              <a:rPr lang="en-US" dirty="0"/>
              <a:t>The Evolution of Nutrition</a:t>
            </a:r>
          </a:p>
        </p:txBody>
      </p:sp>
      <p:pic>
        <p:nvPicPr>
          <p:cNvPr id="5" name="Content Placeholder 4" descr="Pyramid1.jpg"/>
          <p:cNvPicPr>
            <a:picLocks noGrp="1" noChangeAspect="1"/>
          </p:cNvPicPr>
          <p:nvPr>
            <p:ph idx="1"/>
          </p:nvPr>
        </p:nvPicPr>
        <p:blipFill>
          <a:blip r:embed="rId3" cstate="print"/>
          <a:stretch>
            <a:fillRect/>
          </a:stretch>
        </p:blipFill>
        <p:spPr>
          <a:xfrm>
            <a:off x="4038600" y="1524000"/>
            <a:ext cx="3886200" cy="4908884"/>
          </a:xfrm>
        </p:spPr>
      </p:pic>
      <p:sp>
        <p:nvSpPr>
          <p:cNvPr id="4"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sp>
        <p:nvSpPr>
          <p:cNvPr id="10" name="TextBox 9"/>
          <p:cNvSpPr txBox="1"/>
          <p:nvPr/>
        </p:nvSpPr>
        <p:spPr>
          <a:xfrm>
            <a:off x="1524000" y="1524001"/>
            <a:ext cx="2590800" cy="2062103"/>
          </a:xfrm>
          <a:prstGeom prst="rect">
            <a:avLst/>
          </a:prstGeom>
          <a:noFill/>
        </p:spPr>
        <p:txBody>
          <a:bodyPr wrap="square" rtlCol="0">
            <a:spAutoFit/>
          </a:bodyPr>
          <a:lstStyle/>
          <a:p>
            <a:pPr algn="ctr"/>
            <a:r>
              <a:rPr lang="en-US" sz="3200" b="1" dirty="0"/>
              <a:t>1943</a:t>
            </a:r>
          </a:p>
          <a:p>
            <a:pPr algn="ctr"/>
            <a:r>
              <a:rPr lang="en-US" sz="3200" b="1" dirty="0"/>
              <a:t>Basic 7</a:t>
            </a:r>
          </a:p>
          <a:p>
            <a:pPr algn="ctr"/>
            <a:r>
              <a:rPr lang="en-US" sz="3200" b="1" dirty="0"/>
              <a:t>&amp;</a:t>
            </a:r>
          </a:p>
          <a:p>
            <a:pPr algn="ctr"/>
            <a:r>
              <a:rPr lang="en-US" sz="3200" b="1" dirty="0"/>
              <a:t>Basic 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51478"/>
            <a:ext cx="6400800" cy="990600"/>
          </a:xfrm>
        </p:spPr>
        <p:txBody>
          <a:bodyPr>
            <a:noAutofit/>
          </a:bodyPr>
          <a:lstStyle/>
          <a:p>
            <a:r>
              <a:rPr lang="en-US" sz="2800" dirty="0"/>
              <a:t>Q: How much water should you drink per day?</a:t>
            </a:r>
          </a:p>
        </p:txBody>
      </p:sp>
      <p:sp>
        <p:nvSpPr>
          <p:cNvPr id="17" name="Content Placeholder 16"/>
          <p:cNvSpPr>
            <a:spLocks noGrp="1"/>
          </p:cNvSpPr>
          <p:nvPr>
            <p:ph idx="1"/>
          </p:nvPr>
        </p:nvSpPr>
        <p:spPr/>
        <p:txBody>
          <a:bodyPr>
            <a:noAutofit/>
          </a:bodyPr>
          <a:lstStyle/>
          <a:p>
            <a:r>
              <a:rPr lang="en-US" sz="2400" dirty="0"/>
              <a:t>Previously, the recommendation used to be eight glasses of eight ounces of water which equals 64 ounces of water per day.</a:t>
            </a:r>
          </a:p>
          <a:p>
            <a:r>
              <a:rPr lang="en-US" sz="2400" dirty="0"/>
              <a:t>The new recommendation is to take whatever you weigh in pounds and to consume at least half of that number in ounces of water.</a:t>
            </a:r>
          </a:p>
          <a:p>
            <a:pPr lvl="1"/>
            <a:r>
              <a:rPr lang="en-US" sz="2000" dirty="0"/>
              <a:t>For example, if I weight 200 pounds I want to consume at least 100 ounces of water per day.</a:t>
            </a:r>
          </a:p>
          <a:p>
            <a:pPr lvl="1"/>
            <a:r>
              <a:rPr lang="en-US" sz="2000" dirty="0"/>
              <a:t>Increase the amount of water with increased temperature and physical activity.</a:t>
            </a:r>
          </a:p>
        </p:txBody>
      </p:sp>
      <p:sp>
        <p:nvSpPr>
          <p:cNvPr id="7"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sp>
        <p:nvSpPr>
          <p:cNvPr id="5" name="Content Placeholder 2"/>
          <p:cNvSpPr txBox="1">
            <a:spLocks/>
          </p:cNvSpPr>
          <p:nvPr/>
        </p:nvSpPr>
        <p:spPr>
          <a:xfrm>
            <a:off x="2286000" y="2667000"/>
            <a:ext cx="8153400" cy="4038600"/>
          </a:xfrm>
          <a:prstGeom prst="rect">
            <a:avLst/>
          </a:prstGeom>
        </p:spPr>
        <p:txBody>
          <a:bodyPr vert="horz">
            <a:normAutofit/>
          </a:bodyPr>
          <a:lstStyle/>
          <a:p>
            <a:pPr marL="320040" indent="-320040">
              <a:spcBef>
                <a:spcPts val="700"/>
              </a:spcBef>
              <a:buClr>
                <a:schemeClr val="accent2"/>
              </a:buClr>
              <a:buSzPct val="60000"/>
              <a:buFont typeface="Wingdings"/>
              <a:buChar char=""/>
            </a:pPr>
            <a:endParaRPr lang="en-US" sz="2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20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fade">
                                      <p:cBhvr>
                                        <p:cTn id="17" dur="2000"/>
                                        <p:tgtEl>
                                          <p:spTgt spid="1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xEl>
                                              <p:pRg st="2" end="2"/>
                                            </p:txEl>
                                          </p:spTgt>
                                        </p:tgtEl>
                                        <p:attrNameLst>
                                          <p:attrName>style.visibility</p:attrName>
                                        </p:attrNameLst>
                                      </p:cBhvr>
                                      <p:to>
                                        <p:strVal val="visible"/>
                                      </p:to>
                                    </p:set>
                                    <p:animEffect transition="in" filter="fade">
                                      <p:cBhvr>
                                        <p:cTn id="20" dur="2000"/>
                                        <p:tgtEl>
                                          <p:spTgt spid="1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20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5"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Fluids</a:t>
            </a:r>
          </a:p>
        </p:txBody>
      </p:sp>
      <p:sp>
        <p:nvSpPr>
          <p:cNvPr id="3" name="Content Placeholder 2"/>
          <p:cNvSpPr>
            <a:spLocks noGrp="1"/>
          </p:cNvSpPr>
          <p:nvPr>
            <p:ph idx="1"/>
          </p:nvPr>
        </p:nvSpPr>
        <p:spPr>
          <a:xfrm>
            <a:off x="2286000" y="1317812"/>
            <a:ext cx="8153400" cy="5029200"/>
          </a:xfrm>
        </p:spPr>
        <p:txBody>
          <a:bodyPr>
            <a:normAutofit lnSpcReduction="10000"/>
          </a:bodyPr>
          <a:lstStyle/>
          <a:p>
            <a:r>
              <a:rPr lang="en-US" sz="2000" dirty="0"/>
              <a:t>Water</a:t>
            </a:r>
          </a:p>
          <a:p>
            <a:pPr lvl="1"/>
            <a:r>
              <a:rPr lang="en-US" sz="1800" dirty="0"/>
              <a:t>Traditionally, taught 8 cups (64 oz) daily, but…</a:t>
            </a:r>
          </a:p>
          <a:p>
            <a:pPr lvl="1"/>
            <a:r>
              <a:rPr lang="en-US" sz="1800" dirty="0"/>
              <a:t>Aim for half your body weight (in pounds) in ounces</a:t>
            </a:r>
          </a:p>
          <a:p>
            <a:r>
              <a:rPr lang="en-US" sz="2000" dirty="0"/>
              <a:t>Sugary beverages</a:t>
            </a:r>
          </a:p>
          <a:p>
            <a:pPr lvl="1"/>
            <a:r>
              <a:rPr lang="en-US" sz="1800" dirty="0"/>
              <a:t>Reduce or eliminate!</a:t>
            </a:r>
          </a:p>
          <a:p>
            <a:pPr lvl="1"/>
            <a:r>
              <a:rPr lang="en-US" sz="1800" dirty="0"/>
              <a:t>Pop, juice, lemonade, sweet tea, energy drinks, etc.</a:t>
            </a:r>
          </a:p>
          <a:p>
            <a:r>
              <a:rPr lang="en-US" sz="2000" dirty="0"/>
              <a:t>Caffeinated drinks</a:t>
            </a:r>
          </a:p>
          <a:p>
            <a:pPr lvl="1"/>
            <a:r>
              <a:rPr lang="en-US" sz="1800" dirty="0"/>
              <a:t>Coffee</a:t>
            </a:r>
          </a:p>
          <a:p>
            <a:pPr lvl="2"/>
            <a:r>
              <a:rPr lang="en-US" sz="1600" dirty="0"/>
              <a:t>95 mg caffeine per 8 oz</a:t>
            </a:r>
          </a:p>
          <a:p>
            <a:pPr lvl="1"/>
            <a:r>
              <a:rPr lang="en-US" sz="1800" dirty="0"/>
              <a:t>Tea</a:t>
            </a:r>
          </a:p>
          <a:p>
            <a:pPr lvl="2"/>
            <a:r>
              <a:rPr lang="en-US" sz="1600" dirty="0"/>
              <a:t>Green tea: 25 mg caffeine per 8oz</a:t>
            </a:r>
          </a:p>
          <a:p>
            <a:pPr lvl="2"/>
            <a:r>
              <a:rPr lang="en-US" sz="1600" dirty="0"/>
              <a:t>Black tea: 47 mg caffeine per 8oz</a:t>
            </a:r>
          </a:p>
          <a:p>
            <a:pPr lvl="1"/>
            <a:r>
              <a:rPr lang="en-US" sz="1800" dirty="0"/>
              <a:t>Soda averages 29 mg caffeine per 12 oz</a:t>
            </a:r>
          </a:p>
        </p:txBody>
      </p:sp>
      <p:sp>
        <p:nvSpPr>
          <p:cNvPr id="4"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pic>
        <p:nvPicPr>
          <p:cNvPr id="6" name="Picture 5" descr="water.png"/>
          <p:cNvPicPr>
            <a:picLocks noChangeAspect="1"/>
          </p:cNvPicPr>
          <p:nvPr/>
        </p:nvPicPr>
        <p:blipFill>
          <a:blip r:embed="rId3" cstate="print"/>
          <a:stretch>
            <a:fillRect/>
          </a:stretch>
        </p:blipFill>
        <p:spPr>
          <a:xfrm>
            <a:off x="8294031" y="4064094"/>
            <a:ext cx="3201616" cy="2005012"/>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sugar.jpg"/>
          <p:cNvPicPr>
            <a:picLocks noGrp="1" noChangeAspect="1"/>
          </p:cNvPicPr>
          <p:nvPr>
            <p:ph idx="1"/>
          </p:nvPr>
        </p:nvPicPr>
        <p:blipFill>
          <a:blip r:embed="rId3" cstate="print"/>
          <a:stretch>
            <a:fillRect/>
          </a:stretch>
        </p:blipFill>
        <p:spPr>
          <a:xfrm>
            <a:off x="1809750" y="22412"/>
            <a:ext cx="8572500" cy="6327052"/>
          </a:xfrm>
        </p:spPr>
      </p:pic>
      <p:sp>
        <p:nvSpPr>
          <p:cNvPr id="5"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6248400" cy="990600"/>
          </a:xfrm>
        </p:spPr>
        <p:txBody>
          <a:bodyPr>
            <a:normAutofit fontScale="90000"/>
          </a:bodyPr>
          <a:lstStyle/>
          <a:p>
            <a:r>
              <a:rPr lang="en-US" dirty="0"/>
              <a:t>Liquids Affect You Differently than Solid Food</a:t>
            </a:r>
          </a:p>
        </p:txBody>
      </p:sp>
      <p:pic>
        <p:nvPicPr>
          <p:cNvPr id="4" name="Content Placeholder 3" descr="pop.gif"/>
          <p:cNvPicPr>
            <a:picLocks noGrp="1" noChangeAspect="1"/>
          </p:cNvPicPr>
          <p:nvPr>
            <p:ph idx="1"/>
          </p:nvPr>
        </p:nvPicPr>
        <p:blipFill>
          <a:blip r:embed="rId3" cstate="print"/>
          <a:stretch>
            <a:fillRect/>
          </a:stretch>
        </p:blipFill>
        <p:spPr>
          <a:xfrm>
            <a:off x="1524000" y="1524001"/>
            <a:ext cx="3886200" cy="4994057"/>
          </a:xfrm>
        </p:spPr>
      </p:pic>
      <p:sp>
        <p:nvSpPr>
          <p:cNvPr id="5"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pic>
        <p:nvPicPr>
          <p:cNvPr id="8" name="Picture 7" descr="sugarcoke.jpg"/>
          <p:cNvPicPr>
            <a:picLocks noChangeAspect="1"/>
          </p:cNvPicPr>
          <p:nvPr/>
        </p:nvPicPr>
        <p:blipFill>
          <a:blip r:embed="rId4" cstate="print"/>
          <a:stretch>
            <a:fillRect/>
          </a:stretch>
        </p:blipFill>
        <p:spPr>
          <a:xfrm>
            <a:off x="5433208" y="1524000"/>
            <a:ext cx="5234792" cy="47244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Energy Drinks</a:t>
            </a:r>
          </a:p>
        </p:txBody>
      </p:sp>
      <p:pic>
        <p:nvPicPr>
          <p:cNvPr id="6" name="Content Placeholder 5" descr="energydrinks.jpg"/>
          <p:cNvPicPr>
            <a:picLocks noGrp="1" noChangeAspect="1"/>
          </p:cNvPicPr>
          <p:nvPr>
            <p:ph idx="1"/>
          </p:nvPr>
        </p:nvPicPr>
        <p:blipFill>
          <a:blip r:embed="rId3" cstate="print"/>
          <a:stretch>
            <a:fillRect/>
          </a:stretch>
        </p:blipFill>
        <p:spPr>
          <a:xfrm>
            <a:off x="4343400" y="1524000"/>
            <a:ext cx="3657600" cy="4876800"/>
          </a:xfrm>
        </p:spPr>
      </p:pic>
      <p:sp>
        <p:nvSpPr>
          <p:cNvPr id="4"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pic>
        <p:nvPicPr>
          <p:cNvPr id="3" name="Picture 2">
            <a:extLst>
              <a:ext uri="{FF2B5EF4-FFF2-40B4-BE49-F238E27FC236}">
                <a16:creationId xmlns:a16="http://schemas.microsoft.com/office/drawing/2014/main" id="{E64CADA3-6D3D-9345-9B85-1E542F2B56B2}"/>
              </a:ext>
            </a:extLst>
          </p:cNvPr>
          <p:cNvPicPr>
            <a:picLocks noChangeAspect="1"/>
          </p:cNvPicPr>
          <p:nvPr/>
        </p:nvPicPr>
        <p:blipFill rotWithShape="1">
          <a:blip r:embed="rId4"/>
          <a:srcRect t="19282" b="5875"/>
          <a:stretch/>
        </p:blipFill>
        <p:spPr>
          <a:xfrm>
            <a:off x="-5334000" y="1842780"/>
            <a:ext cx="5080000" cy="4239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0277 2.22222E-6 L 0.80556 2.22222E-6 " pathEditMode="relative" rAng="0" ptsTypes="AA">
                                      <p:cBhvr>
                                        <p:cTn id="11" dur="1000" fill="hold"/>
                                        <p:tgtEl>
                                          <p:spTgt spid="3"/>
                                        </p:tgtEl>
                                        <p:attrNameLst>
                                          <p:attrName>ppt_x</p:attrName>
                                          <p:attrName>ppt_y</p:attrName>
                                        </p:attrNameLst>
                                      </p:cBhvr>
                                      <p:rCtr x="4041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451478"/>
            <a:ext cx="7848600" cy="990600"/>
          </a:xfrm>
        </p:spPr>
        <p:txBody>
          <a:bodyPr>
            <a:noAutofit/>
          </a:bodyPr>
          <a:lstStyle/>
          <a:p>
            <a:r>
              <a:rPr lang="en-US" sz="2800" dirty="0"/>
              <a:t>Q: How much aerobic physical activity should someone aged 18+ get per week?</a:t>
            </a:r>
          </a:p>
        </p:txBody>
      </p:sp>
      <p:sp>
        <p:nvSpPr>
          <p:cNvPr id="17" name="Content Placeholder 16"/>
          <p:cNvSpPr>
            <a:spLocks noGrp="1"/>
          </p:cNvSpPr>
          <p:nvPr>
            <p:ph idx="1"/>
          </p:nvPr>
        </p:nvSpPr>
        <p:spPr>
          <a:xfrm>
            <a:off x="2667000" y="1540189"/>
            <a:ext cx="8915400" cy="3777622"/>
          </a:xfrm>
        </p:spPr>
        <p:txBody>
          <a:bodyPr>
            <a:noAutofit/>
          </a:bodyPr>
          <a:lstStyle/>
          <a:p>
            <a:r>
              <a:rPr lang="en-US" sz="2400" dirty="0"/>
              <a:t>Adults should aim to get at least 150 minutes of moderate intensity physical activity (dose-response)</a:t>
            </a:r>
          </a:p>
          <a:p>
            <a:r>
              <a:rPr lang="en-US" sz="2400" dirty="0"/>
              <a:t>This is only 30 minutes per day for five days</a:t>
            </a:r>
          </a:p>
          <a:p>
            <a:r>
              <a:rPr lang="en-US" sz="2400" dirty="0"/>
              <a:t>These 30 minutes can be broken down into three 10 minute segments throughout the day if time is an issue</a:t>
            </a:r>
          </a:p>
          <a:p>
            <a:r>
              <a:rPr lang="en-US" sz="2400" dirty="0"/>
              <a:t>You can perform vigorous intensity physical activity and meet the recommendation in half the time (75 minutes per week)</a:t>
            </a:r>
          </a:p>
          <a:p>
            <a:r>
              <a:rPr lang="en-US" sz="2400" dirty="0"/>
              <a:t>Muscle strengthening exercises should be performed at least twice a week that work all major muscle groups (legs, hips, back, abdomen, chest, shoulders, and arms)</a:t>
            </a:r>
          </a:p>
        </p:txBody>
      </p:sp>
      <p:sp>
        <p:nvSpPr>
          <p:cNvPr id="7"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sp>
        <p:nvSpPr>
          <p:cNvPr id="5" name="Content Placeholder 2"/>
          <p:cNvSpPr txBox="1">
            <a:spLocks/>
          </p:cNvSpPr>
          <p:nvPr/>
        </p:nvSpPr>
        <p:spPr>
          <a:xfrm>
            <a:off x="2286000" y="2667000"/>
            <a:ext cx="8153400" cy="4038600"/>
          </a:xfrm>
          <a:prstGeom prst="rect">
            <a:avLst/>
          </a:prstGeom>
        </p:spPr>
        <p:txBody>
          <a:bodyPr vert="horz">
            <a:normAutofit/>
          </a:bodyPr>
          <a:lstStyle/>
          <a:p>
            <a:pPr marL="320040" indent="-320040">
              <a:spcBef>
                <a:spcPts val="700"/>
              </a:spcBef>
              <a:buClr>
                <a:schemeClr val="accent2"/>
              </a:buClr>
              <a:buSzPct val="60000"/>
              <a:buFont typeface="Wingdings"/>
              <a:buChar char=""/>
            </a:pPr>
            <a:endParaRPr lang="en-US" sz="2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fade">
                                      <p:cBhvr>
                                        <p:cTn id="12" dur="20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xEl>
                                              <p:pRg st="1" end="1"/>
                                            </p:txEl>
                                          </p:spTgt>
                                        </p:tgtEl>
                                        <p:attrNameLst>
                                          <p:attrName>style.visibility</p:attrName>
                                        </p:attrNameLst>
                                      </p:cBhvr>
                                      <p:to>
                                        <p:strVal val="visible"/>
                                      </p:to>
                                    </p:set>
                                    <p:animEffect transition="in" filter="fade">
                                      <p:cBhvr>
                                        <p:cTn id="17" dur="2000"/>
                                        <p:tgtEl>
                                          <p:spTgt spid="1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xEl>
                                              <p:pRg st="2" end="2"/>
                                            </p:txEl>
                                          </p:spTgt>
                                        </p:tgtEl>
                                        <p:attrNameLst>
                                          <p:attrName>style.visibility</p:attrName>
                                        </p:attrNameLst>
                                      </p:cBhvr>
                                      <p:to>
                                        <p:strVal val="visible"/>
                                      </p:to>
                                    </p:set>
                                    <p:animEffect transition="in" filter="fade">
                                      <p:cBhvr>
                                        <p:cTn id="22" dur="2000"/>
                                        <p:tgtEl>
                                          <p:spTgt spid="1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xEl>
                                              <p:pRg st="3" end="3"/>
                                            </p:txEl>
                                          </p:spTgt>
                                        </p:tgtEl>
                                        <p:attrNameLst>
                                          <p:attrName>style.visibility</p:attrName>
                                        </p:attrNameLst>
                                      </p:cBhvr>
                                      <p:to>
                                        <p:strVal val="visible"/>
                                      </p:to>
                                    </p:set>
                                    <p:animEffect transition="in" filter="fade">
                                      <p:cBhvr>
                                        <p:cTn id="27" dur="2000"/>
                                        <p:tgtEl>
                                          <p:spTgt spid="1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xEl>
                                              <p:pRg st="4" end="4"/>
                                            </p:txEl>
                                          </p:spTgt>
                                        </p:tgtEl>
                                        <p:attrNameLst>
                                          <p:attrName>style.visibility</p:attrName>
                                        </p:attrNameLst>
                                      </p:cBhvr>
                                      <p:to>
                                        <p:strVal val="visible"/>
                                      </p:to>
                                    </p:set>
                                    <p:animEffect transition="in" filter="fade">
                                      <p:cBhvr>
                                        <p:cTn id="32" dur="2000"/>
                                        <p:tgtEl>
                                          <p:spTgt spid="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5"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Exercise</a:t>
            </a:r>
          </a:p>
        </p:txBody>
      </p:sp>
      <p:sp>
        <p:nvSpPr>
          <p:cNvPr id="3" name="Content Placeholder 2"/>
          <p:cNvSpPr>
            <a:spLocks noGrp="1"/>
          </p:cNvSpPr>
          <p:nvPr>
            <p:ph idx="1"/>
          </p:nvPr>
        </p:nvSpPr>
        <p:spPr>
          <a:xfrm>
            <a:off x="2589212" y="1918447"/>
            <a:ext cx="8915400" cy="3777622"/>
          </a:xfrm>
        </p:spPr>
        <p:txBody>
          <a:bodyPr>
            <a:normAutofit/>
          </a:bodyPr>
          <a:lstStyle/>
          <a:p>
            <a:r>
              <a:rPr lang="en-US" sz="2400" dirty="0"/>
              <a:t>Eat before and after exercise!</a:t>
            </a:r>
          </a:p>
          <a:p>
            <a:pPr lvl="1"/>
            <a:r>
              <a:rPr lang="en-US" sz="2000" dirty="0"/>
              <a:t>Will lead to a better, more efficient work out</a:t>
            </a:r>
          </a:p>
          <a:p>
            <a:pPr lvl="1"/>
            <a:r>
              <a:rPr lang="en-US" sz="2000" dirty="0"/>
              <a:t>Helps build muscle</a:t>
            </a:r>
          </a:p>
          <a:p>
            <a:pPr lvl="1"/>
            <a:endParaRPr lang="en-US" sz="2000" dirty="0"/>
          </a:p>
          <a:p>
            <a:r>
              <a:rPr lang="en-US" sz="2400" dirty="0"/>
              <a:t>Try a snack 1 hour before or a small meal 2 – 3 hours before exercise</a:t>
            </a:r>
          </a:p>
          <a:p>
            <a:endParaRPr lang="en-US" sz="2400" dirty="0"/>
          </a:p>
          <a:p>
            <a:r>
              <a:rPr lang="en-US" sz="2400" dirty="0"/>
              <a:t>Be active YOUR way</a:t>
            </a:r>
          </a:p>
        </p:txBody>
      </p:sp>
      <p:sp>
        <p:nvSpPr>
          <p:cNvPr id="7"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43110"/>
            <a:ext cx="8911687" cy="1280890"/>
          </a:xfrm>
        </p:spPr>
        <p:txBody>
          <a:bodyPr>
            <a:normAutofit/>
          </a:bodyPr>
          <a:lstStyle/>
          <a:p>
            <a:r>
              <a:rPr lang="en-US" dirty="0"/>
              <a:t>Mort Harris Recreation and Fitness Center</a:t>
            </a:r>
          </a:p>
        </p:txBody>
      </p:sp>
      <p:sp>
        <p:nvSpPr>
          <p:cNvPr id="5"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sp>
        <p:nvSpPr>
          <p:cNvPr id="6" name="Rectangle 5"/>
          <p:cNvSpPr/>
          <p:nvPr/>
        </p:nvSpPr>
        <p:spPr>
          <a:xfrm>
            <a:off x="4038600" y="1269370"/>
            <a:ext cx="7696200" cy="5055230"/>
          </a:xfrm>
          <a:prstGeom prst="rect">
            <a:avLst/>
          </a:prstGeom>
        </p:spPr>
        <p:txBody>
          <a:bodyPr wrap="square">
            <a:spAutoFit/>
          </a:bodyPr>
          <a:lstStyle/>
          <a:p>
            <a:pPr marL="320040" indent="-320040">
              <a:spcBef>
                <a:spcPts val="700"/>
              </a:spcBef>
              <a:buClr>
                <a:srgbClr val="DD8047"/>
              </a:buClr>
              <a:buSzPct val="60000"/>
              <a:buFont typeface="Wingdings"/>
              <a:buChar char=""/>
            </a:pPr>
            <a:r>
              <a:rPr lang="en-US" sz="2700" dirty="0"/>
              <a:t>Weights</a:t>
            </a:r>
          </a:p>
          <a:p>
            <a:pPr marL="320040" indent="-320040">
              <a:spcBef>
                <a:spcPts val="700"/>
              </a:spcBef>
              <a:buClr>
                <a:srgbClr val="DD8047"/>
              </a:buClr>
              <a:buSzPct val="60000"/>
              <a:buFont typeface="Wingdings"/>
              <a:buChar char=""/>
            </a:pPr>
            <a:r>
              <a:rPr lang="en-US" sz="2700" dirty="0"/>
              <a:t>Cardio machines</a:t>
            </a:r>
          </a:p>
          <a:p>
            <a:pPr marL="320040" indent="-320040">
              <a:spcBef>
                <a:spcPts val="700"/>
              </a:spcBef>
              <a:buClr>
                <a:srgbClr val="DD8047"/>
              </a:buClr>
              <a:buSzPct val="60000"/>
              <a:buFont typeface="Wingdings"/>
              <a:buChar char=""/>
            </a:pPr>
            <a:r>
              <a:rPr lang="en-US" sz="2700" dirty="0"/>
              <a:t>Basketball courts</a:t>
            </a:r>
          </a:p>
          <a:p>
            <a:pPr marL="320040" indent="-320040">
              <a:spcBef>
                <a:spcPts val="700"/>
              </a:spcBef>
              <a:buClr>
                <a:srgbClr val="DD8047"/>
              </a:buClr>
              <a:buSzPct val="60000"/>
              <a:buFont typeface="Wingdings"/>
              <a:buChar char=""/>
            </a:pPr>
            <a:r>
              <a:rPr lang="en-US" sz="2700" dirty="0"/>
              <a:t>Indoor track</a:t>
            </a:r>
          </a:p>
          <a:p>
            <a:pPr marL="320040" indent="-320040">
              <a:spcBef>
                <a:spcPts val="700"/>
              </a:spcBef>
              <a:buClr>
                <a:srgbClr val="DD8047"/>
              </a:buClr>
              <a:buSzPct val="60000"/>
              <a:buFont typeface="Wingdings"/>
              <a:buChar char=""/>
            </a:pPr>
            <a:r>
              <a:rPr lang="en-US" sz="2700" b="1" dirty="0"/>
              <a:t>FREE</a:t>
            </a:r>
            <a:r>
              <a:rPr lang="en-US" sz="2700" dirty="0"/>
              <a:t> Group fitness classes</a:t>
            </a:r>
          </a:p>
          <a:p>
            <a:pPr marL="320040" indent="-320040">
              <a:spcBef>
                <a:spcPts val="700"/>
              </a:spcBef>
              <a:buClr>
                <a:srgbClr val="DD8047"/>
              </a:buClr>
              <a:buSzPct val="60000"/>
              <a:buFont typeface="Wingdings"/>
              <a:buChar char=""/>
            </a:pPr>
            <a:r>
              <a:rPr lang="en-US" sz="2700" dirty="0">
                <a:solidFill>
                  <a:prstClr val="black"/>
                </a:solidFill>
              </a:rPr>
              <a:t>Personal training</a:t>
            </a:r>
          </a:p>
          <a:p>
            <a:pPr marL="320040" indent="-320040">
              <a:spcBef>
                <a:spcPts val="700"/>
              </a:spcBef>
              <a:buClr>
                <a:srgbClr val="DD8047"/>
              </a:buClr>
              <a:buSzPct val="60000"/>
              <a:buFont typeface="Wingdings"/>
              <a:buChar char=""/>
            </a:pPr>
            <a:r>
              <a:rPr lang="en-US" sz="2700" dirty="0">
                <a:solidFill>
                  <a:prstClr val="black"/>
                </a:solidFill>
              </a:rPr>
              <a:t>Climbing wall</a:t>
            </a:r>
          </a:p>
          <a:p>
            <a:pPr marL="320040" indent="-320040">
              <a:spcBef>
                <a:spcPts val="700"/>
              </a:spcBef>
              <a:buClr>
                <a:srgbClr val="DD8047"/>
              </a:buClr>
              <a:buSzPct val="60000"/>
              <a:buFont typeface="Wingdings"/>
              <a:buChar char=""/>
            </a:pPr>
            <a:r>
              <a:rPr lang="en-US" sz="2700" dirty="0">
                <a:solidFill>
                  <a:prstClr val="black"/>
                </a:solidFill>
              </a:rPr>
              <a:t>Intramural sports</a:t>
            </a:r>
          </a:p>
          <a:p>
            <a:pPr marL="320040" indent="-320040">
              <a:spcBef>
                <a:spcPts val="700"/>
              </a:spcBef>
              <a:buClr>
                <a:srgbClr val="DD8047"/>
              </a:buClr>
              <a:buSzPct val="60000"/>
              <a:buFont typeface="Wingdings"/>
              <a:buChar char=""/>
            </a:pPr>
            <a:r>
              <a:rPr lang="en-US" sz="2700" dirty="0">
                <a:solidFill>
                  <a:prstClr val="black"/>
                </a:solidFill>
              </a:rPr>
              <a:t>Adventure trips</a:t>
            </a:r>
          </a:p>
          <a:p>
            <a:pPr marL="320040" indent="-320040">
              <a:spcBef>
                <a:spcPts val="700"/>
              </a:spcBef>
              <a:buClr>
                <a:srgbClr val="DD8047"/>
              </a:buClr>
              <a:buSzPct val="60000"/>
              <a:buFont typeface="Wingdings"/>
              <a:buChar char=""/>
            </a:pPr>
            <a:r>
              <a:rPr lang="en-US" sz="2700" dirty="0">
                <a:solidFill>
                  <a:prstClr val="black"/>
                </a:solidFill>
              </a:rPr>
              <a:t>Pool @ Matthaei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Tips</a:t>
            </a:r>
          </a:p>
        </p:txBody>
      </p:sp>
      <p:sp>
        <p:nvSpPr>
          <p:cNvPr id="3" name="Content Placeholder 2"/>
          <p:cNvSpPr>
            <a:spLocks noGrp="1"/>
          </p:cNvSpPr>
          <p:nvPr>
            <p:ph idx="1"/>
          </p:nvPr>
        </p:nvSpPr>
        <p:spPr>
          <a:xfrm>
            <a:off x="2566800" y="1371600"/>
            <a:ext cx="8915400" cy="3777622"/>
          </a:xfrm>
        </p:spPr>
        <p:txBody>
          <a:bodyPr>
            <a:noAutofit/>
          </a:bodyPr>
          <a:lstStyle/>
          <a:p>
            <a:r>
              <a:rPr lang="en-US" sz="2800" dirty="0"/>
              <a:t>Use smaller plates, bowls, glasses, mugs, and utensils to create portion control</a:t>
            </a:r>
          </a:p>
          <a:p>
            <a:r>
              <a:rPr lang="en-US" sz="2800" dirty="0"/>
              <a:t>Eat slower – it takes about 20 minutes for satiety signals from your stomach to reach your brain</a:t>
            </a:r>
          </a:p>
          <a:p>
            <a:r>
              <a:rPr lang="en-US" sz="2800" dirty="0"/>
              <a:t>Eat with mindfulness – turn off distractions and be mindful of the taste, texture, and the nourishment of your food to make eating more enjoyable</a:t>
            </a:r>
          </a:p>
          <a:p>
            <a:r>
              <a:rPr lang="en-US" sz="2800" dirty="0"/>
              <a:t>Eat some foods less often – cut back on solid fats, added sugars (SoFAS), and salt</a:t>
            </a:r>
          </a:p>
        </p:txBody>
      </p:sp>
      <p:sp>
        <p:nvSpPr>
          <p:cNvPr id="4"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Tips</a:t>
            </a:r>
          </a:p>
        </p:txBody>
      </p:sp>
      <p:sp>
        <p:nvSpPr>
          <p:cNvPr id="3" name="Content Placeholder 2"/>
          <p:cNvSpPr>
            <a:spLocks noGrp="1"/>
          </p:cNvSpPr>
          <p:nvPr>
            <p:ph idx="1"/>
          </p:nvPr>
        </p:nvSpPr>
        <p:spPr>
          <a:xfrm>
            <a:off x="2589212" y="1300414"/>
            <a:ext cx="8915400" cy="3777622"/>
          </a:xfrm>
        </p:spPr>
        <p:txBody>
          <a:bodyPr>
            <a:noAutofit/>
          </a:bodyPr>
          <a:lstStyle/>
          <a:p>
            <a:r>
              <a:rPr lang="en-US" sz="2800" dirty="0"/>
              <a:t>Eat some foods more often – choose nutrient dense foods and consume a variety of colors – you can’t go wrong with making half your plate fruits and vegetables</a:t>
            </a:r>
          </a:p>
          <a:p>
            <a:r>
              <a:rPr lang="en-US" sz="2800" dirty="0"/>
              <a:t>Head to class prepared with healthy snacks</a:t>
            </a:r>
          </a:p>
          <a:p>
            <a:r>
              <a:rPr lang="en-US" sz="2800" dirty="0"/>
              <a:t>Use the nutrition facts label to compare sodium, calories, fats, and sugars in your foods</a:t>
            </a:r>
          </a:p>
          <a:p>
            <a:r>
              <a:rPr lang="en-US" sz="2800" dirty="0"/>
              <a:t>Drink water – soda, energy drinks, sports drinks and sugar sweetened coffee are a major source of added sugar and calories in American diets</a:t>
            </a:r>
          </a:p>
          <a:p>
            <a:endParaRPr lang="en-US" sz="2800" dirty="0"/>
          </a:p>
        </p:txBody>
      </p:sp>
      <p:sp>
        <p:nvSpPr>
          <p:cNvPr id="4"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153400" cy="990600"/>
          </a:xfrm>
        </p:spPr>
        <p:txBody>
          <a:bodyPr/>
          <a:lstStyle/>
          <a:p>
            <a:r>
              <a:rPr lang="en-US" dirty="0"/>
              <a:t>The Evolution of Nutrition</a:t>
            </a:r>
          </a:p>
        </p:txBody>
      </p:sp>
      <p:sp>
        <p:nvSpPr>
          <p:cNvPr id="4"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sp>
        <p:nvSpPr>
          <p:cNvPr id="10" name="TextBox 9"/>
          <p:cNvSpPr txBox="1"/>
          <p:nvPr/>
        </p:nvSpPr>
        <p:spPr>
          <a:xfrm>
            <a:off x="1524000" y="1524000"/>
            <a:ext cx="2057400" cy="1569660"/>
          </a:xfrm>
          <a:prstGeom prst="rect">
            <a:avLst/>
          </a:prstGeom>
          <a:noFill/>
        </p:spPr>
        <p:txBody>
          <a:bodyPr wrap="square" rtlCol="0">
            <a:spAutoFit/>
          </a:bodyPr>
          <a:lstStyle/>
          <a:p>
            <a:pPr algn="ctr"/>
            <a:r>
              <a:rPr lang="en-US" sz="3200" b="1" dirty="0"/>
              <a:t>1992</a:t>
            </a:r>
          </a:p>
          <a:p>
            <a:pPr algn="ctr"/>
            <a:r>
              <a:rPr lang="en-US" sz="3200" b="1" dirty="0"/>
              <a:t>Food Pyramid</a:t>
            </a:r>
          </a:p>
        </p:txBody>
      </p:sp>
      <p:pic>
        <p:nvPicPr>
          <p:cNvPr id="11" name="Picture 10" descr="Pyramid2.jpg"/>
          <p:cNvPicPr>
            <a:picLocks noChangeAspect="1"/>
          </p:cNvPicPr>
          <p:nvPr/>
        </p:nvPicPr>
        <p:blipFill>
          <a:blip r:embed="rId3" cstate="print"/>
          <a:stretch>
            <a:fillRect/>
          </a:stretch>
        </p:blipFill>
        <p:spPr>
          <a:xfrm>
            <a:off x="3979334" y="1667656"/>
            <a:ext cx="3945467" cy="465694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Messages</a:t>
            </a:r>
          </a:p>
        </p:txBody>
      </p:sp>
      <p:sp>
        <p:nvSpPr>
          <p:cNvPr id="3" name="Content Placeholder 2"/>
          <p:cNvSpPr>
            <a:spLocks noGrp="1"/>
          </p:cNvSpPr>
          <p:nvPr>
            <p:ph idx="1"/>
          </p:nvPr>
        </p:nvSpPr>
        <p:spPr>
          <a:xfrm>
            <a:off x="2589212" y="1905000"/>
            <a:ext cx="8915400" cy="3777622"/>
          </a:xfrm>
        </p:spPr>
        <p:txBody>
          <a:bodyPr>
            <a:normAutofit fontScale="92500" lnSpcReduction="10000"/>
          </a:bodyPr>
          <a:lstStyle/>
          <a:p>
            <a:r>
              <a:rPr lang="en-US" sz="3200" dirty="0"/>
              <a:t>Make half your plate fruits and vegetables</a:t>
            </a:r>
          </a:p>
          <a:p>
            <a:r>
              <a:rPr lang="en-US" sz="3200" dirty="0"/>
              <a:t>Enjoy your food, but eat less</a:t>
            </a:r>
          </a:p>
          <a:p>
            <a:r>
              <a:rPr lang="en-US" sz="3200" dirty="0"/>
              <a:t>Avoid oversized portions</a:t>
            </a:r>
          </a:p>
          <a:p>
            <a:r>
              <a:rPr lang="en-US" sz="3200" dirty="0"/>
              <a:t>Make at least half your grains whole</a:t>
            </a:r>
          </a:p>
          <a:p>
            <a:r>
              <a:rPr lang="en-US" sz="3200" dirty="0"/>
              <a:t>Drink water instead of sugary drinks</a:t>
            </a:r>
          </a:p>
          <a:p>
            <a:r>
              <a:rPr lang="en-US" sz="3200" dirty="0"/>
              <a:t>Compare the sodium in your foods</a:t>
            </a:r>
          </a:p>
          <a:p>
            <a:r>
              <a:rPr lang="en-US" sz="3200" dirty="0"/>
              <a:t>Switch to fat-free or low-fat (1%) milk</a:t>
            </a:r>
          </a:p>
        </p:txBody>
      </p:sp>
      <p:sp>
        <p:nvSpPr>
          <p:cNvPr id="4"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Marketing\Logos\AHY Logo Trans.png"/>
          <p:cNvPicPr>
            <a:picLocks noChangeAspect="1" noChangeArrowheads="1"/>
          </p:cNvPicPr>
          <p:nvPr/>
        </p:nvPicPr>
        <p:blipFill>
          <a:blip r:embed="rId3" cstate="print"/>
          <a:srcRect/>
          <a:stretch>
            <a:fillRect/>
          </a:stretch>
        </p:blipFill>
        <p:spPr bwMode="auto">
          <a:xfrm>
            <a:off x="3353028" y="1038075"/>
            <a:ext cx="5333543" cy="2648252"/>
          </a:xfrm>
          <a:prstGeom prst="rect">
            <a:avLst/>
          </a:prstGeom>
          <a:noFill/>
        </p:spPr>
      </p:pic>
      <p:sp>
        <p:nvSpPr>
          <p:cNvPr id="5" name="TextBox 4"/>
          <p:cNvSpPr txBox="1"/>
          <p:nvPr/>
        </p:nvSpPr>
        <p:spPr>
          <a:xfrm>
            <a:off x="4419600" y="3200401"/>
            <a:ext cx="7010400" cy="3139321"/>
          </a:xfrm>
          <a:prstGeom prst="rect">
            <a:avLst/>
          </a:prstGeom>
          <a:noFill/>
        </p:spPr>
        <p:txBody>
          <a:bodyPr wrap="square" rtlCol="0">
            <a:spAutoFit/>
          </a:bodyPr>
          <a:lstStyle/>
          <a:p>
            <a:pPr algn="ctr"/>
            <a:endParaRPr lang="en-US" sz="3600" b="1" dirty="0">
              <a:solidFill>
                <a:schemeClr val="accent3">
                  <a:lumMod val="50000"/>
                </a:schemeClr>
              </a:solidFill>
              <a:latin typeface="+mj-lt"/>
            </a:endParaRPr>
          </a:p>
          <a:p>
            <a:pPr algn="ctr"/>
            <a:r>
              <a:rPr lang="en-US" sz="3600" b="1" dirty="0">
                <a:solidFill>
                  <a:schemeClr val="accent3">
                    <a:lumMod val="50000"/>
                  </a:schemeClr>
                </a:solidFill>
                <a:latin typeface="+mj-lt"/>
              </a:rPr>
              <a:t>313-577-5041</a:t>
            </a:r>
          </a:p>
          <a:p>
            <a:pPr algn="ctr"/>
            <a:r>
              <a:rPr lang="en-US" sz="3600" b="1" u="sng" dirty="0">
                <a:solidFill>
                  <a:schemeClr val="accent3">
                    <a:lumMod val="50000"/>
                  </a:schemeClr>
                </a:solidFill>
                <a:latin typeface="+mj-lt"/>
              </a:rPr>
              <a:t>health.wayne.edu</a:t>
            </a:r>
          </a:p>
          <a:p>
            <a:pPr algn="ctr"/>
            <a:r>
              <a:rPr lang="en-US" sz="3600" b="1" dirty="0">
                <a:solidFill>
                  <a:schemeClr val="accent3">
                    <a:lumMod val="50000"/>
                  </a:schemeClr>
                </a:solidFill>
                <a:latin typeface="+mj-lt"/>
              </a:rPr>
              <a:t>9:00am – 5:30pm </a:t>
            </a:r>
          </a:p>
          <a:p>
            <a:pPr algn="ctr"/>
            <a:r>
              <a:rPr lang="en-US" sz="3600" b="1" dirty="0">
                <a:solidFill>
                  <a:schemeClr val="accent3">
                    <a:lumMod val="50000"/>
                  </a:schemeClr>
                </a:solidFill>
                <a:latin typeface="+mj-lt"/>
              </a:rPr>
              <a:t>Monday-Friday</a:t>
            </a:r>
          </a:p>
          <a:p>
            <a:endParaRPr lang="en-US" dirty="0"/>
          </a:p>
        </p:txBody>
      </p:sp>
      <p:sp>
        <p:nvSpPr>
          <p:cNvPr id="8" name="Title 1"/>
          <p:cNvSpPr txBox="1">
            <a:spLocks/>
          </p:cNvSpPr>
          <p:nvPr/>
        </p:nvSpPr>
        <p:spPr>
          <a:xfrm>
            <a:off x="1905000" y="152400"/>
            <a:ext cx="8229600" cy="1143000"/>
          </a:xfrm>
          <a:prstGeom prst="rect">
            <a:avLst/>
          </a:prstGeom>
        </p:spPr>
        <p:txBody>
          <a:bodyPr vert="horz" lIns="91440" tIns="45720" rIns="91440" bIns="45720" rtlCol="0" anchor="ctr">
            <a:normAutofit/>
          </a:bodyPr>
          <a:lstStyle/>
          <a:p>
            <a:pPr algn="ctr">
              <a:spcBef>
                <a:spcPct val="0"/>
              </a:spcBef>
              <a:defRPr/>
            </a:pPr>
            <a:r>
              <a:rPr lang="en-US" sz="4400" i="1" dirty="0">
                <a:solidFill>
                  <a:srgbClr val="218321"/>
                </a:solidFill>
                <a:latin typeface="Palatino Linotype" pitchFamily="18" charset="0"/>
                <a:ea typeface="+mj-ea"/>
                <a:cs typeface="+mj-cs"/>
              </a:rPr>
              <a:t>Questions?</a:t>
            </a:r>
            <a:endParaRPr lang="en-US" sz="4400" dirty="0">
              <a:latin typeface="+mj-lt"/>
              <a:ea typeface="+mj-ea"/>
              <a:cs typeface="+mj-cs"/>
            </a:endParaRPr>
          </a:p>
        </p:txBody>
      </p:sp>
      <p:sp>
        <p:nvSpPr>
          <p:cNvPr id="9"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pic>
        <p:nvPicPr>
          <p:cNvPr id="6" name="Picture 5" descr="Cover 9.jpg"/>
          <p:cNvPicPr>
            <a:picLocks noChangeAspect="1"/>
          </p:cNvPicPr>
          <p:nvPr/>
        </p:nvPicPr>
        <p:blipFill>
          <a:blip r:embed="rId4" cstate="print"/>
          <a:stretch>
            <a:fillRect/>
          </a:stretch>
        </p:blipFill>
        <p:spPr>
          <a:xfrm>
            <a:off x="1524001" y="3429001"/>
            <a:ext cx="2981325" cy="29813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8153400" cy="990600"/>
          </a:xfrm>
        </p:spPr>
        <p:txBody>
          <a:bodyPr/>
          <a:lstStyle/>
          <a:p>
            <a:r>
              <a:rPr lang="en-US" dirty="0"/>
              <a:t>The Evolution of Nutrition</a:t>
            </a:r>
          </a:p>
        </p:txBody>
      </p:sp>
      <p:sp>
        <p:nvSpPr>
          <p:cNvPr id="4"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sp>
        <p:nvSpPr>
          <p:cNvPr id="10" name="TextBox 9"/>
          <p:cNvSpPr txBox="1"/>
          <p:nvPr/>
        </p:nvSpPr>
        <p:spPr>
          <a:xfrm>
            <a:off x="914400" y="1524000"/>
            <a:ext cx="2971800" cy="1077218"/>
          </a:xfrm>
          <a:prstGeom prst="rect">
            <a:avLst/>
          </a:prstGeom>
          <a:noFill/>
        </p:spPr>
        <p:txBody>
          <a:bodyPr wrap="square" rtlCol="0">
            <a:spAutoFit/>
          </a:bodyPr>
          <a:lstStyle/>
          <a:p>
            <a:pPr algn="ctr"/>
            <a:r>
              <a:rPr lang="en-US" sz="3200" b="1" dirty="0"/>
              <a:t>2005</a:t>
            </a:r>
          </a:p>
          <a:p>
            <a:pPr algn="ctr"/>
            <a:r>
              <a:rPr lang="en-US" sz="3200" b="1" dirty="0" err="1"/>
              <a:t>MyPyramid</a:t>
            </a:r>
            <a:endParaRPr lang="en-US" sz="3200" b="1" dirty="0"/>
          </a:p>
        </p:txBody>
      </p:sp>
      <p:pic>
        <p:nvPicPr>
          <p:cNvPr id="12" name="Picture 11" descr="mypyramid.png"/>
          <p:cNvPicPr>
            <a:picLocks noChangeAspect="1"/>
          </p:cNvPicPr>
          <p:nvPr/>
        </p:nvPicPr>
        <p:blipFill>
          <a:blip r:embed="rId3" cstate="print"/>
          <a:stretch>
            <a:fillRect/>
          </a:stretch>
        </p:blipFill>
        <p:spPr>
          <a:xfrm>
            <a:off x="3810001" y="1600201"/>
            <a:ext cx="6287331" cy="480501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Evolution of Nutrition</a:t>
            </a:r>
          </a:p>
        </p:txBody>
      </p:sp>
      <p:sp>
        <p:nvSpPr>
          <p:cNvPr id="4"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pic>
        <p:nvPicPr>
          <p:cNvPr id="1026" name="Picture 2" descr="C:\Users\cjakstys\Desktop\myplate_blue.jpg"/>
          <p:cNvPicPr>
            <a:picLocks noChangeAspect="1" noChangeArrowheads="1"/>
          </p:cNvPicPr>
          <p:nvPr/>
        </p:nvPicPr>
        <p:blipFill>
          <a:blip r:embed="rId3" cstate="print"/>
          <a:srcRect/>
          <a:stretch>
            <a:fillRect/>
          </a:stretch>
        </p:blipFill>
        <p:spPr bwMode="auto">
          <a:xfrm>
            <a:off x="3352800" y="1524000"/>
            <a:ext cx="5486400" cy="4987636"/>
          </a:xfrm>
          <a:prstGeom prst="rect">
            <a:avLst/>
          </a:prstGeom>
          <a:noFill/>
        </p:spPr>
      </p:pic>
      <p:sp>
        <p:nvSpPr>
          <p:cNvPr id="6" name="TextBox 5"/>
          <p:cNvSpPr txBox="1"/>
          <p:nvPr/>
        </p:nvSpPr>
        <p:spPr>
          <a:xfrm>
            <a:off x="1524000" y="1524000"/>
            <a:ext cx="1905000" cy="1077218"/>
          </a:xfrm>
          <a:prstGeom prst="rect">
            <a:avLst/>
          </a:prstGeom>
          <a:noFill/>
        </p:spPr>
        <p:txBody>
          <a:bodyPr wrap="square" rtlCol="0">
            <a:spAutoFit/>
          </a:bodyPr>
          <a:lstStyle/>
          <a:p>
            <a:pPr algn="ctr"/>
            <a:r>
              <a:rPr lang="en-US" sz="3200" b="1" dirty="0"/>
              <a:t>2019</a:t>
            </a:r>
          </a:p>
          <a:p>
            <a:pPr algn="ctr"/>
            <a:r>
              <a:rPr lang="en-US" sz="3200" b="1" dirty="0"/>
              <a:t>MyPlate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Food Groups</a:t>
            </a:r>
          </a:p>
        </p:txBody>
      </p:sp>
      <p:sp>
        <p:nvSpPr>
          <p:cNvPr id="4"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pic>
        <p:nvPicPr>
          <p:cNvPr id="9" name="Picture 8" descr="foodgroups1.jpg"/>
          <p:cNvPicPr>
            <a:picLocks noChangeAspect="1"/>
          </p:cNvPicPr>
          <p:nvPr/>
        </p:nvPicPr>
        <p:blipFill>
          <a:blip r:embed="rId3" cstate="print"/>
          <a:stretch>
            <a:fillRect/>
          </a:stretch>
        </p:blipFill>
        <p:spPr>
          <a:xfrm>
            <a:off x="1524000" y="1524000"/>
            <a:ext cx="4495800" cy="4953000"/>
          </a:xfrm>
          <a:prstGeom prst="rect">
            <a:avLst/>
          </a:prstGeom>
        </p:spPr>
      </p:pic>
      <p:pic>
        <p:nvPicPr>
          <p:cNvPr id="10" name="Picture 9" descr="foodgroups2.jpg"/>
          <p:cNvPicPr>
            <a:picLocks noChangeAspect="1"/>
          </p:cNvPicPr>
          <p:nvPr/>
        </p:nvPicPr>
        <p:blipFill>
          <a:blip r:embed="rId4" cstate="print"/>
          <a:stretch>
            <a:fillRect/>
          </a:stretch>
        </p:blipFill>
        <p:spPr>
          <a:xfrm>
            <a:off x="6096000" y="1524000"/>
            <a:ext cx="4572000" cy="4953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319310"/>
            <a:ext cx="8911687" cy="1280890"/>
          </a:xfrm>
        </p:spPr>
        <p:txBody>
          <a:bodyPr>
            <a:noAutofit/>
          </a:bodyPr>
          <a:lstStyle/>
          <a:p>
            <a:r>
              <a:rPr lang="en-US" sz="2600" dirty="0"/>
              <a:t>Q: True or false: Fruit juice is just as </a:t>
            </a:r>
            <a:br>
              <a:rPr lang="en-US" sz="2600" dirty="0"/>
            </a:br>
            <a:r>
              <a:rPr lang="en-US" sz="2600" dirty="0"/>
              <a:t>nutritious as whole fruit. Why true or false?</a:t>
            </a:r>
          </a:p>
        </p:txBody>
      </p:sp>
      <p:sp>
        <p:nvSpPr>
          <p:cNvPr id="3" name="Content Placeholder 2"/>
          <p:cNvSpPr>
            <a:spLocks noGrp="1"/>
          </p:cNvSpPr>
          <p:nvPr>
            <p:ph idx="1"/>
          </p:nvPr>
        </p:nvSpPr>
        <p:spPr>
          <a:xfrm>
            <a:off x="2171700" y="1219200"/>
            <a:ext cx="8153400" cy="1600200"/>
          </a:xfrm>
        </p:spPr>
        <p:txBody>
          <a:bodyPr>
            <a:noAutofit/>
          </a:bodyPr>
          <a:lstStyle/>
          <a:p>
            <a:r>
              <a:rPr lang="en-US" sz="2300" dirty="0"/>
              <a:t>A: FALSE! Greater consumption of specific whole fruits, particularly blueberries, grapes and apples, is significantly associated with a lower risk of type 2 diabetes, whereas greater consumption of fruit juice is associated with a higher risk. Why?</a:t>
            </a:r>
          </a:p>
        </p:txBody>
      </p:sp>
      <p:sp>
        <p:nvSpPr>
          <p:cNvPr id="7"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sp>
        <p:nvSpPr>
          <p:cNvPr id="5" name="Content Placeholder 2"/>
          <p:cNvSpPr txBox="1">
            <a:spLocks/>
          </p:cNvSpPr>
          <p:nvPr/>
        </p:nvSpPr>
        <p:spPr>
          <a:xfrm>
            <a:off x="2286000" y="2667000"/>
            <a:ext cx="8153400" cy="4038600"/>
          </a:xfrm>
          <a:prstGeom prst="rect">
            <a:avLst/>
          </a:prstGeom>
        </p:spPr>
        <p:txBody>
          <a:bodyPr vert="horz">
            <a:normAutofit/>
          </a:bodyPr>
          <a:lstStyle/>
          <a:p>
            <a:pPr marL="320040" indent="-320040">
              <a:spcBef>
                <a:spcPts val="700"/>
              </a:spcBef>
              <a:buClr>
                <a:schemeClr val="accent2"/>
              </a:buClr>
              <a:buSzPct val="60000"/>
              <a:buFont typeface="Wingdings"/>
              <a:buChar char=""/>
            </a:pPr>
            <a:endParaRPr lang="en-US" sz="2900" dirty="0"/>
          </a:p>
        </p:txBody>
      </p:sp>
      <p:sp>
        <p:nvSpPr>
          <p:cNvPr id="8" name="TextBox 7"/>
          <p:cNvSpPr txBox="1"/>
          <p:nvPr/>
        </p:nvSpPr>
        <p:spPr>
          <a:xfrm>
            <a:off x="2133600" y="2965237"/>
            <a:ext cx="7848600" cy="1508105"/>
          </a:xfrm>
          <a:prstGeom prst="rect">
            <a:avLst/>
          </a:prstGeom>
          <a:noFill/>
        </p:spPr>
        <p:txBody>
          <a:bodyPr wrap="square" rtlCol="0">
            <a:spAutoFit/>
          </a:bodyPr>
          <a:lstStyle/>
          <a:p>
            <a:pPr marL="320040" indent="-320040">
              <a:spcBef>
                <a:spcPts val="700"/>
              </a:spcBef>
              <a:buClr>
                <a:srgbClr val="DD8047"/>
              </a:buClr>
              <a:buSzPct val="60000"/>
              <a:buFont typeface="Wingdings"/>
              <a:buChar char=""/>
            </a:pPr>
            <a:r>
              <a:rPr lang="en-US" sz="2300" dirty="0">
                <a:solidFill>
                  <a:prstClr val="black"/>
                </a:solidFill>
              </a:rPr>
              <a:t>Fruit juice normally has a lot of sugar, nutrients and fiber are lost in the juicing process, and some “fruit drinks” do not actually have much fruit in them! The best choice is a piece of whole fruit and a glass of water. </a:t>
            </a:r>
          </a:p>
        </p:txBody>
      </p:sp>
      <p:sp>
        <p:nvSpPr>
          <p:cNvPr id="9" name="TextBox 8"/>
          <p:cNvSpPr txBox="1"/>
          <p:nvPr/>
        </p:nvSpPr>
        <p:spPr>
          <a:xfrm>
            <a:off x="2133600" y="4648200"/>
            <a:ext cx="8229600" cy="1785104"/>
          </a:xfrm>
          <a:prstGeom prst="rect">
            <a:avLst/>
          </a:prstGeom>
          <a:noFill/>
        </p:spPr>
        <p:txBody>
          <a:bodyPr wrap="square" rtlCol="0">
            <a:spAutoFit/>
          </a:bodyPr>
          <a:lstStyle/>
          <a:p>
            <a:pPr marL="320040" indent="-320040">
              <a:spcBef>
                <a:spcPts val="700"/>
              </a:spcBef>
              <a:buClr>
                <a:srgbClr val="DD8047"/>
              </a:buClr>
              <a:buSzPct val="60000"/>
              <a:buFont typeface="Wingdings"/>
              <a:buChar char=""/>
            </a:pPr>
            <a:r>
              <a:rPr lang="en-US" sz="2300" dirty="0">
                <a:solidFill>
                  <a:prstClr val="black"/>
                </a:solidFill>
              </a:rPr>
              <a:t>To illustrate just how much better whole fruit is than fruit juice, the average orange is 45 calories with 100% of Vitamin C and 2.3 g (9% daily value) of fiber, while a bottle of 100% natural orange juice with no added sugar is 240 calories and no fiber.</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Groups</a:t>
            </a:r>
          </a:p>
        </p:txBody>
      </p:sp>
      <p:sp>
        <p:nvSpPr>
          <p:cNvPr id="3" name="Text Placeholder 2"/>
          <p:cNvSpPr>
            <a:spLocks noGrp="1"/>
          </p:cNvSpPr>
          <p:nvPr>
            <p:ph type="body" idx="1"/>
          </p:nvPr>
        </p:nvSpPr>
        <p:spPr/>
        <p:txBody>
          <a:bodyPr/>
          <a:lstStyle/>
          <a:p>
            <a:r>
              <a:rPr lang="en-US" dirty="0"/>
              <a:t>Fruits</a:t>
            </a:r>
          </a:p>
        </p:txBody>
      </p:sp>
      <p:sp>
        <p:nvSpPr>
          <p:cNvPr id="4" name="Content Placeholder 3"/>
          <p:cNvSpPr>
            <a:spLocks noGrp="1"/>
          </p:cNvSpPr>
          <p:nvPr>
            <p:ph sz="half" idx="2"/>
          </p:nvPr>
        </p:nvSpPr>
        <p:spPr>
          <a:xfrm>
            <a:off x="2133600" y="2895600"/>
            <a:ext cx="3886200" cy="3581400"/>
          </a:xfrm>
        </p:spPr>
        <p:txBody>
          <a:bodyPr>
            <a:normAutofit/>
          </a:bodyPr>
          <a:lstStyle/>
          <a:p>
            <a:r>
              <a:rPr lang="en-US" dirty="0"/>
              <a:t>1 ½ - 2 servings per day</a:t>
            </a:r>
          </a:p>
          <a:p>
            <a:r>
              <a:rPr lang="en-US" dirty="0"/>
              <a:t>Examples of 1 serving:</a:t>
            </a:r>
          </a:p>
          <a:p>
            <a:pPr lvl="1"/>
            <a:r>
              <a:rPr lang="en-US" dirty="0"/>
              <a:t>1 cup berries</a:t>
            </a:r>
          </a:p>
          <a:p>
            <a:pPr lvl="1"/>
            <a:r>
              <a:rPr lang="en-US" dirty="0"/>
              <a:t>1 medium apple</a:t>
            </a:r>
          </a:p>
          <a:p>
            <a:pPr lvl="1"/>
            <a:r>
              <a:rPr lang="en-US" dirty="0"/>
              <a:t>¼ cup dried fruit</a:t>
            </a:r>
          </a:p>
          <a:p>
            <a:pPr lvl="1"/>
            <a:r>
              <a:rPr lang="en-US" dirty="0"/>
              <a:t>1 cup diced watermelon</a:t>
            </a:r>
          </a:p>
        </p:txBody>
      </p:sp>
      <p:sp>
        <p:nvSpPr>
          <p:cNvPr id="5" name="Text Placeholder 4"/>
          <p:cNvSpPr>
            <a:spLocks noGrp="1"/>
          </p:cNvSpPr>
          <p:nvPr>
            <p:ph type="body" sz="quarter" idx="3"/>
          </p:nvPr>
        </p:nvSpPr>
        <p:spPr/>
        <p:txBody>
          <a:bodyPr/>
          <a:lstStyle/>
          <a:p>
            <a:r>
              <a:rPr lang="en-US" dirty="0"/>
              <a:t>Vegetables</a:t>
            </a:r>
          </a:p>
        </p:txBody>
      </p:sp>
      <p:sp>
        <p:nvSpPr>
          <p:cNvPr id="6" name="Content Placeholder 5"/>
          <p:cNvSpPr>
            <a:spLocks noGrp="1"/>
          </p:cNvSpPr>
          <p:nvPr>
            <p:ph sz="quarter" idx="4"/>
          </p:nvPr>
        </p:nvSpPr>
        <p:spPr>
          <a:xfrm>
            <a:off x="6324600" y="2895600"/>
            <a:ext cx="4343400" cy="3581400"/>
          </a:xfrm>
        </p:spPr>
        <p:txBody>
          <a:bodyPr>
            <a:normAutofit/>
          </a:bodyPr>
          <a:lstStyle/>
          <a:p>
            <a:r>
              <a:rPr lang="en-US" dirty="0"/>
              <a:t>2 – 3 servings per day</a:t>
            </a:r>
          </a:p>
          <a:p>
            <a:r>
              <a:rPr lang="en-US" dirty="0"/>
              <a:t>Examples of 1 servings</a:t>
            </a:r>
          </a:p>
          <a:p>
            <a:pPr lvl="1"/>
            <a:r>
              <a:rPr lang="en-US" dirty="0"/>
              <a:t>1 cup broccoli</a:t>
            </a:r>
          </a:p>
          <a:p>
            <a:pPr lvl="1"/>
            <a:r>
              <a:rPr lang="en-US" dirty="0"/>
              <a:t>2 cups fresh spinach</a:t>
            </a:r>
          </a:p>
          <a:p>
            <a:pPr lvl="1"/>
            <a:r>
              <a:rPr lang="en-US" dirty="0"/>
              <a:t>½ cup cooked greens</a:t>
            </a:r>
          </a:p>
          <a:p>
            <a:pPr lvl="1"/>
            <a:r>
              <a:rPr lang="en-US" dirty="0"/>
              <a:t>Fist or baseball = 1 cup</a:t>
            </a:r>
          </a:p>
        </p:txBody>
      </p:sp>
      <p:sp>
        <p:nvSpPr>
          <p:cNvPr id="7" name="Footer Placeholder 5"/>
          <p:cNvSpPr>
            <a:spLocks noGrp="1"/>
          </p:cNvSpPr>
          <p:nvPr>
            <p:ph type="ftr" sz="quarter" idx="11"/>
          </p:nvPr>
        </p:nvSpPr>
        <p:spPr>
          <a:xfrm>
            <a:off x="1524000" y="6324600"/>
            <a:ext cx="9144000" cy="533400"/>
          </a:xfrm>
          <a:prstGeom prst="rect">
            <a:avLst/>
          </a:prstGeo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pic>
        <p:nvPicPr>
          <p:cNvPr id="10" name="Picture 9" descr="vegetables.jpg"/>
          <p:cNvPicPr>
            <a:picLocks noChangeAspect="1"/>
          </p:cNvPicPr>
          <p:nvPr/>
        </p:nvPicPr>
        <p:blipFill>
          <a:blip r:embed="rId3" cstate="print"/>
          <a:stretch>
            <a:fillRect/>
          </a:stretch>
        </p:blipFill>
        <p:spPr>
          <a:xfrm>
            <a:off x="6019800" y="1524000"/>
            <a:ext cx="4648200" cy="1323248"/>
          </a:xfrm>
          <a:prstGeom prst="rect">
            <a:avLst/>
          </a:prstGeom>
        </p:spPr>
      </p:pic>
      <p:pic>
        <p:nvPicPr>
          <p:cNvPr id="9" name="Picture 8" descr="fruits.jpg"/>
          <p:cNvPicPr>
            <a:picLocks noChangeAspect="1"/>
          </p:cNvPicPr>
          <p:nvPr/>
        </p:nvPicPr>
        <p:blipFill>
          <a:blip r:embed="rId4" cstate="print"/>
          <a:stretch>
            <a:fillRect/>
          </a:stretch>
        </p:blipFill>
        <p:spPr>
          <a:xfrm>
            <a:off x="1524001" y="1524000"/>
            <a:ext cx="4495800" cy="12954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5356" y="26217"/>
            <a:ext cx="8911687" cy="1280890"/>
          </a:xfrm>
        </p:spPr>
        <p:txBody>
          <a:bodyPr>
            <a:noAutofit/>
          </a:bodyPr>
          <a:lstStyle/>
          <a:p>
            <a:br>
              <a:rPr lang="en-US" sz="3000" dirty="0"/>
            </a:br>
            <a:r>
              <a:rPr lang="en-US" sz="3000" dirty="0"/>
              <a:t>Q: True or false: All grains are equal</a:t>
            </a:r>
            <a:br>
              <a:rPr lang="en-US" sz="3000" dirty="0"/>
            </a:br>
            <a:r>
              <a:rPr lang="en-US" sz="3000" dirty="0"/>
              <a:t>Why true or false?</a:t>
            </a:r>
            <a:br>
              <a:rPr lang="en-US" sz="3000" dirty="0"/>
            </a:br>
            <a:endParaRPr lang="en-US" sz="3000" dirty="0"/>
          </a:p>
        </p:txBody>
      </p:sp>
      <p:sp>
        <p:nvSpPr>
          <p:cNvPr id="3" name="Content Placeholder 2"/>
          <p:cNvSpPr>
            <a:spLocks noGrp="1"/>
          </p:cNvSpPr>
          <p:nvPr>
            <p:ph idx="1"/>
          </p:nvPr>
        </p:nvSpPr>
        <p:spPr>
          <a:xfrm>
            <a:off x="2058462" y="1540189"/>
            <a:ext cx="9980612" cy="3777622"/>
          </a:xfrm>
        </p:spPr>
        <p:txBody>
          <a:bodyPr>
            <a:noAutofit/>
          </a:bodyPr>
          <a:lstStyle/>
          <a:p>
            <a:pPr lvl="0"/>
            <a:r>
              <a:rPr lang="en-US" sz="2500" dirty="0"/>
              <a:t>A: FALSE! Refined grains should be avoided as they have been stripped of their nutritious parts. </a:t>
            </a:r>
          </a:p>
          <a:p>
            <a:pPr lvl="0"/>
            <a:r>
              <a:rPr lang="en-US" sz="2500" dirty="0"/>
              <a:t>Beware labels that claim to be “multigrain,” “whole wheat,” or “whole grain” as they can be misleading and do not necessarily mean you are getting a nutritious product. </a:t>
            </a:r>
          </a:p>
          <a:p>
            <a:pPr lvl="0"/>
            <a:r>
              <a:rPr lang="en-US" sz="2500" dirty="0"/>
              <a:t>Look at the ingredients of the product and make sure “whole wheat” or “whole wheat flour” is the first ingredient. </a:t>
            </a:r>
          </a:p>
          <a:p>
            <a:pPr lvl="0"/>
            <a:r>
              <a:rPr lang="en-US" sz="2500" dirty="0"/>
              <a:t>When choosing whole grains, opt for those that are high in fiber. </a:t>
            </a:r>
          </a:p>
          <a:p>
            <a:pPr lvl="0"/>
            <a:r>
              <a:rPr lang="en-US" sz="2500" dirty="0"/>
              <a:t>Healthy whole grain choices include whole-wheat flour, quinoa, bulgur, oatmeal, whole cornmeal, and brown rice.</a:t>
            </a:r>
            <a:br>
              <a:rPr lang="en-US" sz="2500" dirty="0"/>
            </a:br>
            <a:endParaRPr lang="en-US" sz="2500" dirty="0"/>
          </a:p>
          <a:p>
            <a:endParaRPr lang="en-US" sz="2500" dirty="0"/>
          </a:p>
        </p:txBody>
      </p:sp>
      <p:sp>
        <p:nvSpPr>
          <p:cNvPr id="7" name="Footer Placeholder 5"/>
          <p:cNvSpPr>
            <a:spLocks noGrp="1"/>
          </p:cNvSpPr>
          <p:nvPr>
            <p:ph type="ftr" sz="quarter" idx="11"/>
          </p:nvPr>
        </p:nvSpPr>
        <p:spPr>
          <a:xfrm>
            <a:off x="1524000" y="6324600"/>
            <a:ext cx="9144000" cy="533400"/>
          </a:xfrm>
        </p:spPr>
        <p:txBody>
          <a:bodyPr/>
          <a:lstStyle/>
          <a:p>
            <a:pPr algn="ctr"/>
            <a:r>
              <a:rPr lang="en-US" sz="1600" b="1" dirty="0">
                <a:solidFill>
                  <a:schemeClr val="tx1"/>
                </a:solidFill>
                <a:latin typeface="Times New Roman" pitchFamily="18" charset="0"/>
                <a:cs typeface="Times New Roman" pitchFamily="18" charset="0"/>
              </a:rPr>
              <a:t>WSU Campus Health Center | http://health.wayne.edu | 313-577-5041 | campushealth@wayne.edu</a:t>
            </a:r>
          </a:p>
        </p:txBody>
      </p:sp>
      <p:sp>
        <p:nvSpPr>
          <p:cNvPr id="5" name="Content Placeholder 2"/>
          <p:cNvSpPr txBox="1">
            <a:spLocks/>
          </p:cNvSpPr>
          <p:nvPr/>
        </p:nvSpPr>
        <p:spPr>
          <a:xfrm>
            <a:off x="2286000" y="2667000"/>
            <a:ext cx="8153400" cy="4038600"/>
          </a:xfrm>
          <a:prstGeom prst="rect">
            <a:avLst/>
          </a:prstGeom>
        </p:spPr>
        <p:txBody>
          <a:bodyPr vert="horz">
            <a:normAutofit/>
          </a:bodyPr>
          <a:lstStyle/>
          <a:p>
            <a:pPr marL="320040" indent="-320040">
              <a:spcBef>
                <a:spcPts val="700"/>
              </a:spcBef>
              <a:buClr>
                <a:schemeClr val="accent2"/>
              </a:buClr>
              <a:buSzPct val="60000"/>
              <a:buFont typeface="Wingdings"/>
              <a:buChar char=""/>
            </a:pPr>
            <a:endParaRPr lang="en-US" sz="2900" dirty="0"/>
          </a:p>
        </p:txBody>
      </p:sp>
      <p:pic>
        <p:nvPicPr>
          <p:cNvPr id="9" name="Picture 8" descr="grains.jpg"/>
          <p:cNvPicPr>
            <a:picLocks noChangeAspect="1"/>
          </p:cNvPicPr>
          <p:nvPr/>
        </p:nvPicPr>
        <p:blipFill>
          <a:blip r:embed="rId3" cstate="print"/>
          <a:stretch>
            <a:fillRect/>
          </a:stretch>
        </p:blipFill>
        <p:spPr>
          <a:xfrm>
            <a:off x="-9677400" y="2209801"/>
            <a:ext cx="9144000" cy="3882803"/>
          </a:xfrm>
          <a:prstGeom prst="rect">
            <a:avLst/>
          </a:prstGeom>
        </p:spPr>
      </p:pic>
      <p:pic>
        <p:nvPicPr>
          <p:cNvPr id="10" name="Picture 9" descr="wholegrains.jpg"/>
          <p:cNvPicPr>
            <a:picLocks noChangeAspect="1"/>
          </p:cNvPicPr>
          <p:nvPr/>
        </p:nvPicPr>
        <p:blipFill>
          <a:blip r:embed="rId4" cstate="print"/>
          <a:stretch>
            <a:fillRect/>
          </a:stretch>
        </p:blipFill>
        <p:spPr>
          <a:xfrm>
            <a:off x="12954000" y="2362200"/>
            <a:ext cx="5810250" cy="34861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3" presetClass="path" presetSubtype="0" accel="50000" decel="50000" fill="hold" nodeType="clickEffect">
                                  <p:stCondLst>
                                    <p:cond delay="0"/>
                                  </p:stCondLst>
                                  <p:childTnLst>
                                    <p:animMotion origin="layout" path="M 0 4.81481E-6 L 1 -0.00533 " pathEditMode="relative" rAng="0" ptsTypes="AA">
                                      <p:cBhvr>
                                        <p:cTn id="36" dur="500" fill="hold"/>
                                        <p:tgtEl>
                                          <p:spTgt spid="9"/>
                                        </p:tgtEl>
                                        <p:attrNameLst>
                                          <p:attrName>ppt_x</p:attrName>
                                          <p:attrName>ppt_y</p:attrName>
                                        </p:attrNameLst>
                                      </p:cBhvr>
                                      <p:rCtr x="50000" y="-300"/>
                                    </p:animMotion>
                                  </p:childTnLst>
                                </p:cTn>
                              </p:par>
                            </p:childTnLst>
                          </p:cTn>
                        </p:par>
                      </p:childTnLst>
                    </p:cTn>
                  </p:par>
                  <p:par>
                    <p:cTn id="37" fill="hold">
                      <p:stCondLst>
                        <p:cond delay="indefinite"/>
                      </p:stCondLst>
                      <p:childTnLst>
                        <p:par>
                          <p:cTn id="38" fill="hold">
                            <p:stCondLst>
                              <p:cond delay="0"/>
                            </p:stCondLst>
                            <p:childTnLst>
                              <p:par>
                                <p:cTn id="39" presetID="35" presetClass="path" presetSubtype="0" accel="50000" decel="50000" fill="hold" nodeType="clickEffect">
                                  <p:stCondLst>
                                    <p:cond delay="0"/>
                                  </p:stCondLst>
                                  <p:childTnLst>
                                    <p:animMotion origin="layout" path="M -1.66667E-6 -1.11111E-6 L -0.92604 0.00139 " pathEditMode="relative" rAng="0" ptsTypes="AA">
                                      <p:cBhvr>
                                        <p:cTn id="40" dur="500" fill="hold"/>
                                        <p:tgtEl>
                                          <p:spTgt spid="10"/>
                                        </p:tgtEl>
                                        <p:attrNameLst>
                                          <p:attrName>ppt_x</p:attrName>
                                          <p:attrName>ppt_y</p:attrName>
                                        </p:attrNameLst>
                                      </p:cBhvr>
                                      <p:rCtr x="-46300" y="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allAtOnce"/>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{A018BC85-C400-654E-9BBA-06A69F1415E8}tf10001069</Template>
  <TotalTime>1826</TotalTime>
  <Words>5901</Words>
  <Application>Microsoft Office PowerPoint</Application>
  <PresentationFormat>Widescreen</PresentationFormat>
  <Paragraphs>547</Paragraphs>
  <Slides>31</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Century Gothic</vt:lpstr>
      <vt:lpstr>Palatino Linotype</vt:lpstr>
      <vt:lpstr>Times New Roman</vt:lpstr>
      <vt:lpstr>Wingdings</vt:lpstr>
      <vt:lpstr>Wingdings 3</vt:lpstr>
      <vt:lpstr>Wisp</vt:lpstr>
      <vt:lpstr>Nutrition 101</vt:lpstr>
      <vt:lpstr>The Evolution of Nutrition</vt:lpstr>
      <vt:lpstr>The Evolution of Nutrition</vt:lpstr>
      <vt:lpstr>The Evolution of Nutrition</vt:lpstr>
      <vt:lpstr>The Evolution of Nutrition</vt:lpstr>
      <vt:lpstr>The Food Groups</vt:lpstr>
      <vt:lpstr>Q: True or false: Fruit juice is just as  nutritious as whole fruit. Why true or false?</vt:lpstr>
      <vt:lpstr>Food Groups</vt:lpstr>
      <vt:lpstr> Q: True or false: All grains are equal Why true or false? </vt:lpstr>
      <vt:lpstr>Food Groups</vt:lpstr>
      <vt:lpstr>Q: True or false: Whole dairy is as healthy as fat-free dairy. Why true or false?</vt:lpstr>
      <vt:lpstr>Food Groups</vt:lpstr>
      <vt:lpstr>Q: What are some foods in the protein category?</vt:lpstr>
      <vt:lpstr>Food Groups</vt:lpstr>
      <vt:lpstr>Meal Planning</vt:lpstr>
      <vt:lpstr>Q: What are important things to look for on food nutrition facts labels?</vt:lpstr>
      <vt:lpstr>Grocery Shopping Tips</vt:lpstr>
      <vt:lpstr>Shopping On A Budget</vt:lpstr>
      <vt:lpstr>Smart Snacking</vt:lpstr>
      <vt:lpstr>Q: How much water should you drink per day?</vt:lpstr>
      <vt:lpstr>Fluids</vt:lpstr>
      <vt:lpstr>PowerPoint Presentation</vt:lpstr>
      <vt:lpstr>Liquids Affect You Differently than Solid Food</vt:lpstr>
      <vt:lpstr>Energy Drinks</vt:lpstr>
      <vt:lpstr>Q: How much aerobic physical activity should someone aged 18+ get per week?</vt:lpstr>
      <vt:lpstr>Exercise</vt:lpstr>
      <vt:lpstr>Mort Harris Recreation and Fitness Center</vt:lpstr>
      <vt:lpstr>Practical Tips</vt:lpstr>
      <vt:lpstr>Practical Tips</vt:lpstr>
      <vt:lpstr>Key Messages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101</dc:title>
  <dc:creator>cjakstys</dc:creator>
  <cp:lastModifiedBy>Karen Huyghe</cp:lastModifiedBy>
  <cp:revision>263</cp:revision>
  <dcterms:created xsi:type="dcterms:W3CDTF">2015-09-11T15:55:06Z</dcterms:created>
  <dcterms:modified xsi:type="dcterms:W3CDTF">2019-09-24T17:20:25Z</dcterms:modified>
</cp:coreProperties>
</file>