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77" r:id="rId3"/>
    <p:sldId id="308" r:id="rId4"/>
    <p:sldId id="306" r:id="rId5"/>
    <p:sldId id="307" r:id="rId6"/>
    <p:sldId id="295" r:id="rId7"/>
    <p:sldId id="276" r:id="rId8"/>
    <p:sldId id="278" r:id="rId9"/>
    <p:sldId id="286" r:id="rId10"/>
    <p:sldId id="298" r:id="rId11"/>
    <p:sldId id="284" r:id="rId12"/>
    <p:sldId id="258" r:id="rId13"/>
    <p:sldId id="285" r:id="rId14"/>
    <p:sldId id="287" r:id="rId15"/>
    <p:sldId id="288" r:id="rId16"/>
    <p:sldId id="289" r:id="rId17"/>
    <p:sldId id="290" r:id="rId18"/>
    <p:sldId id="291" r:id="rId19"/>
    <p:sldId id="299" r:id="rId20"/>
    <p:sldId id="300" r:id="rId21"/>
    <p:sldId id="301" r:id="rId22"/>
    <p:sldId id="302" r:id="rId23"/>
    <p:sldId id="303" r:id="rId24"/>
    <p:sldId id="275" r:id="rId25"/>
    <p:sldId id="304" r:id="rId26"/>
    <p:sldId id="305" r:id="rId27"/>
    <p:sldId id="27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4"/>
    <p:restoredTop sz="94663"/>
  </p:normalViewPr>
  <p:slideViewPr>
    <p:cSldViewPr snapToGrid="0" snapToObjects="1">
      <p:cViewPr varScale="1">
        <p:scale>
          <a:sx n="90" d="100"/>
          <a:sy n="90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4625A-ACA2-404C-B2C3-28D654634A6A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340C9-DEBC-9944-B3C6-498846109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6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=LtPD5vj33MM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40C9-DEBC-9944-B3C6-4988461093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=LtPD5vj33MM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40C9-DEBC-9944-B3C6-4988461093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6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=LtPD5vj33MM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40C9-DEBC-9944-B3C6-4988461093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7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=LtPD5vj33MM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40C9-DEBC-9944-B3C6-4988461093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71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=LtPD5vj33MM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40C9-DEBC-9944-B3C6-4988461093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13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40C9-DEBC-9944-B3C6-4988461093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8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40C9-DEBC-9944-B3C6-4988461093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8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D058-FA48-AA4F-BB5B-8252FF28361B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72492-8B53-FD4A-AA21-B20C5B177FB6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FF31-908E-5348-866B-8552F412ED0A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FB60-2754-5344-B336-43FECD9E0D97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04A6-1A35-AB47-9C65-A30384A40400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7526B-F1BF-9744-8761-EAB27050CBD3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492E7-3DC0-4442-889B-35776967A282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18EB-57EC-FB4F-B171-E251E968B606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2C20-9E43-0D45-8C93-219DCAEC68B1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0056-E475-DA41-9057-EA6FDE870808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AAED-57C5-D145-8EC4-559A01B312C9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03C5-7733-7B4C-B191-C87BAB1CBDB4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5B49A-A900-BD41-9F44-10F9A0BDF669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BE61-8974-504B-933A-EA31725D7E29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99F4-0AE4-3042-8A61-C06BC2E21036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FE012-6211-8342-83B9-58FB6BBA990A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E67C-7A9D-3143-A346-778B9F17C0A7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WSU Campus Health Center | http://health.wayne.edu | 313-577-5041 | campushealth@wayne.edu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tock.com/free-photos/group-friends-college-students-outdoors-heads-2063893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tock.com/free-photos/group-friends-college-students-outdoors-heads-2063893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tock.com/free-photos/group-friends-college-students-outdoors-heads-2063893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tock.com/free-photos/group-friends-college-students-outdoors-heads-2063893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tock.com/free-photos/group-friends-college-students-outdoors-heads-2063893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.png"/><Relationship Id="rId4" Type="http://schemas.openxmlformats.org/officeDocument/2006/relationships/hyperlink" Target="https://www.freestock.com/free-photos/group-friends-college-students-outdoors-heads-20638930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hyperlink" Target="https://www.freestock.com/free-photos/group-friends-college-students-outdoors-heads-20638930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ivblogger.com/2015/12/01/libdem-calls-for-prep-via-uk-nhs-on-wad2015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creativecommons.org/licenses/by-nd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tock.com/free-photos/group-friends-college-students-outdoors-heads-2063893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health@wayne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gpurtoday.in/india-launches-its-first-free-condom-store/04281300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tock.com/free-photos/group-friends-college-students-outdoors-heads-2063893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9311F-71E1-E54A-A506-1FDB0A7A1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948825"/>
            <a:ext cx="7766936" cy="1646302"/>
          </a:xfrm>
        </p:spPr>
        <p:txBody>
          <a:bodyPr/>
          <a:lstStyle/>
          <a:p>
            <a:pPr algn="ctr"/>
            <a:r>
              <a:rPr lang="en-US" dirty="0"/>
              <a:t>Sexually Transmitted Infections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F9C7F9-32AC-774B-B332-3CABCFFDF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731564"/>
            <a:ext cx="7766936" cy="1096899"/>
          </a:xfrm>
        </p:spPr>
        <p:txBody>
          <a:bodyPr/>
          <a:lstStyle/>
          <a:p>
            <a:pPr algn="ctr"/>
            <a:r>
              <a:rPr lang="en-US" b="1" dirty="0"/>
              <a:t>To increase the awareness of sexually transmitted infections (STIs) that threaten campus health. </a:t>
            </a:r>
          </a:p>
        </p:txBody>
      </p:sp>
      <p:pic>
        <p:nvPicPr>
          <p:cNvPr id="5" name="Picture 2" descr="S:\Marketing\Logos\AHY Logo Trans.png">
            <a:extLst>
              <a:ext uri="{FF2B5EF4-FFF2-40B4-BE49-F238E27FC236}">
                <a16:creationId xmlns:a16="http://schemas.microsoft.com/office/drawing/2014/main" id="{A8C63090-0F9D-6845-8EEE-F16F61F5A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25479"/>
          <a:stretch/>
        </p:blipFill>
        <p:spPr bwMode="auto">
          <a:xfrm>
            <a:off x="2374786" y="177767"/>
            <a:ext cx="5455582" cy="20186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5471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EC4348-DACF-AB05-090E-E2B080B93D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01" b="1570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03E48-7DCD-934B-8FD2-5D9CF4AE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44" y="1623602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Bacterial Vaginosis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EE56C-099E-4326-01B2-49F96012F400}"/>
              </a:ext>
            </a:extLst>
          </p:cNvPr>
          <p:cNvSpPr txBox="1"/>
          <p:nvPr/>
        </p:nvSpPr>
        <p:spPr>
          <a:xfrm>
            <a:off x="754209" y="2942704"/>
            <a:ext cx="934189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	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Technically not an STI, but is associated with sexual activity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	Occurs when there is too much of a certain bacteria in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the vagina (“good” and “harmful” bacteria is unbalanced)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	Most people do not experience symptoms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	Common among people15-44 years old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2" descr="S:\Marketing\Logos\AHY Logo Trans.png">
            <a:extLst>
              <a:ext uri="{FF2B5EF4-FFF2-40B4-BE49-F238E27FC236}">
                <a16:creationId xmlns:a16="http://schemas.microsoft.com/office/drawing/2014/main" id="{E466C5C2-FB04-1C24-CD2C-3F2B82829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255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A19C-0CD9-FE44-B996-EA528C63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Bacterial Vaginosis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48D4B-B75E-8633-DB07-121F41FA8419}"/>
              </a:ext>
            </a:extLst>
          </p:cNvPr>
          <p:cNvSpPr txBox="1"/>
          <p:nvPr/>
        </p:nvSpPr>
        <p:spPr>
          <a:xfrm>
            <a:off x="752748" y="1830375"/>
            <a:ext cx="5071621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to avoid: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Wash vulva with gentle soap and water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Avoid vaginal deodorants and washes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Only use water-based lubricants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Possible symptoms: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Thin white or gray vaginal discharge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Pain, itching around outside of vagina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Burning when urinating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Strong fish-like odor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4C34C-32FF-05EB-2A4B-006252E8D0D7}"/>
              </a:ext>
            </a:extLst>
          </p:cNvPr>
          <p:cNvSpPr txBox="1"/>
          <p:nvPr/>
        </p:nvSpPr>
        <p:spPr>
          <a:xfrm>
            <a:off x="5552563" y="1830375"/>
            <a:ext cx="507162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it be cured?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can be cured by medication/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antibiotic prescribed by a health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 provider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left untreated: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Increases your chance of getting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HIV, Chlamydia, gonorrhea and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passing onto your partner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pregnant, can cause premature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delivery of baby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2" descr="S:\Marketing\Logos\AHY Logo Trans.png">
            <a:extLst>
              <a:ext uri="{FF2B5EF4-FFF2-40B4-BE49-F238E27FC236}">
                <a16:creationId xmlns:a16="http://schemas.microsoft.com/office/drawing/2014/main" id="{72CA3327-3D49-5065-B15E-251AE0114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0471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DDE9CD4-0E0A-4129-8689-A89C4E9A6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EC4348-DACF-AB05-090E-E2B080B93D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01" b="1570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5DB3CA2-FA66-42B9-90EF-394894352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8D0718-07C6-45A2-A743-BC64673C9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AE7BCCE-817C-4933-A587-F1EF87D4B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0E96C1E8-3E07-4AF1-BA61-7FB948F90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5">
              <a:extLst>
                <a:ext uri="{FF2B5EF4-FFF2-40B4-BE49-F238E27FC236}">
                  <a16:creationId xmlns:a16="http://schemas.microsoft.com/office/drawing/2014/main" id="{B3B592D1-4031-4144-A2DB-B2D8F8C73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55CB28D4-D6D1-4DB7-B557-D5FF65237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7">
              <a:extLst>
                <a:ext uri="{FF2B5EF4-FFF2-40B4-BE49-F238E27FC236}">
                  <a16:creationId xmlns:a16="http://schemas.microsoft.com/office/drawing/2014/main" id="{F69D97D4-6031-4064-9BBA-2E96839A3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BAF978AE-97B1-4224-A562-EBCE373A1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id="{3A18250B-41A2-4BA7-9E5C-679CF3AE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C8751ECC-5286-4332-9942-2D01B7135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5952A4A6-F619-458C-A026-6E5D6AF15D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03E48-7DCD-934B-8FD2-5D9CF4AE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44" y="1623602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Chlamydia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EE56C-099E-4326-01B2-49F96012F400}"/>
              </a:ext>
            </a:extLst>
          </p:cNvPr>
          <p:cNvSpPr txBox="1"/>
          <p:nvPr/>
        </p:nvSpPr>
        <p:spPr>
          <a:xfrm>
            <a:off x="754210" y="2942704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	Common STI that can infect anyone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	It is spread through vaginal, anal, or oral sex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	Most people do not experience symptoms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Picture 2" descr="S:\Marketing\Logos\AHY Logo Trans.png">
            <a:extLst>
              <a:ext uri="{FF2B5EF4-FFF2-40B4-BE49-F238E27FC236}">
                <a16:creationId xmlns:a16="http://schemas.microsoft.com/office/drawing/2014/main" id="{6D297AF5-72FE-1AFF-8815-684C00895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  <p:pic>
        <p:nvPicPr>
          <p:cNvPr id="18" name="Picture 17" descr="Stethoscope on flat surface">
            <a:extLst>
              <a:ext uri="{FF2B5EF4-FFF2-40B4-BE49-F238E27FC236}">
                <a16:creationId xmlns:a16="http://schemas.microsoft.com/office/drawing/2014/main" id="{0E0D463E-5DD5-F2CF-D742-D8E8BFDDA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489" b="-2"/>
          <a:stretch/>
        </p:blipFill>
        <p:spPr>
          <a:xfrm>
            <a:off x="7531151" y="1537027"/>
            <a:ext cx="2970030" cy="3775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1766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A19C-0CD9-FE44-B996-EA528C63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Chlamydia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48D4B-B75E-8633-DB07-121F41FA8419}"/>
              </a:ext>
            </a:extLst>
          </p:cNvPr>
          <p:cNvSpPr txBox="1"/>
          <p:nvPr/>
        </p:nvSpPr>
        <p:spPr>
          <a:xfrm>
            <a:off x="677334" y="1481580"/>
            <a:ext cx="50716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Possible symptoms: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en-US" sz="18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agina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abnormal vaginal discharge, 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burning sensation when urinating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Penis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burning urination, discolored discharge from penis, painful testicles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it be cured?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can be cured by medication/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antibiotic prescribed by a health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 provider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Repeat infection is common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Important to get tested 3 months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after you are treated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4C34C-32FF-05EB-2A4B-006252E8D0D7}"/>
              </a:ext>
            </a:extLst>
          </p:cNvPr>
          <p:cNvSpPr txBox="1"/>
          <p:nvPr/>
        </p:nvSpPr>
        <p:spPr>
          <a:xfrm>
            <a:off x="5580843" y="1481580"/>
            <a:ext cx="507162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left untreated: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Uterus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it can spread to uterus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fallopian tubes (effecting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fertilized eggs) causing pelvic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inflammatory disease and permanent damage to reproductive system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Penis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it can spread to the tube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carrying sperm from testicles,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causing pain and fever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2" descr="S:\Marketing\Logos\AHY Logo Trans.png">
            <a:extLst>
              <a:ext uri="{FF2B5EF4-FFF2-40B4-BE49-F238E27FC236}">
                <a16:creationId xmlns:a16="http://schemas.microsoft.com/office/drawing/2014/main" id="{C4865CAD-6011-3A21-731D-9008A0294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4257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EC4348-DACF-AB05-090E-E2B080B93D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01" b="1570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03E48-7DCD-934B-8FD2-5D9CF4AE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44" y="1623602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Gonorrhea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EE56C-099E-4326-01B2-49F96012F400}"/>
              </a:ext>
            </a:extLst>
          </p:cNvPr>
          <p:cNvSpPr txBox="1"/>
          <p:nvPr/>
        </p:nvSpPr>
        <p:spPr>
          <a:xfrm>
            <a:off x="754210" y="2942704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Common STI that can infect anyone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Causes infections in genitals, rectum, and throat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Common among people 15-24 years old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Most people do not experience symptoms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2" descr="S:\Marketing\Logos\AHY Logo Trans.png">
            <a:extLst>
              <a:ext uri="{FF2B5EF4-FFF2-40B4-BE49-F238E27FC236}">
                <a16:creationId xmlns:a16="http://schemas.microsoft.com/office/drawing/2014/main" id="{B369EE6A-2352-47E2-2567-68998768E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  <p:pic>
        <p:nvPicPr>
          <p:cNvPr id="6" name="Picture 5" descr="Capsules and pills laid flat in symmetrical cross shape">
            <a:extLst>
              <a:ext uri="{FF2B5EF4-FFF2-40B4-BE49-F238E27FC236}">
                <a16:creationId xmlns:a16="http://schemas.microsoft.com/office/drawing/2014/main" id="{FD4A965B-BEF5-34EB-FD49-6F4E7C95A9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89" r="8682" b="-1"/>
          <a:stretch/>
        </p:blipFill>
        <p:spPr>
          <a:xfrm>
            <a:off x="7488105" y="1676091"/>
            <a:ext cx="3725545" cy="3225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1395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A19C-0CD9-FE44-B996-EA528C63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Gonorrhea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48D4B-B75E-8633-DB07-121F41FA8419}"/>
              </a:ext>
            </a:extLst>
          </p:cNvPr>
          <p:cNvSpPr txBox="1"/>
          <p:nvPr/>
        </p:nvSpPr>
        <p:spPr>
          <a:xfrm>
            <a:off x="677334" y="1481580"/>
            <a:ext cx="5071621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Possible symptoms: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en-US" sz="18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agina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burning urination, increased 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vaginal discharge, unexpected bleeding between periods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Penis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discharge from penis, burning sensation when urinating, pain/swelling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one or both testicles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it be cured?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can be cured by medication/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antibiotic prescribed by a health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 provider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Drug-resistant strains of gonorrhea are increasing, and treatment is more difficult.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4C34C-32FF-05EB-2A4B-006252E8D0D7}"/>
              </a:ext>
            </a:extLst>
          </p:cNvPr>
          <p:cNvSpPr txBox="1"/>
          <p:nvPr/>
        </p:nvSpPr>
        <p:spPr>
          <a:xfrm>
            <a:off x="5580843" y="1481580"/>
            <a:ext cx="50716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left untreated: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Serious and permanent health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problems can occur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Vagina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untreated gonorrhea causes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pelvic inflammatory disease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Penis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pain in testicles, possible sterility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Rarely will spread to blood or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joints and can be life-threatening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2" descr="S:\Marketing\Logos\AHY Logo Trans.png">
            <a:extLst>
              <a:ext uri="{FF2B5EF4-FFF2-40B4-BE49-F238E27FC236}">
                <a16:creationId xmlns:a16="http://schemas.microsoft.com/office/drawing/2014/main" id="{23B2CACC-3DFE-7637-D496-88D22717A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7391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EC4348-DACF-AB05-090E-E2B080B93D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01" b="1570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03E48-7DCD-934B-8FD2-5D9CF4AE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44" y="1623602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Trichomoniasis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EE56C-099E-4326-01B2-49F96012F400}"/>
              </a:ext>
            </a:extLst>
          </p:cNvPr>
          <p:cNvSpPr txBox="1"/>
          <p:nvPr/>
        </p:nvSpPr>
        <p:spPr>
          <a:xfrm>
            <a:off x="754210" y="2942704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b="1" dirty="0"/>
              <a:t>  	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Caused by infection with a protozoan parasite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	called trichomonas vaginalis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	Most common curable STI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Most people do not experience symptoms</a:t>
            </a:r>
            <a:endParaRPr lang="en-US" dirty="0"/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2" descr="S:\Marketing\Logos\AHY Logo Trans.png">
            <a:extLst>
              <a:ext uri="{FF2B5EF4-FFF2-40B4-BE49-F238E27FC236}">
                <a16:creationId xmlns:a16="http://schemas.microsoft.com/office/drawing/2014/main" id="{DA114F36-090C-F7CA-D32A-71485B17C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  <p:pic>
        <p:nvPicPr>
          <p:cNvPr id="6" name="Picture 2" descr="Two Trichomonas vaginalis parasites, magnified (seen under a microscope)">
            <a:extLst>
              <a:ext uri="{FF2B5EF4-FFF2-40B4-BE49-F238E27FC236}">
                <a16:creationId xmlns:a16="http://schemas.microsoft.com/office/drawing/2014/main" id="{430BBCAD-CAEB-AA5D-18C4-523B060D5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900" y="2284002"/>
            <a:ext cx="2516065" cy="2516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DEB3D2-DC27-9037-2A95-BDB438EB2183}"/>
              </a:ext>
            </a:extLst>
          </p:cNvPr>
          <p:cNvSpPr txBox="1"/>
          <p:nvPr/>
        </p:nvSpPr>
        <p:spPr>
          <a:xfrm>
            <a:off x="7788536" y="4832478"/>
            <a:ext cx="1486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courtesy of CDC.gov</a:t>
            </a:r>
          </a:p>
        </p:txBody>
      </p:sp>
    </p:spTree>
    <p:extLst>
      <p:ext uri="{BB962C8B-B14F-4D97-AF65-F5344CB8AC3E}">
        <p14:creationId xmlns:p14="http://schemas.microsoft.com/office/powerpoint/2010/main" val="1760830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A19C-0CD9-FE44-B996-EA528C63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Trichomoiasis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48D4B-B75E-8633-DB07-121F41FA8419}"/>
              </a:ext>
            </a:extLst>
          </p:cNvPr>
          <p:cNvSpPr txBox="1"/>
          <p:nvPr/>
        </p:nvSpPr>
        <p:spPr>
          <a:xfrm>
            <a:off x="677334" y="1481580"/>
            <a:ext cx="5071621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Possible symptoms: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Vagina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itching/burning/redness or 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soreness of genitals, discomfort with urination, change in vaginal discharge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Penis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Itching/irritation inside penis, burning after urination or ejaculation, discharge from penis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it be cured?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is the most common curable STI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t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reated with oral medication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is p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ossible to be re-infected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4C34C-32FF-05EB-2A4B-006252E8D0D7}"/>
              </a:ext>
            </a:extLst>
          </p:cNvPr>
          <p:cNvSpPr txBox="1"/>
          <p:nvPr/>
        </p:nvSpPr>
        <p:spPr>
          <a:xfrm>
            <a:off x="5580843" y="1481580"/>
            <a:ext cx="5071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left untreated: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Increases the risk of attracting/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spreading other STIs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Causes genital inflammation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2" descr="S:\Marketing\Logos\AHY Logo Trans.png">
            <a:extLst>
              <a:ext uri="{FF2B5EF4-FFF2-40B4-BE49-F238E27FC236}">
                <a16:creationId xmlns:a16="http://schemas.microsoft.com/office/drawing/2014/main" id="{8D21A93D-380F-2449-8FA4-256DABFD2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1104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EC4348-DACF-AB05-090E-E2B080B93D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01" b="1570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03E48-7DCD-934B-8FD2-5D9CF4AE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44" y="935445"/>
            <a:ext cx="8596668" cy="13208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dirty="0"/>
              <a:t>Human Papillomavirus (HPV)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AA9800-283A-643E-21CE-780CD7761231}"/>
              </a:ext>
            </a:extLst>
          </p:cNvPr>
          <p:cNvSpPr txBox="1"/>
          <p:nvPr/>
        </p:nvSpPr>
        <p:spPr>
          <a:xfrm>
            <a:off x="871276" y="2146803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	Most common STI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Caused by having vaginal, anal, or oral sex with  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	someone who has the virus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/>
              <a:t>  	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Possible to go away on its own not cause any health 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	problems but if it does not go away, may cause genital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	warts and cancer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The vaccine protects against 9 strains of HPV that can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	cause problems such as cancers and genital warts </a:t>
            </a:r>
            <a:endParaRPr lang="en-US" dirty="0"/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 descr="S:\Marketing\Logos\AHY Logo Trans.png">
            <a:extLst>
              <a:ext uri="{FF2B5EF4-FFF2-40B4-BE49-F238E27FC236}">
                <a16:creationId xmlns:a16="http://schemas.microsoft.com/office/drawing/2014/main" id="{5FF4587E-F571-BF1E-3416-719E688CD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  <p:pic>
        <p:nvPicPr>
          <p:cNvPr id="7" name="Picture 6" descr="Bandage on arm">
            <a:extLst>
              <a:ext uri="{FF2B5EF4-FFF2-40B4-BE49-F238E27FC236}">
                <a16:creationId xmlns:a16="http://schemas.microsoft.com/office/drawing/2014/main" id="{ABBC8492-5749-C20C-B53E-55A050673D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32" r="57292" b="7515"/>
          <a:stretch/>
        </p:blipFill>
        <p:spPr>
          <a:xfrm>
            <a:off x="7337502" y="1962665"/>
            <a:ext cx="1433306" cy="3600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244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A19C-0CD9-FE44-B996-EA528C63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Human Papillomavirus </a:t>
            </a:r>
            <a:r>
              <a:rPr lang="en-US" dirty="0"/>
              <a:t>(HPV)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48D4B-B75E-8633-DB07-121F41FA8419}"/>
              </a:ext>
            </a:extLst>
          </p:cNvPr>
          <p:cNvSpPr txBox="1"/>
          <p:nvPr/>
        </p:nvSpPr>
        <p:spPr>
          <a:xfrm>
            <a:off x="677334" y="1481580"/>
            <a:ext cx="507162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Possible symptoms: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Symptoms may develop years after 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 have sex with an infected person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it be cured?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is no cure for the virus, but your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body may clear it on its own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are treatments for health problems HPV may cause (such as removing warts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cancerous lesions)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4C34C-32FF-05EB-2A4B-006252E8D0D7}"/>
              </a:ext>
            </a:extLst>
          </p:cNvPr>
          <p:cNvSpPr txBox="1"/>
          <p:nvPr/>
        </p:nvSpPr>
        <p:spPr>
          <a:xfrm>
            <a:off x="5580843" y="1481580"/>
            <a:ext cx="5071621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left untreated: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cause cervical and other cancers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Vulva, vagina, penis, anus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Back of the throat, base of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tongue and tonsils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2" descr="S:\Marketing\Logos\AHY Logo Trans.png">
            <a:extLst>
              <a:ext uri="{FF2B5EF4-FFF2-40B4-BE49-F238E27FC236}">
                <a16:creationId xmlns:a16="http://schemas.microsoft.com/office/drawing/2014/main" id="{16740752-706C-EB0E-E44C-D8D4AD8F7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0084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3D black question marks with one yellow question mark">
            <a:extLst>
              <a:ext uri="{FF2B5EF4-FFF2-40B4-BE49-F238E27FC236}">
                <a16:creationId xmlns:a16="http://schemas.microsoft.com/office/drawing/2014/main" id="{944D50B5-D1B1-8496-7039-A0BCA031F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09" r="17527" b="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2334C-5218-9A4A-A18F-C86F5027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Did you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43087-031E-034B-BD72-BD54C9F84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There are 20 million new STIs cases each year in the U.S. 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2" descr="S:\Marketing\Logos\AHY Logo Trans.png">
            <a:extLst>
              <a:ext uri="{FF2B5EF4-FFF2-40B4-BE49-F238E27FC236}">
                <a16:creationId xmlns:a16="http://schemas.microsoft.com/office/drawing/2014/main" id="{4647EFDE-247E-534B-D201-13762DDBD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25479"/>
          <a:stretch/>
        </p:blipFill>
        <p:spPr bwMode="auto">
          <a:xfrm>
            <a:off x="9806652" y="6035270"/>
            <a:ext cx="1784596" cy="660337"/>
          </a:xfrm>
          <a:prstGeom prst="rect">
            <a:avLst/>
          </a:prstGeom>
          <a:noFill/>
        </p:spPr>
      </p:pic>
      <p:pic>
        <p:nvPicPr>
          <p:cNvPr id="20" name="Picture 2" descr="S:\Marketing\Logos\AHY Logo Trans.png">
            <a:extLst>
              <a:ext uri="{FF2B5EF4-FFF2-40B4-BE49-F238E27FC236}">
                <a16:creationId xmlns:a16="http://schemas.microsoft.com/office/drawing/2014/main" id="{72D4FB40-AD27-80FC-A2A3-475960B4F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25479"/>
          <a:stretch/>
        </p:blipFill>
        <p:spPr bwMode="auto">
          <a:xfrm>
            <a:off x="542935" y="5907679"/>
            <a:ext cx="1784596" cy="66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5119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EC4348-DACF-AB05-090E-E2B080B93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701" b="15701"/>
          <a:stretch/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03E48-7DCD-934B-8FD2-5D9CF4AE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44" y="935445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Herpes – HSV-1 and HSV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AA9800-283A-643E-21CE-780CD7761231}"/>
              </a:ext>
            </a:extLst>
          </p:cNvPr>
          <p:cNvSpPr txBox="1"/>
          <p:nvPr/>
        </p:nvSpPr>
        <p:spPr>
          <a:xfrm>
            <a:off x="871276" y="2146803"/>
            <a:ext cx="7820237" cy="3103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3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	Genital (typically HSV-2) - Can be transferred through vaginal, </a:t>
            </a:r>
            <a:b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anal, or oral sex with someone that has ever had herpes or </a:t>
            </a:r>
            <a:b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cold sores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	Oral (typically HSV-1) - Can be transferred from kissing, </a:t>
            </a:r>
            <a:b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sharing utensils, or having oral sex with someone who is infected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Either strain can affect either location!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	Many people do not have symptoms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	Herpes can be spread even when blisters are not present </a:t>
            </a:r>
            <a:br>
              <a:rPr lang="en-US" sz="3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 descr="S:\Marketing\Logos\AHY Logo Trans.png">
            <a:extLst>
              <a:ext uri="{FF2B5EF4-FFF2-40B4-BE49-F238E27FC236}">
                <a16:creationId xmlns:a16="http://schemas.microsoft.com/office/drawing/2014/main" id="{53D75D21-20EA-5FFD-DF01-680B70680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  <p:pic>
        <p:nvPicPr>
          <p:cNvPr id="7" name="Picture 2" descr="Cold sores - NHS">
            <a:extLst>
              <a:ext uri="{FF2B5EF4-FFF2-40B4-BE49-F238E27FC236}">
                <a16:creationId xmlns:a16="http://schemas.microsoft.com/office/drawing/2014/main" id="{0697D83F-1FD6-F70E-ABA2-BD36A201F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368" y="3011268"/>
            <a:ext cx="2740688" cy="1827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57DC8C-DAB9-512A-6E63-1F83A340783A}"/>
              </a:ext>
            </a:extLst>
          </p:cNvPr>
          <p:cNvSpPr txBox="1"/>
          <p:nvPr/>
        </p:nvSpPr>
        <p:spPr>
          <a:xfrm>
            <a:off x="9371012" y="4881403"/>
            <a:ext cx="2820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courtesy of NHS.uk</a:t>
            </a:r>
          </a:p>
        </p:txBody>
      </p:sp>
    </p:spTree>
    <p:extLst>
      <p:ext uri="{BB962C8B-B14F-4D97-AF65-F5344CB8AC3E}">
        <p14:creationId xmlns:p14="http://schemas.microsoft.com/office/powerpoint/2010/main" val="2450866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A19C-0CD9-FE44-B996-EA528C63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48D4B-B75E-8633-DB07-121F41FA8419}"/>
              </a:ext>
            </a:extLst>
          </p:cNvPr>
          <p:cNvSpPr txBox="1"/>
          <p:nvPr/>
        </p:nvSpPr>
        <p:spPr>
          <a:xfrm>
            <a:off x="677334" y="1481580"/>
            <a:ext cx="507162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Possible symptoms: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Symptoms may develop years after 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 have sex with an infected person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it be cured?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is no cure for herpes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Medicine is available to prevent or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shorten outbreaks and decrease risk of passing onto partner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4C34C-32FF-05EB-2A4B-006252E8D0D7}"/>
              </a:ext>
            </a:extLst>
          </p:cNvPr>
          <p:cNvSpPr txBox="1"/>
          <p:nvPr/>
        </p:nvSpPr>
        <p:spPr>
          <a:xfrm>
            <a:off x="5580843" y="1481580"/>
            <a:ext cx="507162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left untreated: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Genital herpes can cause painful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genital sores and can be severe in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people with suppressed immune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systems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touch your sores or come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into contact with the sore fluid,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 may transfer it to another part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your body (your eyes)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are pregnant, problems may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occur for you and your developing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newborn baby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2" descr="S:\Marketing\Logos\AHY Logo Trans.png">
            <a:extLst>
              <a:ext uri="{FF2B5EF4-FFF2-40B4-BE49-F238E27FC236}">
                <a16:creationId xmlns:a16="http://schemas.microsoft.com/office/drawing/2014/main" id="{654355CA-9833-864E-C2DC-79172B24D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2108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EC4348-DACF-AB05-090E-E2B080B93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701" b="15701"/>
          <a:stretch/>
        </p:blipFill>
        <p:spPr>
          <a:xfrm>
            <a:off x="0" y="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03E48-7DCD-934B-8FD2-5D9CF4AE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44" y="935445"/>
            <a:ext cx="8596668" cy="13208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dirty="0"/>
              <a:t>Human Immunodeficiency Virus (HIV)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AA9800-283A-643E-21CE-780CD7761231}"/>
              </a:ext>
            </a:extLst>
          </p:cNvPr>
          <p:cNvSpPr txBox="1"/>
          <p:nvPr/>
        </p:nvSpPr>
        <p:spPr>
          <a:xfrm>
            <a:off x="871276" y="2146804"/>
            <a:ext cx="8121895" cy="31674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3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Virus that attacks cells that help the body fight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infection</a:t>
            </a:r>
          </a:p>
          <a:p>
            <a: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Transmitted through contact with infected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vaginal fluids, semen, or infected blood</a:t>
            </a:r>
          </a:p>
          <a:p>
            <a: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Harms immune system by destroying white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blood cells that fight infection</a:t>
            </a:r>
          </a:p>
          <a:p>
            <a: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Final stage: acquired immunodeficiency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syndrome (AIDS)</a:t>
            </a:r>
          </a:p>
        </p:txBody>
      </p:sp>
      <p:pic>
        <p:nvPicPr>
          <p:cNvPr id="6" name="Picture 2" descr="S:\Marketing\Logos\AHY Logo Trans.png">
            <a:extLst>
              <a:ext uri="{FF2B5EF4-FFF2-40B4-BE49-F238E27FC236}">
                <a16:creationId xmlns:a16="http://schemas.microsoft.com/office/drawing/2014/main" id="{4D8D827A-4581-E5CD-0298-09F4C77DA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  <p:pic>
        <p:nvPicPr>
          <p:cNvPr id="7" name="Picture 2" descr="What Are HIV and AIDS? | HIV.gov">
            <a:extLst>
              <a:ext uri="{FF2B5EF4-FFF2-40B4-BE49-F238E27FC236}">
                <a16:creationId xmlns:a16="http://schemas.microsoft.com/office/drawing/2014/main" id="{2D411F0D-E382-1439-B7AC-D49A691A0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5432" y="2146804"/>
            <a:ext cx="3726073" cy="3726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291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A19C-0CD9-FE44-B996-EA528C63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48D4B-B75E-8633-DB07-121F41FA8419}"/>
              </a:ext>
            </a:extLst>
          </p:cNvPr>
          <p:cNvSpPr txBox="1"/>
          <p:nvPr/>
        </p:nvSpPr>
        <p:spPr>
          <a:xfrm>
            <a:off x="677334" y="1481580"/>
            <a:ext cx="397950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it be cured?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HIV currently is not curable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treatments can make the viral load undetectable, virtually eliminating the chance of transmitting the virus to others (Undetectable=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Untransmittable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4C34C-32FF-05EB-2A4B-006252E8D0D7}"/>
              </a:ext>
            </a:extLst>
          </p:cNvPr>
          <p:cNvSpPr txBox="1"/>
          <p:nvPr/>
        </p:nvSpPr>
        <p:spPr>
          <a:xfrm>
            <a:off x="5580843" y="1481580"/>
            <a:ext cx="35631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left untreated: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Can lead to acquired immunodeficiency syndrome or AIDS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Reduced number of CD4 cells (T cells) which help the immune system fight off infections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Severe infections can cause death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2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57004-4759-6648-A4FB-7DF27B61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Pre-exposure Prophylaxis (PrEP)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A09B3-F579-1C44-B197-EDE5F2DEF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87063"/>
            <a:ext cx="5917105" cy="4398829"/>
          </a:xfrm>
        </p:spPr>
        <p:txBody>
          <a:bodyPr>
            <a:normAutofit/>
          </a:bodyPr>
          <a:lstStyle/>
          <a:p>
            <a:r>
              <a:rPr lang="en-US" dirty="0"/>
              <a:t>Besides testing for STIs, including HIV, nurse practitioners at Campus Health Center prescribe HIV pre-exposure prophylaxis (</a:t>
            </a:r>
            <a:r>
              <a:rPr lang="en-US" dirty="0" err="1"/>
              <a:t>PrEP</a:t>
            </a:r>
            <a:r>
              <a:rPr lang="en-US" dirty="0"/>
              <a:t>).</a:t>
            </a:r>
          </a:p>
          <a:p>
            <a:r>
              <a:rPr lang="en-US" dirty="0"/>
              <a:t>PrEP is a once-a-day oral medication that when combined with safer sex practices, can reduce the risk of acquiring HIV by over 90%. </a:t>
            </a:r>
          </a:p>
          <a:p>
            <a:r>
              <a:rPr lang="en-US" dirty="0"/>
              <a:t>It can be taken by any HIV-negative person that wants to lower their chance of acquiring HIV.</a:t>
            </a:r>
          </a:p>
          <a:p>
            <a:r>
              <a:rPr lang="en-US" dirty="0"/>
              <a:t>Schedule a consultation appointment to learn more!</a:t>
            </a:r>
          </a:p>
        </p:txBody>
      </p:sp>
      <p:pic>
        <p:nvPicPr>
          <p:cNvPr id="6" name="Picture 5" descr="A picture containing text, indoor, toothbrush, close&#10;&#10;Description automatically generated">
            <a:extLst>
              <a:ext uri="{FF2B5EF4-FFF2-40B4-BE49-F238E27FC236}">
                <a16:creationId xmlns:a16="http://schemas.microsoft.com/office/drawing/2014/main" id="{EFC5DF38-1F97-BD83-411E-36CF28AF8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73102" y="1930400"/>
            <a:ext cx="3989901" cy="2673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825FA7-FC4E-C5C3-51EE-389B3D0E2AF0}"/>
              </a:ext>
            </a:extLst>
          </p:cNvPr>
          <p:cNvSpPr txBox="1"/>
          <p:nvPr/>
        </p:nvSpPr>
        <p:spPr>
          <a:xfrm>
            <a:off x="7279051" y="6872971"/>
            <a:ext cx="34034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hivblogger.com/2015/12/01/libdem-calls-for-prep-via-uk-nhs-on-wad2015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d/3.0/"/>
              </a:rPr>
              <a:t>CC BY-ND</a:t>
            </a:r>
            <a:endParaRPr lang="en-US" sz="900"/>
          </a:p>
        </p:txBody>
      </p:sp>
      <p:pic>
        <p:nvPicPr>
          <p:cNvPr id="8" name="Picture 2" descr="S:\Marketing\Logos\AHY Logo Trans.png">
            <a:extLst>
              <a:ext uri="{FF2B5EF4-FFF2-40B4-BE49-F238E27FC236}">
                <a16:creationId xmlns:a16="http://schemas.microsoft.com/office/drawing/2014/main" id="{B821ED56-C7BD-603B-2BD1-FDDB2CDBA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7601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EC4348-DACF-AB05-090E-E2B080B93D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01" b="1570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03E48-7DCD-934B-8FD2-5D9CF4AE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44" y="935445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Syphilis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AA9800-283A-643E-21CE-780CD7761231}"/>
              </a:ext>
            </a:extLst>
          </p:cNvPr>
          <p:cNvSpPr txBox="1"/>
          <p:nvPr/>
        </p:nvSpPr>
        <p:spPr>
          <a:xfrm>
            <a:off x="871276" y="2146803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sexually transmitted infection that can 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cause serious health problems if not treated properly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occur 10-30 years after infection began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 descr="S:\Marketing\Logos\AHY Logo Trans.png">
            <a:extLst>
              <a:ext uri="{FF2B5EF4-FFF2-40B4-BE49-F238E27FC236}">
                <a16:creationId xmlns:a16="http://schemas.microsoft.com/office/drawing/2014/main" id="{3E143DFB-1C50-8D39-19F7-DDEDDF768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  <p:pic>
        <p:nvPicPr>
          <p:cNvPr id="7" name="Picture 2" descr="The rash of secondary syphilis | CMAJ">
            <a:extLst>
              <a:ext uri="{FF2B5EF4-FFF2-40B4-BE49-F238E27FC236}">
                <a16:creationId xmlns:a16="http://schemas.microsoft.com/office/drawing/2014/main" id="{DCEBFFE7-50E7-5185-AD9D-2ACF4FBDE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3720" y="1457604"/>
            <a:ext cx="2621955" cy="3942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997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A19C-0CD9-FE44-B996-EA528C63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Syphilis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48D4B-B75E-8633-DB07-121F41FA8419}"/>
              </a:ext>
            </a:extLst>
          </p:cNvPr>
          <p:cNvSpPr txBox="1"/>
          <p:nvPr/>
        </p:nvSpPr>
        <p:spPr>
          <a:xfrm>
            <a:off x="677334" y="1483152"/>
            <a:ext cx="4373635" cy="4875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Possible symptoms: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Primary: you may notice single or multiple sores (firm, round, painless) lasting 3-6 weeks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Secondary: you may have skin rashes and/or mucous membrane lesions which are sores in your mouth/vagina/anus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Latent: period-of-time with no visible signs or symptoms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Tertiary: may affect many organ systems, including heart and blood vessels and the brain and nervous system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4C34C-32FF-05EB-2A4B-006252E8D0D7}"/>
              </a:ext>
            </a:extLst>
          </p:cNvPr>
          <p:cNvSpPr txBox="1"/>
          <p:nvPr/>
        </p:nvSpPr>
        <p:spPr>
          <a:xfrm>
            <a:off x="5580843" y="1481580"/>
            <a:ext cx="4223033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it be cured?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Yes, with the right antibiotics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Treatment might not undo any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damage that the infection has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already caused</a:t>
            </a:r>
          </a:p>
          <a:p>
            <a:pPr>
              <a:spcAft>
                <a:spcPts val="600"/>
              </a:spcAft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left untreated: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Without treatment, syphilis can spread to the brain and nervous system or to the eye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Severe headache, difficulty coordinating muscle movements, paralysis, numbness, and dementia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2" descr="S:\Marketing\Logos\AHY Logo Trans.png">
            <a:extLst>
              <a:ext uri="{FF2B5EF4-FFF2-40B4-BE49-F238E27FC236}">
                <a16:creationId xmlns:a16="http://schemas.microsoft.com/office/drawing/2014/main" id="{A3F1265A-A2C3-8C0D-4BD9-527C6F29C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3730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EB934-968D-654E-8C3B-8314E2DC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105" y="182163"/>
            <a:ext cx="5157420" cy="22277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STILL HAVE QUESTIONS?</a:t>
            </a:r>
          </a:p>
        </p:txBody>
      </p:sp>
      <p:pic>
        <p:nvPicPr>
          <p:cNvPr id="5" name="Picture 2" descr="S:\Marketing\Logos\AHY Logo Trans.png">
            <a:extLst>
              <a:ext uri="{FF2B5EF4-FFF2-40B4-BE49-F238E27FC236}">
                <a16:creationId xmlns:a16="http://schemas.microsoft.com/office/drawing/2014/main" id="{2943D0FE-45B5-9046-9752-32B637D6A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24818"/>
          <a:stretch/>
        </p:blipFill>
        <p:spPr bwMode="auto">
          <a:xfrm>
            <a:off x="681437" y="2519531"/>
            <a:ext cx="4311284" cy="160940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2D4D0-84EB-184C-B7AE-EA2CBC212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5409" y="1718897"/>
            <a:ext cx="4060107" cy="400341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Call or go online and make an appointment with the Campus Health Center!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hlinkClick r:id="rId3"/>
              </a:rPr>
              <a:t>health@wayne.edu</a:t>
            </a:r>
            <a:endParaRPr lang="en-US" sz="2400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313-577-5041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5285 Anthony Wayne Dr.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Detroit, Mi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2B529-DCB3-C84C-8140-82E74921E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46915" y="6041362"/>
            <a:ext cx="332932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" dirty="0">
                <a:solidFill>
                  <a:srgbClr val="FFFFFF"/>
                </a:solidFill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895493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D black question marks with one yellow question mark">
            <a:extLst>
              <a:ext uri="{FF2B5EF4-FFF2-40B4-BE49-F238E27FC236}">
                <a16:creationId xmlns:a16="http://schemas.microsoft.com/office/drawing/2014/main" id="{FB775264-E713-F377-C4BB-704F05DA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09" r="17527" b="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2334C-5218-9A4A-A18F-C86F5027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b="1" dirty="0"/>
              <a:t>Did you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43087-031E-034B-BD72-BD54C9F84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1 of every 2 people will be infected with an STI between ages 15 to 24.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2" descr="S:\Marketing\Logos\AHY Logo Trans.png">
            <a:extLst>
              <a:ext uri="{FF2B5EF4-FFF2-40B4-BE49-F238E27FC236}">
                <a16:creationId xmlns:a16="http://schemas.microsoft.com/office/drawing/2014/main" id="{F4CEDA56-D966-00F7-B95A-0FDEB99C9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25479"/>
          <a:stretch/>
        </p:blipFill>
        <p:spPr bwMode="auto">
          <a:xfrm>
            <a:off x="9806652" y="6035270"/>
            <a:ext cx="1784596" cy="660337"/>
          </a:xfrm>
          <a:prstGeom prst="rect">
            <a:avLst/>
          </a:prstGeom>
          <a:noFill/>
        </p:spPr>
      </p:pic>
      <p:pic>
        <p:nvPicPr>
          <p:cNvPr id="35" name="Picture 2" descr="S:\Marketing\Logos\AHY Logo Trans.png">
            <a:extLst>
              <a:ext uri="{FF2B5EF4-FFF2-40B4-BE49-F238E27FC236}">
                <a16:creationId xmlns:a16="http://schemas.microsoft.com/office/drawing/2014/main" id="{03393DF7-310E-654A-EB22-46FB41825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25479"/>
          <a:stretch/>
        </p:blipFill>
        <p:spPr bwMode="auto">
          <a:xfrm>
            <a:off x="542935" y="5907679"/>
            <a:ext cx="1784596" cy="66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5858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D black question marks with one yellow question mark">
            <a:extLst>
              <a:ext uri="{FF2B5EF4-FFF2-40B4-BE49-F238E27FC236}">
                <a16:creationId xmlns:a16="http://schemas.microsoft.com/office/drawing/2014/main" id="{FB775264-E713-F377-C4BB-704F05DA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09" r="17527" b="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2334C-5218-9A4A-A18F-C86F5027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b="1" dirty="0"/>
              <a:t>Did you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43087-031E-034B-BD72-BD54C9F84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Some STIs are curable, some are not.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2" descr="S:\Marketing\Logos\AHY Logo Trans.png">
            <a:extLst>
              <a:ext uri="{FF2B5EF4-FFF2-40B4-BE49-F238E27FC236}">
                <a16:creationId xmlns:a16="http://schemas.microsoft.com/office/drawing/2014/main" id="{F4CEDA56-D966-00F7-B95A-0FDEB99C9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25479"/>
          <a:stretch/>
        </p:blipFill>
        <p:spPr bwMode="auto">
          <a:xfrm>
            <a:off x="9806652" y="6035270"/>
            <a:ext cx="1784596" cy="660337"/>
          </a:xfrm>
          <a:prstGeom prst="rect">
            <a:avLst/>
          </a:prstGeom>
          <a:noFill/>
        </p:spPr>
      </p:pic>
      <p:pic>
        <p:nvPicPr>
          <p:cNvPr id="35" name="Picture 2" descr="S:\Marketing\Logos\AHY Logo Trans.png">
            <a:extLst>
              <a:ext uri="{FF2B5EF4-FFF2-40B4-BE49-F238E27FC236}">
                <a16:creationId xmlns:a16="http://schemas.microsoft.com/office/drawing/2014/main" id="{431C829A-332A-4D9F-ED37-382537442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25479"/>
          <a:stretch/>
        </p:blipFill>
        <p:spPr bwMode="auto">
          <a:xfrm>
            <a:off x="542935" y="5907679"/>
            <a:ext cx="1784596" cy="66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14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D black question marks with one yellow question mark">
            <a:extLst>
              <a:ext uri="{FF2B5EF4-FFF2-40B4-BE49-F238E27FC236}">
                <a16:creationId xmlns:a16="http://schemas.microsoft.com/office/drawing/2014/main" id="{FB775264-E713-F377-C4BB-704F05DA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09" r="17527" b="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2334C-5218-9A4A-A18F-C86F5027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b="1" dirty="0"/>
              <a:t>Did you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43087-031E-034B-BD72-BD54C9F84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Most people with an STIs experience no symptoms.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5" name="Picture 2" descr="S:\Marketing\Logos\AHY Logo Trans.png">
            <a:extLst>
              <a:ext uri="{FF2B5EF4-FFF2-40B4-BE49-F238E27FC236}">
                <a16:creationId xmlns:a16="http://schemas.microsoft.com/office/drawing/2014/main" id="{F8B780EF-CDD4-E3EC-44E4-DAE0EDB1A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25479"/>
          <a:stretch/>
        </p:blipFill>
        <p:spPr bwMode="auto">
          <a:xfrm>
            <a:off x="542935" y="5907679"/>
            <a:ext cx="1784596" cy="66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0559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D black question marks with one yellow question mark">
            <a:extLst>
              <a:ext uri="{FF2B5EF4-FFF2-40B4-BE49-F238E27FC236}">
                <a16:creationId xmlns:a16="http://schemas.microsoft.com/office/drawing/2014/main" id="{FB775264-E713-F377-C4BB-704F05DA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09" r="17527" b="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2334C-5218-9A4A-A18F-C86F5027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b="1" dirty="0"/>
              <a:t>Did you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43087-031E-034B-BD72-BD54C9F84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If left untreated, some STI can have serious impact.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2" descr="S:\Marketing\Logos\AHY Logo Trans.png">
            <a:extLst>
              <a:ext uri="{FF2B5EF4-FFF2-40B4-BE49-F238E27FC236}">
                <a16:creationId xmlns:a16="http://schemas.microsoft.com/office/drawing/2014/main" id="{F4CEDA56-D966-00F7-B95A-0FDEB99C9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25479"/>
          <a:stretch/>
        </p:blipFill>
        <p:spPr bwMode="auto">
          <a:xfrm>
            <a:off x="542935" y="5907679"/>
            <a:ext cx="1784596" cy="66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2133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3E89ECFB-EADB-295F-F434-ABB409B7D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443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52" name="Isosceles Triangle 32">
            <a:extLst>
              <a:ext uri="{FF2B5EF4-FFF2-40B4-BE49-F238E27FC236}">
                <a16:creationId xmlns:a16="http://schemas.microsoft.com/office/drawing/2014/main" id="{DD6B6433-CCD9-42F6-83C5-76BCAA8FE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Parallelogram 34">
            <a:extLst>
              <a:ext uri="{FF2B5EF4-FFF2-40B4-BE49-F238E27FC236}">
                <a16:creationId xmlns:a16="http://schemas.microsoft.com/office/drawing/2014/main" id="{442B55CB-F27D-4C06-89E5-4EC99A519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9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36">
            <a:extLst>
              <a:ext uri="{FF2B5EF4-FFF2-40B4-BE49-F238E27FC236}">
                <a16:creationId xmlns:a16="http://schemas.microsoft.com/office/drawing/2014/main" id="{48527540-7F01-4C2E-9641-738882048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38">
            <a:extLst>
              <a:ext uri="{FF2B5EF4-FFF2-40B4-BE49-F238E27FC236}">
                <a16:creationId xmlns:a16="http://schemas.microsoft.com/office/drawing/2014/main" id="{D6F60FB6-F855-43F0-A752-3719156C1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23">
            <a:extLst>
              <a:ext uri="{FF2B5EF4-FFF2-40B4-BE49-F238E27FC236}">
                <a16:creationId xmlns:a16="http://schemas.microsoft.com/office/drawing/2014/main" id="{70669A81-0E9B-4B42-AFEA-8F672C6CF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AAEFBD-B32E-A74F-87FE-4D60E5027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469" y="1262306"/>
            <a:ext cx="6487955" cy="1320800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Options to decrease </a:t>
            </a:r>
            <a:br>
              <a:rPr lang="en-US" sz="4000" b="1" dirty="0"/>
            </a:br>
            <a:r>
              <a:rPr lang="en-US" sz="4000" b="1" dirty="0"/>
              <a:t>your risk of an STI</a:t>
            </a:r>
          </a:p>
        </p:txBody>
      </p:sp>
      <p:sp>
        <p:nvSpPr>
          <p:cNvPr id="58" name="Rectangle 25">
            <a:extLst>
              <a:ext uri="{FF2B5EF4-FFF2-40B4-BE49-F238E27FC236}">
                <a16:creationId xmlns:a16="http://schemas.microsoft.com/office/drawing/2014/main" id="{8C93E0C6-CF08-4771-B5A9-6018CB3A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Isosceles Triangle 44">
            <a:extLst>
              <a:ext uri="{FF2B5EF4-FFF2-40B4-BE49-F238E27FC236}">
                <a16:creationId xmlns:a16="http://schemas.microsoft.com/office/drawing/2014/main" id="{A011F1B8-62C5-4D08-A621-EAD05C7D6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CFDF8-AB7F-524C-AD2F-B1D044A41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053" y="2710511"/>
            <a:ext cx="7804165" cy="388236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dirty="0"/>
              <a:t>Barriers: condoms, dental dams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dirty="0"/>
              <a:t>Vaccinating against HPV, hepatitis B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dirty="0"/>
              <a:t>Regular testing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dirty="0"/>
              <a:t>Reducing number of sex partners or </a:t>
            </a:r>
            <a:br>
              <a:rPr lang="en-US" dirty="0"/>
            </a:br>
            <a:r>
              <a:rPr lang="en-US" dirty="0"/>
              <a:t>encouraging partners to be tested with </a:t>
            </a:r>
            <a:br>
              <a:rPr lang="en-US" dirty="0"/>
            </a:br>
            <a:r>
              <a:rPr lang="en-US" dirty="0"/>
              <a:t>you before you engage in sex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dirty="0"/>
              <a:t>Mutual monogamy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dirty="0"/>
              <a:t>Abstinence or “outercourse” (touching, </a:t>
            </a:r>
            <a:br>
              <a:rPr lang="en-US" dirty="0"/>
            </a:br>
            <a:r>
              <a:rPr lang="en-US" dirty="0"/>
              <a:t>cuddling, etc.)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endParaRPr lang="en-US" sz="2400" dirty="0"/>
          </a:p>
        </p:txBody>
      </p:sp>
      <p:sp>
        <p:nvSpPr>
          <p:cNvPr id="60" name="Rectangle 27">
            <a:extLst>
              <a:ext uri="{FF2B5EF4-FFF2-40B4-BE49-F238E27FC236}">
                <a16:creationId xmlns:a16="http://schemas.microsoft.com/office/drawing/2014/main" id="{C6A6AECB-428C-4CB4-B65A-359F08B6D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28">
            <a:extLst>
              <a:ext uri="{FF2B5EF4-FFF2-40B4-BE49-F238E27FC236}">
                <a16:creationId xmlns:a16="http://schemas.microsoft.com/office/drawing/2014/main" id="{28D1A6ED-2AB6-46A3-A315-485B8BF93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9">
            <a:extLst>
              <a:ext uri="{FF2B5EF4-FFF2-40B4-BE49-F238E27FC236}">
                <a16:creationId xmlns:a16="http://schemas.microsoft.com/office/drawing/2014/main" id="{B61CE46B-8525-46A8-AB7B-DCBCC1B65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4412B991-9935-45FB-A17E-8F30DD832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65591D-0AEC-145D-D3BC-68DD6B8B0413}"/>
              </a:ext>
            </a:extLst>
          </p:cNvPr>
          <p:cNvSpPr txBox="1"/>
          <p:nvPr/>
        </p:nvSpPr>
        <p:spPr>
          <a:xfrm>
            <a:off x="9521077" y="6657945"/>
            <a:ext cx="267092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nagpurtoday.in/india-launches-its-first-free-condom-store/0428130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8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0F35A492-AE35-7753-32D0-58B93851B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4" r="1578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7C311F-93FE-FC49-89E2-672A659B1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272" y="1915430"/>
            <a:ext cx="4056032" cy="1320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Get Yourself Tested (GYT)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Campus Health Center offers free Chlamydia and Gonorrhea testing to those who are eligible!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2" descr="S:\Marketing\Logos\AHY Logo Trans.png">
            <a:extLst>
              <a:ext uri="{FF2B5EF4-FFF2-40B4-BE49-F238E27FC236}">
                <a16:creationId xmlns:a16="http://schemas.microsoft.com/office/drawing/2014/main" id="{177B74CE-6117-55D4-81B2-9A3F75949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1552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EC4348-DACF-AB05-090E-E2B080B93D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5278" b="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03E48-7DCD-934B-8FD2-5D9CF4AE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38" y="1899722"/>
            <a:ext cx="3851123" cy="1320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000" dirty="0"/>
              <a:t>Common STI’s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2" descr="S:\Marketing\Logos\AHY Logo Trans.png">
            <a:extLst>
              <a:ext uri="{FF2B5EF4-FFF2-40B4-BE49-F238E27FC236}">
                <a16:creationId xmlns:a16="http://schemas.microsoft.com/office/drawing/2014/main" id="{0F324610-AFD8-DE71-A1C4-FB42662843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25479"/>
          <a:stretch/>
        </p:blipFill>
        <p:spPr bwMode="auto">
          <a:xfrm>
            <a:off x="565833" y="6035270"/>
            <a:ext cx="1784596" cy="66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267119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6086</TotalTime>
  <Words>1634</Words>
  <Application>Microsoft Office PowerPoint</Application>
  <PresentationFormat>Widescreen</PresentationFormat>
  <Paragraphs>191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Trebuchet MS</vt:lpstr>
      <vt:lpstr>Wingdings</vt:lpstr>
      <vt:lpstr>Wingdings 3</vt:lpstr>
      <vt:lpstr>Facet</vt:lpstr>
      <vt:lpstr>Sexually Transmitted Infections</vt:lpstr>
      <vt:lpstr>Did you know?</vt:lpstr>
      <vt:lpstr>Did you know?</vt:lpstr>
      <vt:lpstr>Did you know?</vt:lpstr>
      <vt:lpstr>Did you know?</vt:lpstr>
      <vt:lpstr>Did you know?</vt:lpstr>
      <vt:lpstr>Options to decrease  your risk of an STI</vt:lpstr>
      <vt:lpstr>Get Yourself Tested (GYT)  Campus Health Center offers free Chlamydia and Gonorrhea testing to those who are eligible!  </vt:lpstr>
      <vt:lpstr>Common STI’s</vt:lpstr>
      <vt:lpstr>Bacterial Vaginosis</vt:lpstr>
      <vt:lpstr>Bacterial Vaginosis</vt:lpstr>
      <vt:lpstr>Chlamydia</vt:lpstr>
      <vt:lpstr>Chlamydia</vt:lpstr>
      <vt:lpstr>Gonorrhea</vt:lpstr>
      <vt:lpstr>Gonorrhea</vt:lpstr>
      <vt:lpstr>Trichomoniasis</vt:lpstr>
      <vt:lpstr>Trichomoiasis</vt:lpstr>
      <vt:lpstr>Human Papillomavirus (HPV)</vt:lpstr>
      <vt:lpstr>Human Papillomavirus (HPV)</vt:lpstr>
      <vt:lpstr>Herpes – HSV-1 and HSV</vt:lpstr>
      <vt:lpstr>Herpes</vt:lpstr>
      <vt:lpstr>Human Immunodeficiency Virus (HIV)</vt:lpstr>
      <vt:lpstr>HIV</vt:lpstr>
      <vt:lpstr>Pre-exposure Prophylaxis (PrEP)</vt:lpstr>
      <vt:lpstr>Syphilis</vt:lpstr>
      <vt:lpstr>Syphilis</vt:lpstr>
      <vt:lpstr>STILL HAVE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Sexually Transmitted Infections</dc:title>
  <dc:creator>Danielle Butler</dc:creator>
  <cp:lastModifiedBy>Jill Brunett</cp:lastModifiedBy>
  <cp:revision>68</cp:revision>
  <dcterms:created xsi:type="dcterms:W3CDTF">2019-11-10T21:41:56Z</dcterms:created>
  <dcterms:modified xsi:type="dcterms:W3CDTF">2022-08-02T20:22:32Z</dcterms:modified>
</cp:coreProperties>
</file>